
<file path=[Content_Types].xml><?xml version="1.0" encoding="utf-8"?>
<Types xmlns="http://schemas.openxmlformats.org/package/2006/content-types">
  <Default Extension="xml" ContentType="application/xml"/>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 id="2147483680" r:id="rId3"/>
  </p:sldMasterIdLst>
  <p:notesMasterIdLst>
    <p:notesMasterId r:id="rId5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85"/>
  </p:normalViewPr>
  <p:slideViewPr>
    <p:cSldViewPr snapToGrid="0" snapToObjects="1">
      <p:cViewPr varScale="1">
        <p:scale>
          <a:sx n="113" d="100"/>
          <a:sy n="113" d="100"/>
        </p:scale>
        <p:origin x="20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Olmec Colossal Head, La Venta Mexico</a:t>
            </a:r>
          </a:p>
          <a:p>
            <a:pPr lvl="0">
              <a:spcBef>
                <a:spcPts val="0"/>
              </a:spcBef>
              <a:buNone/>
            </a:pPr>
            <a:endParaRPr/>
          </a:p>
          <a:p>
            <a:pPr marL="457200" lvl="0" indent="-228600" rtl="0">
              <a:spcBef>
                <a:spcPts val="0"/>
              </a:spcBef>
              <a:buAutoNum type="arabicPeriod"/>
            </a:pPr>
            <a:r>
              <a:rPr lang="en"/>
              <a:t>Made of Basalt Stone, about 10 feet tall and weighs about 20 tons; subject is an Olmec man’s head</a:t>
            </a:r>
          </a:p>
          <a:p>
            <a:pPr marL="457200" lvl="0" indent="-228600" rtl="0">
              <a:spcBef>
                <a:spcPts val="0"/>
              </a:spcBef>
              <a:buAutoNum type="arabicPeriod"/>
            </a:pPr>
            <a:r>
              <a:rPr lang="en"/>
              <a:t>Olmec Colossal Head, La Venta Mexico, ~800BC</a:t>
            </a:r>
          </a:p>
          <a:p>
            <a:pPr marL="457200" lvl="0" indent="-228600" rtl="0">
              <a:spcBef>
                <a:spcPts val="0"/>
              </a:spcBef>
              <a:buAutoNum type="arabicPeriod"/>
            </a:pPr>
            <a:r>
              <a:rPr lang="en"/>
              <a:t>The head appears to have some kind of helmet on; this could mean a couple of things: he is a warrior, it is a helmet that was worn in the ancient american ball game, or it is a symbol or royalty; the head is massive so the person it depicts must be very important</a:t>
            </a:r>
          </a:p>
          <a:p>
            <a:pPr marL="457200" lvl="0" indent="-228600" rtl="0">
              <a:spcBef>
                <a:spcPts val="0"/>
              </a:spcBef>
              <a:buAutoNum type="arabicPeriod"/>
            </a:pPr>
            <a:r>
              <a:rPr lang="en"/>
              <a:t>There is not much known about the Olmec’s so we are not entirely sure on the meaning behind these colossal heads. The Olmecs are the predecessors to the Maya, Aztec and Inca civilizations and so based on what we know about their desires of memoralizing their kings we can assume that the Olmecs probably were doing the same thing.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a:t>Carved in stone and placed above a doorway (Lintel carving). The subject is Maya hieroglyphs.</a:t>
            </a:r>
          </a:p>
          <a:p>
            <a:pPr marL="457200" lvl="0" indent="-228600" rtl="0">
              <a:spcBef>
                <a:spcPts val="0"/>
              </a:spcBef>
              <a:buAutoNum type="arabicPeriod"/>
            </a:pPr>
            <a:r>
              <a:rPr lang="en"/>
              <a:t>Lintel Carving Yaxchilan (Maya) ~600 AD</a:t>
            </a:r>
          </a:p>
          <a:p>
            <a:pPr marL="457200" lvl="0" indent="-228600" rtl="0">
              <a:spcBef>
                <a:spcPts val="0"/>
              </a:spcBef>
              <a:buAutoNum type="arabicPeriod"/>
            </a:pPr>
            <a:r>
              <a:rPr lang="en"/>
              <a:t>Details: Many hieroglyphs look similar and therefore probably have similar meanings</a:t>
            </a:r>
          </a:p>
          <a:p>
            <a:pPr marL="457200" lvl="0" indent="-228600">
              <a:spcBef>
                <a:spcPts val="0"/>
              </a:spcBef>
              <a:buAutoNum type="arabicPeriod"/>
            </a:pPr>
            <a:r>
              <a:rPr lang="en"/>
              <a:t>The maya recorded everything and had a very extensive written language. They believed that once you had written something down you created that piece of writing giving it a spirit and that knowledge would exist for eternity.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1800">
                <a:solidFill>
                  <a:schemeClr val="accent3"/>
                </a:solidFill>
                <a:latin typeface="Proxima Nova"/>
                <a:ea typeface="Proxima Nova"/>
                <a:cs typeface="Proxima Nova"/>
                <a:sym typeface="Proxima Nova"/>
              </a:rPr>
              <a:t>The man in the center is the King Pakal of Palenque. He is dead and falling into the underworld (Xibalba). The World Tree represents the mortal world, then above the tree is the heavens represented by a bird deity. So this image shows the three planes of existence in Maya religion: The heavens, mortal world, and underworld</a:t>
            </a:r>
          </a:p>
          <a:p>
            <a:pPr marL="457200" lvl="0" indent="-342900" rtl="0">
              <a:lnSpc>
                <a:spcPct val="115000"/>
              </a:lnSpc>
              <a:spcBef>
                <a:spcPts val="0"/>
              </a:spcBef>
              <a:spcAft>
                <a:spcPts val="1600"/>
              </a:spcAft>
              <a:buClr>
                <a:schemeClr val="accent3"/>
              </a:buClr>
              <a:buSzPct val="100000"/>
              <a:buFont typeface="Proxima Nova"/>
              <a:buAutoNum type="arabicPeriod"/>
            </a:pPr>
            <a:r>
              <a:rPr lang="en" sz="1800">
                <a:solidFill>
                  <a:schemeClr val="accent3"/>
                </a:solidFill>
                <a:latin typeface="Proxima Nova"/>
                <a:ea typeface="Proxima Nova"/>
                <a:cs typeface="Proxima Nova"/>
                <a:sym typeface="Proxima Nova"/>
              </a:rPr>
              <a:t>Carved out of stone, the subject is of the King Pakal who has died </a:t>
            </a:r>
          </a:p>
          <a:p>
            <a:pPr marL="457200" lvl="0" indent="-342900" rtl="0">
              <a:lnSpc>
                <a:spcPct val="115000"/>
              </a:lnSpc>
              <a:spcBef>
                <a:spcPts val="0"/>
              </a:spcBef>
              <a:spcAft>
                <a:spcPts val="1600"/>
              </a:spcAft>
              <a:buClr>
                <a:schemeClr val="accent3"/>
              </a:buClr>
              <a:buSzPct val="100000"/>
              <a:buFont typeface="Proxima Nova"/>
              <a:buAutoNum type="arabicPeriod"/>
            </a:pPr>
            <a:r>
              <a:rPr lang="en" sz="1800">
                <a:solidFill>
                  <a:schemeClr val="accent3"/>
                </a:solidFill>
                <a:latin typeface="Proxima Nova"/>
                <a:ea typeface="Proxima Nova"/>
                <a:cs typeface="Proxima Nova"/>
                <a:sym typeface="Proxima Nova"/>
              </a:rPr>
              <a:t>Sarcophagus lid of Pakal, Palenque ~600 AD</a:t>
            </a:r>
          </a:p>
          <a:p>
            <a:pPr marL="457200" lvl="0" indent="-342900" rtl="0">
              <a:lnSpc>
                <a:spcPct val="115000"/>
              </a:lnSpc>
              <a:spcBef>
                <a:spcPts val="0"/>
              </a:spcBef>
              <a:spcAft>
                <a:spcPts val="1600"/>
              </a:spcAft>
              <a:buClr>
                <a:schemeClr val="accent3"/>
              </a:buClr>
              <a:buSzPct val="100000"/>
              <a:buFont typeface="Proxima Nova"/>
              <a:buAutoNum type="arabicPeriod"/>
            </a:pPr>
            <a:r>
              <a:rPr lang="en" sz="1800">
                <a:solidFill>
                  <a:schemeClr val="accent3"/>
                </a:solidFill>
                <a:latin typeface="Proxima Nova"/>
                <a:ea typeface="Proxima Nova"/>
                <a:cs typeface="Proxima Nova"/>
                <a:sym typeface="Proxima Nova"/>
              </a:rPr>
              <a:t>Man lying down below him is a monster mask (represents Xibalba), coming up from his body is a cross like tree (Maya World Tree/symbol of creation), and above that is a creature of some kind (a bird deity representing the creator gods and past ancestors)</a:t>
            </a:r>
          </a:p>
          <a:p>
            <a:pPr marL="457200" lvl="0" indent="-342900" rtl="0">
              <a:lnSpc>
                <a:spcPct val="115000"/>
              </a:lnSpc>
              <a:spcBef>
                <a:spcPts val="0"/>
              </a:spcBef>
              <a:spcAft>
                <a:spcPts val="1600"/>
              </a:spcAft>
              <a:buClr>
                <a:schemeClr val="accent3"/>
              </a:buClr>
              <a:buSzPct val="100000"/>
              <a:buFont typeface="Proxima Nova"/>
              <a:buAutoNum type="arabicPeriod"/>
            </a:pPr>
            <a:r>
              <a:rPr lang="en" sz="1800">
                <a:solidFill>
                  <a:schemeClr val="accent3"/>
                </a:solidFill>
                <a:latin typeface="Proxima Nova"/>
                <a:ea typeface="Proxima Nova"/>
                <a:cs typeface="Proxima Nova"/>
                <a:sym typeface="Proxima Nova"/>
              </a:rPr>
              <a:t>This is a sarcophagus lid so it was created after the death of Pakal. It shows the three realms of existence in Maya religion and includes many other religious motifs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In this image you see a woman (labeled as Lady Xook (pronounced shook)) performing bloodletting where she stabs her tongue and pulls a rope with barbs attached through it. The man standing above her is the King and her husband and he presides over the ritual while she performs the sacrifice. The writing along the top describes the date the ritual took place and who was involved. </a:t>
            </a:r>
          </a:p>
          <a:p>
            <a:pPr lvl="0">
              <a:spcBef>
                <a:spcPts val="0"/>
              </a:spcBef>
              <a:buNone/>
            </a:pPr>
            <a:endParaRPr/>
          </a:p>
          <a:p>
            <a:pPr lvl="0">
              <a:spcBef>
                <a:spcPts val="0"/>
              </a:spcBef>
              <a:buNone/>
            </a:pPr>
            <a:r>
              <a:rPr lang="en"/>
              <a:t>Women were incredibly important in the Maya world. They had different jobs than the men but were frequently considered more divine and sacred due to their ability to bear children and create life. This allowed them to participate in religious rituals along with the men.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Many entrances to the sanctuaries where they would perform sacrifices were decorated to look like serpents mouths. The serpent was the symbol of a portal to the spiritual realm and so the nobility or priest that was expected to perform the sacrifice would literally be entering a portal to the spiritual realm and perform their ritual in the presences of the gods.</a:t>
            </a:r>
          </a:p>
          <a:p>
            <a:pPr lvl="0">
              <a:spcBef>
                <a:spcPts val="0"/>
              </a:spcBef>
              <a:buNone/>
            </a:pPr>
            <a:endParaRPr/>
          </a:p>
          <a:p>
            <a:pPr lvl="0">
              <a:spcBef>
                <a:spcPts val="0"/>
              </a:spcBef>
              <a:buNone/>
            </a:pPr>
            <a:r>
              <a:rPr lang="en"/>
              <a:t>Along the top of the doorway you see the serpent’s teeth, above that are its two eyes. </a:t>
            </a:r>
          </a:p>
          <a:p>
            <a:pPr lvl="0">
              <a:spcBef>
                <a:spcPts val="0"/>
              </a:spcBef>
              <a:buNone/>
            </a:pPr>
            <a:r>
              <a:rPr lang="en"/>
              <a:t>The steps that are jutting out have teeth lining them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Creation of the World: Began as darkness and water. Then the Framer and Shaper who lived in the water created land and light and animals. They created 3 versions of humans, the final version, the Maize people are the Maya people. </a:t>
            </a:r>
          </a:p>
          <a:p>
            <a:pPr lvl="0">
              <a:spcBef>
                <a:spcPts val="0"/>
              </a:spcBef>
              <a:buNone/>
            </a:pPr>
            <a:endParaRPr/>
          </a:p>
          <a:p>
            <a:pPr lvl="0">
              <a:spcBef>
                <a:spcPts val="0"/>
              </a:spcBef>
              <a:buNone/>
            </a:pPr>
            <a:r>
              <a:rPr lang="en"/>
              <a:t>The Maya afterlife had 2 locations. The heavens or Xibalba (pronounce Shibalba). Xibalba was the underworld and was ruled by underworld gods while the heavens contained the creator gods such as the Framer and Shaper and all of your ancestors.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world started out as just water and these were called the waters of creation then out of the waters came Paxil (Pasheel) which was a volcano and center of creation. Almost all Maya cities were located near a volcano and body of water so they could be close to the center of creation</a:t>
            </a:r>
          </a:p>
          <a:p>
            <a:pPr lvl="0">
              <a:spcBef>
                <a:spcPts val="0"/>
              </a:spcBef>
              <a:buNone/>
            </a:pPr>
            <a:endParaRPr/>
          </a:p>
          <a:p>
            <a:pPr lvl="0">
              <a:spcBef>
                <a:spcPts val="0"/>
              </a:spcBef>
              <a:buNone/>
            </a:pPr>
            <a:r>
              <a:rPr lang="en"/>
              <a:t>Maize (corn) was sacred to the Maya people and only women were allowed to work the maize into food. Women are able to create new life and therefore were considered sacred beings. That is why they are allowed to work with the Maize which what their bodies are made of. </a:t>
            </a:r>
          </a:p>
          <a:p>
            <a:pPr lvl="0">
              <a:spcBef>
                <a:spcPts val="0"/>
              </a:spcBef>
              <a:buNone/>
            </a:pPr>
            <a:endParaRPr/>
          </a:p>
          <a:p>
            <a:pPr lvl="0">
              <a:spcBef>
                <a:spcPts val="0"/>
              </a:spcBef>
              <a:buNone/>
            </a:pPr>
            <a:r>
              <a:rPr lang="en"/>
              <a:t>The World Tree is a common image that you see in Maya art. </a:t>
            </a:r>
          </a:p>
          <a:p>
            <a:pPr lvl="0">
              <a:spcBef>
                <a:spcPts val="0"/>
              </a:spcBef>
              <a:buNone/>
            </a:pPr>
            <a:endParaRPr/>
          </a:p>
          <a:p>
            <a:pPr lvl="0">
              <a:spcBef>
                <a:spcPts val="0"/>
              </a:spcBef>
              <a:buNone/>
            </a:pPr>
            <a:r>
              <a:rPr lang="en"/>
              <a:t>Serpent Portals: Nobility and other creators were able to call souls and spirits through serpent portals. Serpent portals were also reminiscent of the umbilical cord because you are bringing life through a portal from the spirit world into the mortal world.</a:t>
            </a:r>
          </a:p>
          <a:p>
            <a:pPr lvl="0">
              <a:spcBef>
                <a:spcPts val="0"/>
              </a:spcBef>
              <a:buNone/>
            </a:pPr>
            <a:endParaRPr/>
          </a:p>
          <a:p>
            <a:pPr lvl="0">
              <a:spcBef>
                <a:spcPts val="0"/>
              </a:spcBef>
              <a:buNone/>
            </a:pPr>
            <a:r>
              <a:rPr lang="en"/>
              <a:t>The very act of creating art was considered sacred. Images were imbued with souls and so anyone who could create images were beings of creation. If you had noble blood you were more closely tied to the gods and would have more creative blood in your system.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Large open courtyards characterized by towering pyramid temples.</a:t>
            </a:r>
          </a:p>
          <a:p>
            <a:pPr lvl="0">
              <a:spcBef>
                <a:spcPts val="0"/>
              </a:spcBef>
              <a:buNone/>
            </a:pPr>
            <a:r>
              <a:rPr lang="en"/>
              <a:t>Open courtyards symbolize the waters of creation and the pyramid temples symbolize the volcano or mountain of creation.</a:t>
            </a:r>
          </a:p>
          <a:p>
            <a:pPr lvl="0">
              <a:spcBef>
                <a:spcPts val="0"/>
              </a:spcBef>
              <a:buNone/>
            </a:pPr>
            <a:r>
              <a:rPr lang="en"/>
              <a:t>Only the nobility was allowed to climb the temples and enter the sanctuaries at top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Again we see a large courtyard with pyramids coming up symbolizing the mountains of creation and the waters of creation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9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82275" tIns="82275" rIns="82275" bIns="822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300" b="0" i="0" u="none" strike="noStrike" cap="none">
                <a:solidFill>
                  <a:srgbClr val="000000"/>
                </a:solidFill>
                <a:latin typeface="Arial"/>
                <a:ea typeface="Arial"/>
                <a:cs typeface="Arial"/>
                <a:sym typeface="Arial"/>
              </a:rPr>
              <a:t>Like English or math, Google Search has particular operators that modify a search query. </a:t>
            </a:r>
          </a:p>
          <a:p>
            <a:pPr marL="0" marR="0" lvl="0" indent="0" algn="l" rtl="0">
              <a:lnSpc>
                <a:spcPct val="100000"/>
              </a:lnSpc>
              <a:spcBef>
                <a:spcPts val="0"/>
              </a:spcBef>
              <a:spcAft>
                <a:spcPts val="0"/>
              </a:spcAft>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buClr>
                <a:srgbClr val="000000"/>
              </a:buClr>
              <a:buSzPct val="25000"/>
              <a:buFont typeface="Arial"/>
              <a:buNone/>
            </a:pPr>
            <a:r>
              <a:rPr lang="en" sz="1300" b="0" i="0" u="none" strike="noStrike" cap="none">
                <a:solidFill>
                  <a:srgbClr val="000000"/>
                </a:solidFill>
                <a:latin typeface="Arial"/>
                <a:ea typeface="Arial"/>
                <a:cs typeface="Arial"/>
                <a:sym typeface="Arial"/>
              </a:rPr>
              <a:t>Tell students they will be introduced to seven advanced operators to use in their searches.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9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wrap="square" lIns="82275" tIns="82275" rIns="82275" bIns="822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300" b="0" i="0" u="none" strike="noStrike" cap="none">
                <a:solidFill>
                  <a:srgbClr val="000000"/>
                </a:solidFill>
                <a:latin typeface="Arial"/>
                <a:ea typeface="Arial"/>
                <a:cs typeface="Arial"/>
                <a:sym typeface="Arial"/>
              </a:rPr>
              <a:t>Like English or math, Google Search has particular operators that modify a search query. </a:t>
            </a:r>
          </a:p>
          <a:p>
            <a:pPr marL="0" marR="0" lvl="0" indent="0" algn="l" rtl="0">
              <a:lnSpc>
                <a:spcPct val="100000"/>
              </a:lnSpc>
              <a:spcBef>
                <a:spcPts val="0"/>
              </a:spcBef>
              <a:spcAft>
                <a:spcPts val="0"/>
              </a:spcAft>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buClr>
                <a:srgbClr val="000000"/>
              </a:buClr>
              <a:buSzPct val="25000"/>
              <a:buFont typeface="Arial"/>
              <a:buNone/>
            </a:pPr>
            <a:r>
              <a:rPr lang="en" sz="1300" b="0" i="0" u="none" strike="noStrike" cap="none">
                <a:solidFill>
                  <a:srgbClr val="000000"/>
                </a:solidFill>
                <a:latin typeface="Arial"/>
                <a:ea typeface="Arial"/>
                <a:cs typeface="Arial"/>
                <a:sym typeface="Arial"/>
              </a:rPr>
              <a:t>Tell students they will be introduced to seven advanced operators to use in their searches.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wrap="square"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wrap="square"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a:off x="0" y="0"/>
            <a:ext cx="3585000" cy="5143500"/>
          </a:xfrm>
          <a:prstGeom prst="rect">
            <a:avLst/>
          </a:prstGeom>
          <a:solidFill>
            <a:srgbClr val="212121"/>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4108825" y="636500"/>
            <a:ext cx="1944900" cy="57900"/>
          </a:xfrm>
          <a:prstGeom prst="rect">
            <a:avLst/>
          </a:prstGeom>
          <a:solidFill>
            <a:srgbClr val="E0E0E0"/>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388425" y="636500"/>
            <a:ext cx="2789700" cy="579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308775" y="770525"/>
            <a:ext cx="2866800" cy="3753600"/>
          </a:xfrm>
          <a:prstGeom prst="rect">
            <a:avLst/>
          </a:prstGeom>
          <a:noFill/>
        </p:spPr>
        <p:txBody>
          <a:bodyPr wrap="square" lIns="91425" tIns="91425" rIns="91425" bIns="91425" anchor="t" anchorCtr="0"/>
          <a:lstStyle>
            <a:lvl1pPr lvl="0" algn="l">
              <a:lnSpc>
                <a:spcPct val="100000"/>
              </a:lnSpc>
              <a:spcBef>
                <a:spcPts val="0"/>
              </a:spcBef>
              <a:spcAft>
                <a:spcPts val="0"/>
              </a:spcAft>
              <a:buClr>
                <a:srgbClr val="FFFFFF"/>
              </a:buClr>
              <a:buSzPct val="100000"/>
              <a:buNone/>
              <a:defRPr sz="2800" b="1">
                <a:solidFill>
                  <a:srgbClr val="FFFFFF"/>
                </a:solidFill>
              </a:defRPr>
            </a:lvl1pPr>
            <a:lvl2pPr lvl="1" algn="l">
              <a:lnSpc>
                <a:spcPct val="100000"/>
              </a:lnSpc>
              <a:spcBef>
                <a:spcPts val="0"/>
              </a:spcBef>
              <a:spcAft>
                <a:spcPts val="0"/>
              </a:spcAft>
              <a:buClr>
                <a:srgbClr val="FFFFFF"/>
              </a:buClr>
              <a:buSzPct val="100000"/>
              <a:buNone/>
              <a:defRPr sz="2800" b="1">
                <a:solidFill>
                  <a:srgbClr val="FFFFFF"/>
                </a:solidFill>
              </a:defRPr>
            </a:lvl2pPr>
            <a:lvl3pPr lvl="2" algn="l">
              <a:lnSpc>
                <a:spcPct val="100000"/>
              </a:lnSpc>
              <a:spcBef>
                <a:spcPts val="0"/>
              </a:spcBef>
              <a:spcAft>
                <a:spcPts val="0"/>
              </a:spcAft>
              <a:buClr>
                <a:srgbClr val="FFFFFF"/>
              </a:buClr>
              <a:buSzPct val="100000"/>
              <a:buNone/>
              <a:defRPr sz="2800" b="1">
                <a:solidFill>
                  <a:srgbClr val="FFFFFF"/>
                </a:solidFill>
              </a:defRPr>
            </a:lvl3pPr>
            <a:lvl4pPr lvl="3" algn="l">
              <a:lnSpc>
                <a:spcPct val="100000"/>
              </a:lnSpc>
              <a:spcBef>
                <a:spcPts val="0"/>
              </a:spcBef>
              <a:spcAft>
                <a:spcPts val="0"/>
              </a:spcAft>
              <a:buClr>
                <a:srgbClr val="FFFFFF"/>
              </a:buClr>
              <a:buSzPct val="100000"/>
              <a:buNone/>
              <a:defRPr sz="2800" b="1">
                <a:solidFill>
                  <a:srgbClr val="FFFFFF"/>
                </a:solidFill>
              </a:defRPr>
            </a:lvl4pPr>
            <a:lvl5pPr lvl="4" algn="l">
              <a:lnSpc>
                <a:spcPct val="100000"/>
              </a:lnSpc>
              <a:spcBef>
                <a:spcPts val="0"/>
              </a:spcBef>
              <a:spcAft>
                <a:spcPts val="0"/>
              </a:spcAft>
              <a:buClr>
                <a:srgbClr val="FFFFFF"/>
              </a:buClr>
              <a:buSzPct val="100000"/>
              <a:buNone/>
              <a:defRPr sz="2800" b="1">
                <a:solidFill>
                  <a:srgbClr val="FFFFFF"/>
                </a:solidFill>
              </a:defRPr>
            </a:lvl5pPr>
            <a:lvl6pPr lvl="5" algn="l">
              <a:lnSpc>
                <a:spcPct val="100000"/>
              </a:lnSpc>
              <a:spcBef>
                <a:spcPts val="0"/>
              </a:spcBef>
              <a:spcAft>
                <a:spcPts val="0"/>
              </a:spcAft>
              <a:buClr>
                <a:srgbClr val="FFFFFF"/>
              </a:buClr>
              <a:buSzPct val="100000"/>
              <a:buNone/>
              <a:defRPr sz="2800" b="1">
                <a:solidFill>
                  <a:srgbClr val="FFFFFF"/>
                </a:solidFill>
              </a:defRPr>
            </a:lvl6pPr>
            <a:lvl7pPr lvl="6" algn="l">
              <a:lnSpc>
                <a:spcPct val="100000"/>
              </a:lnSpc>
              <a:spcBef>
                <a:spcPts val="0"/>
              </a:spcBef>
              <a:spcAft>
                <a:spcPts val="0"/>
              </a:spcAft>
              <a:buClr>
                <a:srgbClr val="FFFFFF"/>
              </a:buClr>
              <a:buSzPct val="100000"/>
              <a:buNone/>
              <a:defRPr sz="2800" b="1">
                <a:solidFill>
                  <a:srgbClr val="FFFFFF"/>
                </a:solidFill>
              </a:defRPr>
            </a:lvl7pPr>
            <a:lvl8pPr lvl="7" algn="l">
              <a:lnSpc>
                <a:spcPct val="100000"/>
              </a:lnSpc>
              <a:spcBef>
                <a:spcPts val="0"/>
              </a:spcBef>
              <a:spcAft>
                <a:spcPts val="0"/>
              </a:spcAft>
              <a:buClr>
                <a:srgbClr val="FFFFFF"/>
              </a:buClr>
              <a:buSzPct val="100000"/>
              <a:buNone/>
              <a:defRPr sz="2800" b="1">
                <a:solidFill>
                  <a:srgbClr val="FFFFFF"/>
                </a:solidFill>
              </a:defRPr>
            </a:lvl8pPr>
            <a:lvl9pPr lvl="8" algn="l">
              <a:lnSpc>
                <a:spcPct val="100000"/>
              </a:lnSpc>
              <a:spcBef>
                <a:spcPts val="0"/>
              </a:spcBef>
              <a:spcAft>
                <a:spcPts val="0"/>
              </a:spcAft>
              <a:buClr>
                <a:srgbClr val="FFFFFF"/>
              </a:buClr>
              <a:buSzPct val="100000"/>
              <a:buNone/>
              <a:defRPr sz="2800" b="1">
                <a:solidFill>
                  <a:srgbClr val="FFFFFF"/>
                </a:solidFill>
              </a:defRPr>
            </a:lvl9pPr>
          </a:lstStyle>
          <a:p>
            <a:endParaRPr/>
          </a:p>
        </p:txBody>
      </p:sp>
      <p:sp>
        <p:nvSpPr>
          <p:cNvPr id="61" name="Shape 61"/>
          <p:cNvSpPr txBox="1">
            <a:spLocks noGrp="1"/>
          </p:cNvSpPr>
          <p:nvPr>
            <p:ph type="body" idx="1"/>
          </p:nvPr>
        </p:nvSpPr>
        <p:spPr>
          <a:xfrm>
            <a:off x="4022850" y="770525"/>
            <a:ext cx="4919400" cy="3811800"/>
          </a:xfrm>
          <a:prstGeom prst="rect">
            <a:avLst/>
          </a:prstGeom>
          <a:noFill/>
        </p:spPr>
        <p:txBody>
          <a:bodyPr wrap="square" lIns="91425" tIns="91425" rIns="91425" bIns="91425" anchor="t" anchorCtr="0"/>
          <a:lstStyle>
            <a:lvl1pPr lvl="0" algn="l">
              <a:lnSpc>
                <a:spcPct val="115000"/>
              </a:lnSpc>
              <a:spcBef>
                <a:spcPts val="0"/>
              </a:spcBef>
              <a:spcAft>
                <a:spcPts val="1600"/>
              </a:spcAft>
              <a:buClr>
                <a:srgbClr val="434343"/>
              </a:buClr>
              <a:buSzPct val="100000"/>
              <a:defRPr sz="1400">
                <a:solidFill>
                  <a:srgbClr val="434343"/>
                </a:solidFill>
              </a:defRPr>
            </a:lvl1pPr>
            <a:lvl2pPr lvl="1" algn="l">
              <a:lnSpc>
                <a:spcPct val="115000"/>
              </a:lnSpc>
              <a:spcBef>
                <a:spcPts val="0"/>
              </a:spcBef>
              <a:spcAft>
                <a:spcPts val="1600"/>
              </a:spcAft>
              <a:buClr>
                <a:srgbClr val="434343"/>
              </a:buClr>
              <a:buSzPct val="100000"/>
              <a:defRPr sz="1200">
                <a:solidFill>
                  <a:srgbClr val="434343"/>
                </a:solidFill>
              </a:defRPr>
            </a:lvl2pPr>
            <a:lvl3pPr lvl="2" algn="l">
              <a:lnSpc>
                <a:spcPct val="115000"/>
              </a:lnSpc>
              <a:spcBef>
                <a:spcPts val="0"/>
              </a:spcBef>
              <a:spcAft>
                <a:spcPts val="1600"/>
              </a:spcAft>
              <a:buClr>
                <a:srgbClr val="434343"/>
              </a:buClr>
              <a:buSzPct val="100000"/>
              <a:defRPr sz="1200">
                <a:solidFill>
                  <a:srgbClr val="434343"/>
                </a:solidFill>
              </a:defRPr>
            </a:lvl3pPr>
            <a:lvl4pPr lvl="3" algn="l">
              <a:lnSpc>
                <a:spcPct val="115000"/>
              </a:lnSpc>
              <a:spcBef>
                <a:spcPts val="0"/>
              </a:spcBef>
              <a:spcAft>
                <a:spcPts val="1600"/>
              </a:spcAft>
              <a:buClr>
                <a:srgbClr val="434343"/>
              </a:buClr>
              <a:buSzPct val="100000"/>
              <a:defRPr sz="1200">
                <a:solidFill>
                  <a:srgbClr val="434343"/>
                </a:solidFill>
              </a:defRPr>
            </a:lvl4pPr>
            <a:lvl5pPr lvl="4" algn="l">
              <a:lnSpc>
                <a:spcPct val="115000"/>
              </a:lnSpc>
              <a:spcBef>
                <a:spcPts val="0"/>
              </a:spcBef>
              <a:spcAft>
                <a:spcPts val="1600"/>
              </a:spcAft>
              <a:buClr>
                <a:srgbClr val="434343"/>
              </a:buClr>
              <a:buSzPct val="100000"/>
              <a:defRPr sz="1200">
                <a:solidFill>
                  <a:srgbClr val="434343"/>
                </a:solidFill>
              </a:defRPr>
            </a:lvl5pPr>
            <a:lvl6pPr lvl="5" algn="l">
              <a:lnSpc>
                <a:spcPct val="115000"/>
              </a:lnSpc>
              <a:spcBef>
                <a:spcPts val="0"/>
              </a:spcBef>
              <a:spcAft>
                <a:spcPts val="1600"/>
              </a:spcAft>
              <a:buClr>
                <a:srgbClr val="434343"/>
              </a:buClr>
              <a:buSzPct val="100000"/>
              <a:defRPr sz="1200">
                <a:solidFill>
                  <a:srgbClr val="434343"/>
                </a:solidFill>
              </a:defRPr>
            </a:lvl6pPr>
            <a:lvl7pPr lvl="6" algn="l">
              <a:lnSpc>
                <a:spcPct val="115000"/>
              </a:lnSpc>
              <a:spcBef>
                <a:spcPts val="0"/>
              </a:spcBef>
              <a:spcAft>
                <a:spcPts val="1600"/>
              </a:spcAft>
              <a:buClr>
                <a:srgbClr val="434343"/>
              </a:buClr>
              <a:buSzPct val="100000"/>
              <a:defRPr sz="1200">
                <a:solidFill>
                  <a:srgbClr val="434343"/>
                </a:solidFill>
              </a:defRPr>
            </a:lvl7pPr>
            <a:lvl8pPr lvl="7" algn="l">
              <a:lnSpc>
                <a:spcPct val="115000"/>
              </a:lnSpc>
              <a:spcBef>
                <a:spcPts val="0"/>
              </a:spcBef>
              <a:spcAft>
                <a:spcPts val="1600"/>
              </a:spcAft>
              <a:buClr>
                <a:srgbClr val="434343"/>
              </a:buClr>
              <a:buSzPct val="100000"/>
              <a:defRPr sz="1200">
                <a:solidFill>
                  <a:srgbClr val="434343"/>
                </a:solidFill>
              </a:defRPr>
            </a:lvl8pPr>
            <a:lvl9pPr lvl="8" algn="l">
              <a:lnSpc>
                <a:spcPct val="115000"/>
              </a:lnSpc>
              <a:spcBef>
                <a:spcPts val="0"/>
              </a:spcBef>
              <a:spcAft>
                <a:spcPts val="1600"/>
              </a:spcAft>
              <a:buClr>
                <a:srgbClr val="434343"/>
              </a:buClr>
              <a:buSzPct val="100000"/>
              <a:defRPr sz="1200">
                <a:solidFill>
                  <a:srgbClr val="434343"/>
                </a:solidFill>
              </a:defRPr>
            </a:lvl9pPr>
          </a:lstStyle>
          <a:p>
            <a:endParaRPr/>
          </a:p>
        </p:txBody>
      </p:sp>
      <p:sp>
        <p:nvSpPr>
          <p:cNvPr id="62" name="Shape 62"/>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66666"/>
                </a:solidFill>
              </a:rPr>
              <a:t>‹#›</a:t>
            </a:fld>
            <a:endParaRPr lang="en" sz="1000">
              <a:solidFill>
                <a:srgbClr val="66666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63"/>
        <p:cNvGrpSpPr/>
        <p:nvPr/>
      </p:nvGrpSpPr>
      <p:grpSpPr>
        <a:xfrm>
          <a:off x="0" y="0"/>
          <a:ext cx="0" cy="0"/>
          <a:chOff x="0" y="0"/>
          <a:chExt cx="0" cy="0"/>
        </a:xfrm>
      </p:grpSpPr>
      <p:sp>
        <p:nvSpPr>
          <p:cNvPr id="64" name="Shape 64"/>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cxnSp>
        <p:nvCxnSpPr>
          <p:cNvPr id="65" name="Shape 65"/>
          <p:cNvCxnSpPr/>
          <p:nvPr/>
        </p:nvCxnSpPr>
        <p:spPr>
          <a:xfrm>
            <a:off x="3027472" y="0"/>
            <a:ext cx="0" cy="5133300"/>
          </a:xfrm>
          <a:prstGeom prst="straightConnector1">
            <a:avLst/>
          </a:prstGeom>
          <a:noFill/>
          <a:ln w="9525" cap="flat" cmpd="sng">
            <a:solidFill>
              <a:srgbClr val="F2F2F2"/>
            </a:solidFill>
            <a:prstDash val="solid"/>
            <a:miter lim="8000"/>
            <a:headEnd type="none" w="med" len="med"/>
            <a:tailEnd type="none" w="med" len="med"/>
          </a:ln>
          <a:effectLst>
            <a:outerShdw blurRad="50799" dist="38100" algn="l" rotWithShape="0">
              <a:srgbClr val="000000">
                <a:alpha val="40000"/>
              </a:srgbClr>
            </a:outerShdw>
          </a:effectLst>
        </p:spPr>
      </p:cxnSp>
      <p:sp>
        <p:nvSpPr>
          <p:cNvPr id="66" name="Shape 66"/>
          <p:cNvSpPr/>
          <p:nvPr/>
        </p:nvSpPr>
        <p:spPr>
          <a:xfrm>
            <a:off x="0" y="0"/>
            <a:ext cx="3048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67" name="Shape 67"/>
          <p:cNvSpPr txBox="1">
            <a:spLocks noGrp="1"/>
          </p:cNvSpPr>
          <p:nvPr>
            <p:ph type="title"/>
          </p:nvPr>
        </p:nvSpPr>
        <p:spPr>
          <a:xfrm>
            <a:off x="284100" y="307975"/>
            <a:ext cx="2479800" cy="4268700"/>
          </a:xfrm>
          <a:prstGeom prst="rect">
            <a:avLst/>
          </a:prstGeom>
          <a:noFill/>
        </p:spPr>
        <p:txBody>
          <a:bodyPr wrap="square" lIns="91425" tIns="91425" rIns="91425" bIns="91425" anchor="t" anchorCtr="0"/>
          <a:lstStyle>
            <a:lvl1pPr lvl="0" algn="l">
              <a:lnSpc>
                <a:spcPct val="100000"/>
              </a:lnSpc>
              <a:spcBef>
                <a:spcPts val="0"/>
              </a:spcBef>
              <a:spcAft>
                <a:spcPts val="0"/>
              </a:spcAft>
              <a:buClr>
                <a:schemeClr val="lt1"/>
              </a:buClr>
              <a:buSzPct val="100000"/>
              <a:buNone/>
              <a:defRPr sz="3000" b="1">
                <a:solidFill>
                  <a:schemeClr val="lt1"/>
                </a:solidFill>
              </a:defRPr>
            </a:lvl1pPr>
            <a:lvl2pPr lvl="1" algn="l">
              <a:lnSpc>
                <a:spcPct val="100000"/>
              </a:lnSpc>
              <a:spcBef>
                <a:spcPts val="0"/>
              </a:spcBef>
              <a:spcAft>
                <a:spcPts val="0"/>
              </a:spcAft>
              <a:buClr>
                <a:schemeClr val="lt1"/>
              </a:buClr>
              <a:buSzPct val="100000"/>
              <a:buNone/>
              <a:defRPr sz="3000" b="1">
                <a:solidFill>
                  <a:schemeClr val="lt1"/>
                </a:solidFill>
              </a:defRPr>
            </a:lvl2pPr>
            <a:lvl3pPr lvl="2" algn="l">
              <a:lnSpc>
                <a:spcPct val="100000"/>
              </a:lnSpc>
              <a:spcBef>
                <a:spcPts val="0"/>
              </a:spcBef>
              <a:spcAft>
                <a:spcPts val="0"/>
              </a:spcAft>
              <a:buClr>
                <a:schemeClr val="lt1"/>
              </a:buClr>
              <a:buSzPct val="100000"/>
              <a:buNone/>
              <a:defRPr sz="3000" b="1">
                <a:solidFill>
                  <a:schemeClr val="lt1"/>
                </a:solidFill>
              </a:defRPr>
            </a:lvl3pPr>
            <a:lvl4pPr lvl="3" algn="l">
              <a:lnSpc>
                <a:spcPct val="100000"/>
              </a:lnSpc>
              <a:spcBef>
                <a:spcPts val="0"/>
              </a:spcBef>
              <a:spcAft>
                <a:spcPts val="0"/>
              </a:spcAft>
              <a:buClr>
                <a:schemeClr val="lt1"/>
              </a:buClr>
              <a:buSzPct val="100000"/>
              <a:buNone/>
              <a:defRPr sz="3000" b="1">
                <a:solidFill>
                  <a:schemeClr val="lt1"/>
                </a:solidFill>
              </a:defRPr>
            </a:lvl4pPr>
            <a:lvl5pPr lvl="4" algn="l">
              <a:lnSpc>
                <a:spcPct val="100000"/>
              </a:lnSpc>
              <a:spcBef>
                <a:spcPts val="0"/>
              </a:spcBef>
              <a:spcAft>
                <a:spcPts val="0"/>
              </a:spcAft>
              <a:buClr>
                <a:schemeClr val="lt1"/>
              </a:buClr>
              <a:buSzPct val="100000"/>
              <a:buNone/>
              <a:defRPr sz="3000" b="1">
                <a:solidFill>
                  <a:schemeClr val="lt1"/>
                </a:solidFill>
              </a:defRPr>
            </a:lvl5pPr>
            <a:lvl6pPr lvl="5" algn="l">
              <a:lnSpc>
                <a:spcPct val="100000"/>
              </a:lnSpc>
              <a:spcBef>
                <a:spcPts val="0"/>
              </a:spcBef>
              <a:spcAft>
                <a:spcPts val="0"/>
              </a:spcAft>
              <a:buClr>
                <a:schemeClr val="lt1"/>
              </a:buClr>
              <a:buSzPct val="100000"/>
              <a:buNone/>
              <a:defRPr sz="3000" b="1">
                <a:solidFill>
                  <a:schemeClr val="lt1"/>
                </a:solidFill>
              </a:defRPr>
            </a:lvl6pPr>
            <a:lvl7pPr lvl="6" algn="l">
              <a:lnSpc>
                <a:spcPct val="100000"/>
              </a:lnSpc>
              <a:spcBef>
                <a:spcPts val="0"/>
              </a:spcBef>
              <a:spcAft>
                <a:spcPts val="0"/>
              </a:spcAft>
              <a:buClr>
                <a:schemeClr val="lt1"/>
              </a:buClr>
              <a:buSzPct val="100000"/>
              <a:buNone/>
              <a:defRPr sz="3000" b="1">
                <a:solidFill>
                  <a:schemeClr val="lt1"/>
                </a:solidFill>
              </a:defRPr>
            </a:lvl7pPr>
            <a:lvl8pPr lvl="7" algn="l">
              <a:lnSpc>
                <a:spcPct val="100000"/>
              </a:lnSpc>
              <a:spcBef>
                <a:spcPts val="0"/>
              </a:spcBef>
              <a:spcAft>
                <a:spcPts val="0"/>
              </a:spcAft>
              <a:buClr>
                <a:schemeClr val="lt1"/>
              </a:buClr>
              <a:buSzPct val="100000"/>
              <a:buNone/>
              <a:defRPr sz="3000" b="1">
                <a:solidFill>
                  <a:schemeClr val="lt1"/>
                </a:solidFill>
              </a:defRPr>
            </a:lvl8pPr>
            <a:lvl9pPr lvl="8" algn="l">
              <a:lnSpc>
                <a:spcPct val="100000"/>
              </a:lnSpc>
              <a:spcBef>
                <a:spcPts val="0"/>
              </a:spcBef>
              <a:spcAft>
                <a:spcPts val="0"/>
              </a:spcAft>
              <a:buClr>
                <a:schemeClr val="lt1"/>
              </a:buClr>
              <a:buSzPct val="100000"/>
              <a:buNone/>
              <a:defRPr sz="3000" b="1">
                <a:solidFill>
                  <a:schemeClr val="lt1"/>
                </a:solidFill>
              </a:defRPr>
            </a:lvl9pPr>
          </a:lstStyle>
          <a:p>
            <a:endParaRPr/>
          </a:p>
        </p:txBody>
      </p:sp>
      <p:sp>
        <p:nvSpPr>
          <p:cNvPr id="68" name="Shape 68"/>
          <p:cNvSpPr txBox="1">
            <a:spLocks noGrp="1"/>
          </p:cNvSpPr>
          <p:nvPr>
            <p:ph type="body" idx="1"/>
          </p:nvPr>
        </p:nvSpPr>
        <p:spPr>
          <a:xfrm>
            <a:off x="3381100" y="307975"/>
            <a:ext cx="5451300" cy="4268700"/>
          </a:xfrm>
          <a:prstGeom prst="rect">
            <a:avLst/>
          </a:prstGeom>
          <a:noFill/>
        </p:spPr>
        <p:txBody>
          <a:bodyPr wrap="square" lIns="91425" tIns="91425" rIns="91425" bIns="91425" anchor="t" anchorCtr="0"/>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9" name="Shape 69"/>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70"/>
        <p:cNvGrpSpPr/>
        <p:nvPr/>
      </p:nvGrpSpPr>
      <p:grpSpPr>
        <a:xfrm>
          <a:off x="0" y="0"/>
          <a:ext cx="0" cy="0"/>
          <a:chOff x="0" y="0"/>
          <a:chExt cx="0" cy="0"/>
        </a:xfrm>
      </p:grpSpPr>
      <p:sp>
        <p:nvSpPr>
          <p:cNvPr id="71" name="Shape 71"/>
          <p:cNvSpPr/>
          <p:nvPr/>
        </p:nvSpPr>
        <p:spPr>
          <a:xfrm>
            <a:off x="0" y="0"/>
            <a:ext cx="9144000" cy="5143500"/>
          </a:xfrm>
          <a:prstGeom prst="rect">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72" name="Shape 72"/>
          <p:cNvSpPr txBox="1">
            <a:spLocks noGrp="1"/>
          </p:cNvSpPr>
          <p:nvPr>
            <p:ph type="body" idx="1"/>
          </p:nvPr>
        </p:nvSpPr>
        <p:spPr>
          <a:xfrm>
            <a:off x="2352825" y="4352825"/>
            <a:ext cx="4362300" cy="543000"/>
          </a:xfrm>
          <a:prstGeom prst="rect">
            <a:avLst/>
          </a:prstGeom>
          <a:noFill/>
        </p:spPr>
        <p:txBody>
          <a:bodyPr wrap="square" lIns="91425" tIns="91425" rIns="91425" bIns="91425" anchor="ctr" anchorCtr="0"/>
          <a:lstStyle>
            <a:lvl1pPr lvl="0" algn="ctr">
              <a:lnSpc>
                <a:spcPct val="115000"/>
              </a:lnSpc>
              <a:spcBef>
                <a:spcPts val="0"/>
              </a:spcBef>
              <a:spcAft>
                <a:spcPts val="1600"/>
              </a:spcAft>
              <a:buClr>
                <a:srgbClr val="FFFFFF"/>
              </a:buClr>
              <a:buSzPct val="100000"/>
              <a:defRPr sz="1400">
                <a:solidFill>
                  <a:srgbClr val="FFFFFF"/>
                </a:solidFill>
              </a:defRPr>
            </a:lvl1pPr>
            <a:lvl2pPr lvl="1" algn="ctr">
              <a:lnSpc>
                <a:spcPct val="115000"/>
              </a:lnSpc>
              <a:spcBef>
                <a:spcPts val="0"/>
              </a:spcBef>
              <a:spcAft>
                <a:spcPts val="1600"/>
              </a:spcAft>
              <a:buClr>
                <a:srgbClr val="FFFFFF"/>
              </a:buClr>
              <a:buSzPct val="100000"/>
              <a:defRPr sz="1200">
                <a:solidFill>
                  <a:srgbClr val="FFFFFF"/>
                </a:solidFill>
              </a:defRPr>
            </a:lvl2pPr>
            <a:lvl3pPr lvl="2" algn="ctr">
              <a:lnSpc>
                <a:spcPct val="115000"/>
              </a:lnSpc>
              <a:spcBef>
                <a:spcPts val="0"/>
              </a:spcBef>
              <a:spcAft>
                <a:spcPts val="1600"/>
              </a:spcAft>
              <a:buClr>
                <a:srgbClr val="FFFFFF"/>
              </a:buClr>
              <a:buSzPct val="100000"/>
              <a:defRPr sz="1200">
                <a:solidFill>
                  <a:srgbClr val="FFFFFF"/>
                </a:solidFill>
              </a:defRPr>
            </a:lvl3pPr>
            <a:lvl4pPr lvl="3" algn="ctr">
              <a:lnSpc>
                <a:spcPct val="115000"/>
              </a:lnSpc>
              <a:spcBef>
                <a:spcPts val="0"/>
              </a:spcBef>
              <a:spcAft>
                <a:spcPts val="1600"/>
              </a:spcAft>
              <a:buClr>
                <a:srgbClr val="FFFFFF"/>
              </a:buClr>
              <a:buSzPct val="100000"/>
              <a:defRPr sz="1200">
                <a:solidFill>
                  <a:srgbClr val="FFFFFF"/>
                </a:solidFill>
              </a:defRPr>
            </a:lvl4pPr>
            <a:lvl5pPr lvl="4" algn="ctr">
              <a:lnSpc>
                <a:spcPct val="115000"/>
              </a:lnSpc>
              <a:spcBef>
                <a:spcPts val="0"/>
              </a:spcBef>
              <a:spcAft>
                <a:spcPts val="1600"/>
              </a:spcAft>
              <a:buClr>
                <a:srgbClr val="FFFFFF"/>
              </a:buClr>
              <a:buSzPct val="100000"/>
              <a:defRPr sz="1200">
                <a:solidFill>
                  <a:srgbClr val="FFFFFF"/>
                </a:solidFill>
              </a:defRPr>
            </a:lvl5pPr>
            <a:lvl6pPr lvl="5" algn="ctr">
              <a:lnSpc>
                <a:spcPct val="115000"/>
              </a:lnSpc>
              <a:spcBef>
                <a:spcPts val="0"/>
              </a:spcBef>
              <a:spcAft>
                <a:spcPts val="1600"/>
              </a:spcAft>
              <a:buClr>
                <a:srgbClr val="FFFFFF"/>
              </a:buClr>
              <a:buSzPct val="100000"/>
              <a:defRPr sz="1200">
                <a:solidFill>
                  <a:srgbClr val="FFFFFF"/>
                </a:solidFill>
              </a:defRPr>
            </a:lvl6pPr>
            <a:lvl7pPr lvl="6" algn="ctr">
              <a:lnSpc>
                <a:spcPct val="115000"/>
              </a:lnSpc>
              <a:spcBef>
                <a:spcPts val="0"/>
              </a:spcBef>
              <a:spcAft>
                <a:spcPts val="1600"/>
              </a:spcAft>
              <a:buClr>
                <a:srgbClr val="FFFFFF"/>
              </a:buClr>
              <a:buSzPct val="100000"/>
              <a:defRPr sz="1200">
                <a:solidFill>
                  <a:srgbClr val="FFFFFF"/>
                </a:solidFill>
              </a:defRPr>
            </a:lvl7pPr>
            <a:lvl8pPr lvl="7" algn="ctr">
              <a:lnSpc>
                <a:spcPct val="115000"/>
              </a:lnSpc>
              <a:spcBef>
                <a:spcPts val="0"/>
              </a:spcBef>
              <a:spcAft>
                <a:spcPts val="1600"/>
              </a:spcAft>
              <a:buClr>
                <a:srgbClr val="FFFFFF"/>
              </a:buClr>
              <a:buSzPct val="100000"/>
              <a:defRPr sz="1200">
                <a:solidFill>
                  <a:srgbClr val="FFFFFF"/>
                </a:solidFill>
              </a:defRPr>
            </a:lvl8pPr>
            <a:lvl9pPr lvl="8" algn="ctr">
              <a:lnSpc>
                <a:spcPct val="115000"/>
              </a:lnSpc>
              <a:spcBef>
                <a:spcPts val="0"/>
              </a:spcBef>
              <a:spcAft>
                <a:spcPts val="1600"/>
              </a:spcAft>
              <a:buClr>
                <a:srgbClr val="FFFFFF"/>
              </a:buClr>
              <a:buSzPct val="100000"/>
              <a:defRPr sz="1200">
                <a:solidFill>
                  <a:srgbClr val="FFFFFF"/>
                </a:solidFill>
              </a:defRPr>
            </a:lvl9pPr>
          </a:lstStyle>
          <a:p>
            <a:endParaRPr/>
          </a:p>
        </p:txBody>
      </p:sp>
      <p:sp>
        <p:nvSpPr>
          <p:cNvPr id="73" name="Shape 73"/>
          <p:cNvSpPr txBox="1">
            <a:spLocks noGrp="1"/>
          </p:cNvSpPr>
          <p:nvPr>
            <p:ph type="sldNum" idx="12"/>
          </p:nvPr>
        </p:nvSpPr>
        <p:spPr>
          <a:xfrm>
            <a:off x="8472457" y="4663216"/>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822959" y="2057400"/>
            <a:ext cx="7498200" cy="822900"/>
          </a:xfrm>
          <a:prstGeom prst="rect">
            <a:avLst/>
          </a:prstGeom>
          <a:noFill/>
          <a:ln>
            <a:noFill/>
          </a:ln>
        </p:spPr>
        <p:txBody>
          <a:bodyPr wrap="square" lIns="75425" tIns="75425" rIns="75425" bIns="75425" anchor="t" anchorCtr="0"/>
          <a:lstStyle>
            <a:lvl1pPr marL="0" marR="0" lvl="0" indent="0" algn="ctr" rtl="0">
              <a:lnSpc>
                <a:spcPct val="100000"/>
              </a:lnSpc>
              <a:spcBef>
                <a:spcPts val="0"/>
              </a:spcBef>
              <a:spcAft>
                <a:spcPts val="0"/>
              </a:spcAft>
              <a:buClr>
                <a:srgbClr val="000000"/>
              </a:buClr>
              <a:buSzPct val="30000"/>
              <a:buFont typeface="Arial"/>
              <a:buNone/>
              <a:defRPr sz="4000" b="0" i="0" u="none" strike="noStrike" cap="none">
                <a:solidFill>
                  <a:srgbClr val="000000"/>
                </a:solidFill>
                <a:latin typeface="Arial"/>
                <a:ea typeface="Arial"/>
                <a:cs typeface="Arial"/>
                <a:sym typeface="Arial"/>
              </a:defRPr>
            </a:lvl1pPr>
            <a:lvl2pPr lvl="1" indent="0" algn="ctr" rtl="0">
              <a:spcBef>
                <a:spcPts val="0"/>
              </a:spcBef>
              <a:buSzPct val="30000"/>
              <a:buNone/>
              <a:defRPr sz="4000"/>
            </a:lvl2pPr>
            <a:lvl3pPr lvl="2" indent="0" algn="ctr" rtl="0">
              <a:spcBef>
                <a:spcPts val="0"/>
              </a:spcBef>
              <a:buSzPct val="30000"/>
              <a:buNone/>
              <a:defRPr sz="4000"/>
            </a:lvl3pPr>
            <a:lvl4pPr lvl="3" indent="0" algn="ctr" rtl="0">
              <a:spcBef>
                <a:spcPts val="0"/>
              </a:spcBef>
              <a:buSzPct val="30000"/>
              <a:buNone/>
              <a:defRPr sz="4000"/>
            </a:lvl4pPr>
            <a:lvl5pPr lvl="4" indent="0" algn="ctr" rtl="0">
              <a:spcBef>
                <a:spcPts val="0"/>
              </a:spcBef>
              <a:buSzPct val="30000"/>
              <a:buNone/>
              <a:defRPr sz="4000"/>
            </a:lvl5pPr>
            <a:lvl6pPr lvl="5" indent="0" algn="ctr" rtl="0">
              <a:spcBef>
                <a:spcPts val="0"/>
              </a:spcBef>
              <a:buSzPct val="30000"/>
              <a:buNone/>
              <a:defRPr sz="4000"/>
            </a:lvl6pPr>
            <a:lvl7pPr lvl="6" indent="0" algn="ctr" rtl="0">
              <a:spcBef>
                <a:spcPts val="0"/>
              </a:spcBef>
              <a:buSzPct val="30000"/>
              <a:buNone/>
              <a:defRPr sz="4000"/>
            </a:lvl7pPr>
            <a:lvl8pPr lvl="7" indent="0" algn="ctr" rtl="0">
              <a:spcBef>
                <a:spcPts val="0"/>
              </a:spcBef>
              <a:buSzPct val="30000"/>
              <a:buNone/>
              <a:defRPr sz="4000"/>
            </a:lvl8pPr>
            <a:lvl9pPr lvl="8" indent="0" algn="ctr" rtl="0">
              <a:spcBef>
                <a:spcPts val="0"/>
              </a:spcBef>
              <a:buSzPct val="30000"/>
              <a:buNone/>
              <a:defRPr sz="4000"/>
            </a:lvl9pPr>
          </a:lstStyle>
          <a:p>
            <a:endParaRPr/>
          </a:p>
        </p:txBody>
      </p:sp>
      <p:sp>
        <p:nvSpPr>
          <p:cNvPr id="78" name="Shape 78"/>
          <p:cNvSpPr txBox="1">
            <a:spLocks noGrp="1"/>
          </p:cNvSpPr>
          <p:nvPr>
            <p:ph type="subTitle" idx="1"/>
          </p:nvPr>
        </p:nvSpPr>
        <p:spPr>
          <a:xfrm>
            <a:off x="1645919" y="3086100"/>
            <a:ext cx="5852100" cy="617100"/>
          </a:xfrm>
          <a:prstGeom prst="rect">
            <a:avLst/>
          </a:prstGeom>
          <a:noFill/>
          <a:ln>
            <a:noFill/>
          </a:ln>
        </p:spPr>
        <p:txBody>
          <a:bodyPr wrap="square" lIns="75425" tIns="75425" rIns="75425" bIns="75425" anchor="t" anchorCtr="0"/>
          <a:lstStyle>
            <a:lvl1pPr marL="0" marR="0" lvl="0"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1pPr>
            <a:lvl2pPr marL="381000" marR="0" lvl="1"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2pPr>
            <a:lvl3pPr marL="749300" marR="0" lvl="2"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3pPr>
            <a:lvl4pPr marL="1130300" marR="0" lvl="3"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4pPr>
            <a:lvl5pPr marL="1511300" marR="0" lvl="4"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5pPr>
            <a:lvl6pPr marL="1892300" marR="0" lvl="5"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6pPr>
            <a:lvl7pPr marL="2260600" marR="0" lvl="6"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7pPr>
            <a:lvl8pPr marL="2641600" marR="0" lvl="7"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8pPr>
            <a:lvl9pPr marL="3022600" marR="0" lvl="8" indent="0" algn="ctr" rtl="0">
              <a:lnSpc>
                <a:spcPct val="100000"/>
              </a:lnSpc>
              <a:spcBef>
                <a:spcPts val="0"/>
              </a:spcBef>
              <a:spcAft>
                <a:spcPts val="0"/>
              </a:spcAft>
              <a:buClr>
                <a:srgbClr val="000000"/>
              </a:buClr>
              <a:buSzPct val="46153"/>
              <a:buFont typeface="Arial"/>
              <a:buNone/>
              <a:defRPr sz="2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74319" y="205739"/>
            <a:ext cx="8595300" cy="617100"/>
          </a:xfrm>
          <a:prstGeom prst="rect">
            <a:avLst/>
          </a:prstGeom>
          <a:noFill/>
          <a:ln>
            <a:noFill/>
          </a:ln>
        </p:spPr>
        <p:txBody>
          <a:bodyPr wrap="square" lIns="75425" tIns="75425" rIns="75425" bIns="75425" anchor="t" anchorCtr="0"/>
          <a:lstStyle>
            <a:lvl1pPr marL="0" marR="0" lvl="0" indent="0" algn="l" rtl="0">
              <a:lnSpc>
                <a:spcPct val="100000"/>
              </a:lnSpc>
              <a:spcBef>
                <a:spcPts val="0"/>
              </a:spcBef>
              <a:spcAft>
                <a:spcPts val="0"/>
              </a:spcAft>
              <a:buClr>
                <a:srgbClr val="000000"/>
              </a:buClr>
              <a:buSzPct val="34285"/>
              <a:buFont typeface="Arial"/>
              <a:buNone/>
              <a:defRPr sz="3500" b="0" i="0" u="none" strike="noStrike" cap="none">
                <a:solidFill>
                  <a:srgbClr val="000000"/>
                </a:solidFill>
                <a:latin typeface="Arial"/>
                <a:ea typeface="Arial"/>
                <a:cs typeface="Arial"/>
                <a:sym typeface="Arial"/>
              </a:defRPr>
            </a:lvl1pPr>
            <a:lvl2pPr lvl="1" indent="0" rtl="0">
              <a:spcBef>
                <a:spcPts val="0"/>
              </a:spcBef>
              <a:buSzPct val="34285"/>
              <a:buNone/>
              <a:defRPr sz="3500"/>
            </a:lvl2pPr>
            <a:lvl3pPr lvl="2" indent="0" rtl="0">
              <a:spcBef>
                <a:spcPts val="0"/>
              </a:spcBef>
              <a:buSzPct val="34285"/>
              <a:buNone/>
              <a:defRPr sz="3500"/>
            </a:lvl3pPr>
            <a:lvl4pPr lvl="3" indent="0" rtl="0">
              <a:spcBef>
                <a:spcPts val="0"/>
              </a:spcBef>
              <a:buSzPct val="34285"/>
              <a:buNone/>
              <a:defRPr sz="3500"/>
            </a:lvl4pPr>
            <a:lvl5pPr lvl="4" indent="0" rtl="0">
              <a:spcBef>
                <a:spcPts val="0"/>
              </a:spcBef>
              <a:buSzPct val="34285"/>
              <a:buNone/>
              <a:defRPr sz="3500"/>
            </a:lvl5pPr>
            <a:lvl6pPr lvl="5" indent="0" rtl="0">
              <a:spcBef>
                <a:spcPts val="0"/>
              </a:spcBef>
              <a:buSzPct val="34285"/>
              <a:buNone/>
              <a:defRPr sz="3500"/>
            </a:lvl6pPr>
            <a:lvl7pPr lvl="6" indent="0" rtl="0">
              <a:spcBef>
                <a:spcPts val="0"/>
              </a:spcBef>
              <a:buSzPct val="34285"/>
              <a:buNone/>
              <a:defRPr sz="3500"/>
            </a:lvl7pPr>
            <a:lvl8pPr lvl="7" indent="0" rtl="0">
              <a:spcBef>
                <a:spcPts val="0"/>
              </a:spcBef>
              <a:buSzPct val="34285"/>
              <a:buNone/>
              <a:defRPr sz="3500"/>
            </a:lvl8pPr>
            <a:lvl9pPr lvl="8" indent="0" rtl="0">
              <a:spcBef>
                <a:spcPts val="0"/>
              </a:spcBef>
              <a:buSzPct val="34285"/>
              <a:buNone/>
              <a:defRPr sz="3500"/>
            </a:lvl9pPr>
          </a:lstStyle>
          <a:p>
            <a:endParaRPr/>
          </a:p>
        </p:txBody>
      </p:sp>
      <p:sp>
        <p:nvSpPr>
          <p:cNvPr id="81" name="Shape 81"/>
          <p:cNvSpPr txBox="1">
            <a:spLocks noGrp="1"/>
          </p:cNvSpPr>
          <p:nvPr>
            <p:ph type="body" idx="1"/>
          </p:nvPr>
        </p:nvSpPr>
        <p:spPr>
          <a:xfrm>
            <a:off x="274319" y="1234440"/>
            <a:ext cx="8595300" cy="3703200"/>
          </a:xfrm>
          <a:prstGeom prst="rect">
            <a:avLst/>
          </a:prstGeom>
          <a:noFill/>
          <a:ln>
            <a:noFill/>
          </a:ln>
        </p:spPr>
        <p:txBody>
          <a:bodyPr wrap="square" lIns="75425" tIns="75425" rIns="75425" bIns="75425" anchor="t" anchorCtr="0"/>
          <a:lstStyle>
            <a:lvl1pPr marL="0" marR="0" lvl="0"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1pPr>
            <a:lvl2pPr marL="381000" marR="0" lvl="1"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2pPr>
            <a:lvl3pPr marL="749300" marR="0" lvl="2"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3pPr>
            <a:lvl4pPr marL="1130300" marR="0" lvl="3"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4pPr>
            <a:lvl5pPr marL="1511300" marR="0" lvl="4"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5pPr>
            <a:lvl6pPr marL="1892300" marR="0" lvl="5" indent="1270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6pPr>
            <a:lvl7pPr marL="2260600" marR="0" lvl="6"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7pPr>
            <a:lvl8pPr marL="2641600" marR="0" lvl="7"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8pPr>
            <a:lvl9pPr marL="3022600" marR="0" lvl="8" indent="1270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74319" y="205739"/>
            <a:ext cx="8595300" cy="617100"/>
          </a:xfrm>
          <a:prstGeom prst="rect">
            <a:avLst/>
          </a:prstGeom>
          <a:noFill/>
          <a:ln>
            <a:noFill/>
          </a:ln>
        </p:spPr>
        <p:txBody>
          <a:bodyPr wrap="square" lIns="75425" tIns="75425" rIns="75425" bIns="75425" anchor="t" anchorCtr="0"/>
          <a:lstStyle>
            <a:lvl1pPr marL="0" marR="0" lvl="0" indent="0" algn="l" rtl="0">
              <a:lnSpc>
                <a:spcPct val="100000"/>
              </a:lnSpc>
              <a:spcBef>
                <a:spcPts val="0"/>
              </a:spcBef>
              <a:spcAft>
                <a:spcPts val="0"/>
              </a:spcAft>
              <a:buClr>
                <a:srgbClr val="000000"/>
              </a:buClr>
              <a:buSzPct val="34285"/>
              <a:buFont typeface="Arial"/>
              <a:buNone/>
              <a:defRPr sz="3500" b="0" i="0" u="none" strike="noStrike" cap="none">
                <a:solidFill>
                  <a:srgbClr val="000000"/>
                </a:solidFill>
                <a:latin typeface="Arial"/>
                <a:ea typeface="Arial"/>
                <a:cs typeface="Arial"/>
                <a:sym typeface="Arial"/>
              </a:defRPr>
            </a:lvl1pPr>
            <a:lvl2pPr lvl="1" indent="0" rtl="0">
              <a:spcBef>
                <a:spcPts val="0"/>
              </a:spcBef>
              <a:buSzPct val="34285"/>
              <a:buNone/>
              <a:defRPr sz="3500"/>
            </a:lvl2pPr>
            <a:lvl3pPr lvl="2" indent="0" rtl="0">
              <a:spcBef>
                <a:spcPts val="0"/>
              </a:spcBef>
              <a:buSzPct val="34285"/>
              <a:buNone/>
              <a:defRPr sz="3500"/>
            </a:lvl3pPr>
            <a:lvl4pPr lvl="3" indent="0" rtl="0">
              <a:spcBef>
                <a:spcPts val="0"/>
              </a:spcBef>
              <a:buSzPct val="34285"/>
              <a:buNone/>
              <a:defRPr sz="3500"/>
            </a:lvl4pPr>
            <a:lvl5pPr lvl="4" indent="0" rtl="0">
              <a:spcBef>
                <a:spcPts val="0"/>
              </a:spcBef>
              <a:buSzPct val="34285"/>
              <a:buNone/>
              <a:defRPr sz="3500"/>
            </a:lvl5pPr>
            <a:lvl6pPr lvl="5" indent="0" rtl="0">
              <a:spcBef>
                <a:spcPts val="0"/>
              </a:spcBef>
              <a:buSzPct val="34285"/>
              <a:buNone/>
              <a:defRPr sz="3500"/>
            </a:lvl6pPr>
            <a:lvl7pPr lvl="6" indent="0" rtl="0">
              <a:spcBef>
                <a:spcPts val="0"/>
              </a:spcBef>
              <a:buSzPct val="34285"/>
              <a:buNone/>
              <a:defRPr sz="3500"/>
            </a:lvl7pPr>
            <a:lvl8pPr lvl="7" indent="0" rtl="0">
              <a:spcBef>
                <a:spcPts val="0"/>
              </a:spcBef>
              <a:buSzPct val="34285"/>
              <a:buNone/>
              <a:defRPr sz="3500"/>
            </a:lvl8pPr>
            <a:lvl9pPr lvl="8" indent="0" rtl="0">
              <a:spcBef>
                <a:spcPts val="0"/>
              </a:spcBef>
              <a:buSzPct val="34285"/>
              <a:buNone/>
              <a:defRPr sz="3500"/>
            </a:lvl9pPr>
          </a:lstStyle>
          <a:p>
            <a:endParaRPr/>
          </a:p>
        </p:txBody>
      </p:sp>
      <p:sp>
        <p:nvSpPr>
          <p:cNvPr id="84" name="Shape 84"/>
          <p:cNvSpPr txBox="1">
            <a:spLocks noGrp="1"/>
          </p:cNvSpPr>
          <p:nvPr>
            <p:ph type="body" idx="1"/>
          </p:nvPr>
        </p:nvSpPr>
        <p:spPr>
          <a:xfrm>
            <a:off x="274320" y="1234440"/>
            <a:ext cx="4023300" cy="3703200"/>
          </a:xfrm>
          <a:prstGeom prst="rect">
            <a:avLst/>
          </a:prstGeom>
          <a:noFill/>
          <a:ln>
            <a:noFill/>
          </a:ln>
        </p:spPr>
        <p:txBody>
          <a:bodyPr wrap="square" lIns="75425" tIns="75425" rIns="75425" bIns="75425" anchor="t" anchorCtr="0"/>
          <a:lstStyle>
            <a:lvl1pPr marL="0" marR="0" lvl="0"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1pPr>
            <a:lvl2pPr marL="381000" marR="0" lvl="1"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2pPr>
            <a:lvl3pPr marL="749300" marR="0" lvl="2"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3pPr>
            <a:lvl4pPr marL="1130300" marR="0" lvl="3"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4pPr>
            <a:lvl5pPr marL="1511300" marR="0" lvl="4"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5pPr>
            <a:lvl6pPr marL="1892300" marR="0" lvl="5" indent="1270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6pPr>
            <a:lvl7pPr marL="2260600" marR="0" lvl="6"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7pPr>
            <a:lvl8pPr marL="2641600" marR="0" lvl="7"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8pPr>
            <a:lvl9pPr marL="3022600" marR="0" lvl="8" indent="1270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body" idx="2"/>
          </p:nvPr>
        </p:nvSpPr>
        <p:spPr>
          <a:xfrm>
            <a:off x="4846320" y="1234440"/>
            <a:ext cx="4023300" cy="3703200"/>
          </a:xfrm>
          <a:prstGeom prst="rect">
            <a:avLst/>
          </a:prstGeom>
          <a:noFill/>
          <a:ln>
            <a:noFill/>
          </a:ln>
        </p:spPr>
        <p:txBody>
          <a:bodyPr wrap="square" lIns="75425" tIns="75425" rIns="75425" bIns="75425" anchor="t" anchorCtr="0"/>
          <a:lstStyle>
            <a:lvl1pPr marL="0" marR="0" lvl="0"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1pPr>
            <a:lvl2pPr marL="381000" marR="0" lvl="1"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2pPr>
            <a:lvl3pPr marL="749300" marR="0" lvl="2"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3pPr>
            <a:lvl4pPr marL="1130300" marR="0" lvl="3"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4pPr>
            <a:lvl5pPr marL="1511300" marR="0" lvl="4"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5pPr>
            <a:lvl6pPr marL="1892300" marR="0" lvl="5" indent="1270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6pPr>
            <a:lvl7pPr marL="2260600" marR="0" lvl="6"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7pPr>
            <a:lvl8pPr marL="2641600" marR="0" lvl="7" indent="1397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8pPr>
            <a:lvl9pPr marL="3022600" marR="0" lvl="8" indent="127000" algn="l" rtl="0">
              <a:lnSpc>
                <a:spcPct val="100000"/>
              </a:lnSpc>
              <a:spcBef>
                <a:spcPts val="0"/>
              </a:spcBef>
              <a:spcAft>
                <a:spcPts val="0"/>
              </a:spcAft>
              <a:buClr>
                <a:srgbClr val="000000"/>
              </a:buClr>
              <a:buSzPct val="100000"/>
              <a:buFont typeface="Arial"/>
              <a:buChar char="■"/>
              <a:defRPr sz="2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274319" y="4526280"/>
            <a:ext cx="8595300" cy="411600"/>
          </a:xfrm>
          <a:prstGeom prst="rect">
            <a:avLst/>
          </a:prstGeom>
          <a:noFill/>
          <a:ln>
            <a:noFill/>
          </a:ln>
        </p:spPr>
        <p:txBody>
          <a:bodyPr wrap="square" lIns="75425" tIns="75425" rIns="75425" bIns="75425" anchor="t" anchorCtr="0"/>
          <a:lstStyle>
            <a:lvl1pPr marL="0" marR="0" lvl="0"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1pPr>
            <a:lvl2pPr marL="381000" marR="0" lvl="1"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2pPr>
            <a:lvl3pPr marL="749300" marR="0" lvl="2" indent="1778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3pPr>
            <a:lvl4pPr marL="1130300" marR="0" lvl="3"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4pPr>
            <a:lvl5pPr marL="1511300" marR="0" lvl="4"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5pPr>
            <a:lvl6pPr marL="1892300" marR="0" lvl="5"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6pPr>
            <a:lvl7pPr marL="2260600" marR="0" lvl="6"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7pPr>
            <a:lvl8pPr marL="2641600" marR="0" lvl="7"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8pPr>
            <a:lvl9pPr marL="3022600" marR="0" lvl="8" indent="165100" algn="ctr" rtl="0">
              <a:lnSpc>
                <a:spcPct val="100000"/>
              </a:lnSpc>
              <a:spcBef>
                <a:spcPts val="0"/>
              </a:spcBef>
              <a:spcAft>
                <a:spcPts val="0"/>
              </a:spcAft>
              <a:buClr>
                <a:srgbClr val="000000"/>
              </a:buClr>
              <a:buSzPct val="100000"/>
              <a:buFont typeface="Arial"/>
              <a:buChar char="■"/>
              <a:defRPr sz="2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wrap="square"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94" name="Shape 94"/>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95" name="Shape 9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98" name="Shape 9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5" name="Shape 105"/>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06" name="Shape 106"/>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07" name="Shape 10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0" name="Shape 11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13" name="Shape 113"/>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14" name="Shape 11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ain poi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17" name="Shape 11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8"/>
        <p:cNvGrpSpPr/>
        <p:nvPr/>
      </p:nvGrpSpPr>
      <p:grpSpPr>
        <a:xfrm>
          <a:off x="0" y="0"/>
          <a:ext cx="0" cy="0"/>
          <a:chOff x="0" y="0"/>
          <a:chExt cx="0" cy="0"/>
        </a:xfrm>
      </p:grpSpPr>
      <p:sp>
        <p:nvSpPr>
          <p:cNvPr id="119" name="Shape 119"/>
          <p:cNvSpPr/>
          <p:nvPr/>
        </p:nvSpPr>
        <p:spPr>
          <a:xfrm>
            <a:off x="4572000" y="2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21" name="Shape 121"/>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22" name="Shape 122"/>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a:endParaRPr/>
          </a:p>
        </p:txBody>
      </p:sp>
      <p:sp>
        <p:nvSpPr>
          <p:cNvPr id="123" name="Shape 12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aption">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126" name="Shape 126"/>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ig number">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29" name="Shape 129"/>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30" name="Shape 13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90" name="Shape 90"/>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lt2"/>
              </a:buClr>
              <a:buSzPct val="100000"/>
              <a:buChar char="●"/>
              <a:defRPr sz="1800">
                <a:solidFill>
                  <a:schemeClr val="lt2"/>
                </a:solidFill>
              </a:defRPr>
            </a:lvl1pPr>
            <a:lvl2pPr lvl="1" rtl="0">
              <a:lnSpc>
                <a:spcPct val="115000"/>
              </a:lnSpc>
              <a:spcBef>
                <a:spcPts val="0"/>
              </a:spcBef>
              <a:spcAft>
                <a:spcPts val="1600"/>
              </a:spcAft>
              <a:buClr>
                <a:schemeClr val="lt2"/>
              </a:buClr>
              <a:buChar char="○"/>
              <a:defRPr>
                <a:solidFill>
                  <a:schemeClr val="lt2"/>
                </a:solidFill>
              </a:defRPr>
            </a:lvl2pPr>
            <a:lvl3pPr lvl="2" rtl="0">
              <a:lnSpc>
                <a:spcPct val="115000"/>
              </a:lnSpc>
              <a:spcBef>
                <a:spcPts val="0"/>
              </a:spcBef>
              <a:spcAft>
                <a:spcPts val="1600"/>
              </a:spcAft>
              <a:buClr>
                <a:schemeClr val="lt2"/>
              </a:buClr>
              <a:buChar char="■"/>
              <a:defRPr>
                <a:solidFill>
                  <a:schemeClr val="lt2"/>
                </a:solidFill>
              </a:defRPr>
            </a:lvl3pPr>
            <a:lvl4pPr lvl="3" rtl="0">
              <a:lnSpc>
                <a:spcPct val="115000"/>
              </a:lnSpc>
              <a:spcBef>
                <a:spcPts val="0"/>
              </a:spcBef>
              <a:spcAft>
                <a:spcPts val="1600"/>
              </a:spcAft>
              <a:buClr>
                <a:schemeClr val="lt2"/>
              </a:buClr>
              <a:buChar char="●"/>
              <a:defRPr>
                <a:solidFill>
                  <a:schemeClr val="lt2"/>
                </a:solidFill>
              </a:defRPr>
            </a:lvl4pPr>
            <a:lvl5pPr lvl="4" rtl="0">
              <a:lnSpc>
                <a:spcPct val="115000"/>
              </a:lnSpc>
              <a:spcBef>
                <a:spcPts val="0"/>
              </a:spcBef>
              <a:spcAft>
                <a:spcPts val="1600"/>
              </a:spcAft>
              <a:buClr>
                <a:schemeClr val="lt2"/>
              </a:buClr>
              <a:buChar char="○"/>
              <a:defRPr>
                <a:solidFill>
                  <a:schemeClr val="lt2"/>
                </a:solidFill>
              </a:defRPr>
            </a:lvl5pPr>
            <a:lvl6pPr lvl="5" rtl="0">
              <a:lnSpc>
                <a:spcPct val="115000"/>
              </a:lnSpc>
              <a:spcBef>
                <a:spcPts val="0"/>
              </a:spcBef>
              <a:spcAft>
                <a:spcPts val="1600"/>
              </a:spcAft>
              <a:buClr>
                <a:schemeClr val="lt2"/>
              </a:buClr>
              <a:buChar char="■"/>
              <a:defRPr>
                <a:solidFill>
                  <a:schemeClr val="lt2"/>
                </a:solidFill>
              </a:defRPr>
            </a:lvl6pPr>
            <a:lvl7pPr lvl="6" rtl="0">
              <a:lnSpc>
                <a:spcPct val="115000"/>
              </a:lnSpc>
              <a:spcBef>
                <a:spcPts val="0"/>
              </a:spcBef>
              <a:spcAft>
                <a:spcPts val="1600"/>
              </a:spcAft>
              <a:buClr>
                <a:schemeClr val="lt2"/>
              </a:buClr>
              <a:buChar char="●"/>
              <a:defRPr>
                <a:solidFill>
                  <a:schemeClr val="lt2"/>
                </a:solidFill>
              </a:defRPr>
            </a:lvl7pPr>
            <a:lvl8pPr lvl="7" rtl="0">
              <a:lnSpc>
                <a:spcPct val="115000"/>
              </a:lnSpc>
              <a:spcBef>
                <a:spcPts val="0"/>
              </a:spcBef>
              <a:spcAft>
                <a:spcPts val="1600"/>
              </a:spcAft>
              <a:buClr>
                <a:schemeClr val="lt2"/>
              </a:buClr>
              <a:buChar char="○"/>
              <a:defRPr>
                <a:solidFill>
                  <a:schemeClr val="lt2"/>
                </a:solidFill>
              </a:defRPr>
            </a:lvl8pPr>
            <a:lvl9pPr lvl="8" rtl="0">
              <a:lnSpc>
                <a:spcPct val="115000"/>
              </a:lnSpc>
              <a:spcBef>
                <a:spcPts val="0"/>
              </a:spcBef>
              <a:spcAft>
                <a:spcPts val="1600"/>
              </a:spcAft>
              <a:buClr>
                <a:schemeClr val="lt2"/>
              </a:buClr>
              <a:buChar char="■"/>
              <a:defRPr>
                <a:solidFill>
                  <a:schemeClr val="lt2"/>
                </a:solidFill>
              </a:defRPr>
            </a:lvl9pPr>
          </a:lstStyle>
          <a:p>
            <a:endParaRPr/>
          </a:p>
        </p:txBody>
      </p:sp>
      <p:sp>
        <p:nvSpPr>
          <p:cNvPr id="91" name="Shape 91"/>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ZGyVRAtZbRk" TargetMode="External"/><Relationship Id="rId4" Type="http://schemas.openxmlformats.org/officeDocument/2006/relationships/image" Target="../media/image5.jpg"/><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2sUCcaPkAE" TargetMode="External"/><Relationship Id="rId4" Type="http://schemas.openxmlformats.org/officeDocument/2006/relationships/image" Target="../media/image9.jp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DOXbAafFuJk" TargetMode="External"/><Relationship Id="rId4" Type="http://schemas.openxmlformats.org/officeDocument/2006/relationships/image" Target="../media/image12.jpg"/><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Zk9J5xnTVMA" TargetMode="External"/><Relationship Id="rId4" Type="http://schemas.openxmlformats.org/officeDocument/2006/relationships/image" Target="../media/image13.jpg"/><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pG7M4xxrmbo" TargetMode="External"/><Relationship Id="rId4" Type="http://schemas.openxmlformats.org/officeDocument/2006/relationships/image" Target="../media/image14.jp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bibme.org/" TargetMode="External"/><Relationship Id="rId4" Type="http://schemas.openxmlformats.org/officeDocument/2006/relationships/hyperlink" Target="http://www.citationmachine.net/" TargetMode="External"/><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owl.english.purdue.edu/owl/resource/747/01/" TargetMode="External"/><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owl.english.purdue.edu/owl/resource/747/01/" TargetMode="External"/><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510450" y="1257300"/>
            <a:ext cx="8123100" cy="1588500"/>
          </a:xfrm>
          <a:prstGeom prst="rect">
            <a:avLst/>
          </a:prstGeom>
        </p:spPr>
        <p:txBody>
          <a:bodyPr wrap="square" lIns="91425" tIns="91425" rIns="91425" bIns="91425" anchor="b" anchorCtr="0">
            <a:noAutofit/>
          </a:bodyPr>
          <a:lstStyle/>
          <a:p>
            <a:pPr lvl="0">
              <a:spcBef>
                <a:spcPts val="0"/>
              </a:spcBef>
              <a:buNone/>
            </a:pPr>
            <a:r>
              <a:rPr lang="en"/>
              <a:t>Unit 2</a:t>
            </a:r>
          </a:p>
        </p:txBody>
      </p:sp>
      <p:sp>
        <p:nvSpPr>
          <p:cNvPr id="138" name="Shape 138"/>
          <p:cNvSpPr txBox="1">
            <a:spLocks noGrp="1"/>
          </p:cNvSpPr>
          <p:nvPr>
            <p:ph type="subTitle" idx="1"/>
          </p:nvPr>
        </p:nvSpPr>
        <p:spPr>
          <a:xfrm>
            <a:off x="510450" y="3182330"/>
            <a:ext cx="8123100" cy="911100"/>
          </a:xfrm>
          <a:prstGeom prst="rect">
            <a:avLst/>
          </a:prstGeom>
        </p:spPr>
        <p:txBody>
          <a:bodyPr wrap="square" lIns="91425" tIns="91425" rIns="91425" bIns="91425" anchor="t" anchorCtr="0">
            <a:noAutofit/>
          </a:bodyPr>
          <a:lstStyle/>
          <a:p>
            <a:pPr lvl="0" algn="l" rtl="0">
              <a:spcBef>
                <a:spcPts val="0"/>
              </a:spcBef>
              <a:buNone/>
            </a:pPr>
            <a:r>
              <a:rPr lang="en"/>
              <a:t>Aztecs, Mayan, and Inca Civilizations</a:t>
            </a:r>
          </a:p>
          <a:p>
            <a:pPr lvl="0" algn="l">
              <a:spcBef>
                <a:spcPts val="0"/>
              </a:spcBef>
              <a:buNone/>
            </a:pPr>
            <a:r>
              <a:rPr lang="en"/>
              <a:t>Research and Presentation Skills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510450" y="2057400"/>
            <a:ext cx="8123100" cy="778800"/>
          </a:xfrm>
          <a:prstGeom prst="rect">
            <a:avLst/>
          </a:prstGeom>
        </p:spPr>
        <p:txBody>
          <a:bodyPr wrap="square" lIns="91425" tIns="91425" rIns="91425" bIns="91425" anchor="b" anchorCtr="0">
            <a:noAutofit/>
          </a:bodyPr>
          <a:lstStyle/>
          <a:p>
            <a:pPr lvl="0">
              <a:spcBef>
                <a:spcPts val="0"/>
              </a:spcBef>
              <a:buNone/>
            </a:pPr>
            <a:r>
              <a:rPr lang="en"/>
              <a:t>Reorganize pages correctly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Why Different Formats?</a:t>
            </a:r>
          </a:p>
        </p:txBody>
      </p:sp>
      <p:sp>
        <p:nvSpPr>
          <p:cNvPr id="199" name="Shape 19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685800" lvl="0" indent="-381000" rtl="0">
              <a:lnSpc>
                <a:spcPct val="100000"/>
              </a:lnSpc>
              <a:spcBef>
                <a:spcPts val="600"/>
              </a:spcBef>
              <a:spcAft>
                <a:spcPts val="600"/>
              </a:spcAft>
              <a:buClr>
                <a:srgbClr val="000000"/>
              </a:buClr>
              <a:buSzPct val="100000"/>
              <a:buFont typeface="Times New Roman"/>
            </a:pPr>
            <a:r>
              <a:rPr lang="en" sz="2400">
                <a:solidFill>
                  <a:srgbClr val="000000"/>
                </a:solidFill>
                <a:latin typeface="Calibri"/>
                <a:ea typeface="Calibri"/>
                <a:cs typeface="Calibri"/>
                <a:sym typeface="Calibri"/>
              </a:rPr>
              <a:t>Why do people access different types of web pages? </a:t>
            </a:r>
          </a:p>
          <a:p>
            <a:pPr marL="685800" lvl="0" indent="-381000" rtl="0">
              <a:lnSpc>
                <a:spcPct val="100000"/>
              </a:lnSpc>
              <a:spcBef>
                <a:spcPts val="600"/>
              </a:spcBef>
              <a:spcAft>
                <a:spcPts val="600"/>
              </a:spcAft>
              <a:buClr>
                <a:srgbClr val="000000"/>
              </a:buClr>
              <a:buSzPct val="100000"/>
              <a:buFont typeface="Times New Roman"/>
            </a:pPr>
            <a:r>
              <a:rPr lang="en" sz="2400">
                <a:solidFill>
                  <a:srgbClr val="000000"/>
                </a:solidFill>
                <a:latin typeface="Calibri"/>
                <a:ea typeface="Calibri"/>
                <a:cs typeface="Calibri"/>
                <a:sym typeface="Calibri"/>
              </a:rPr>
              <a:t>What is the purpose for each format of web page? </a:t>
            </a:r>
          </a:p>
          <a:p>
            <a:pPr marL="685800" lvl="0" indent="-381000" rtl="0">
              <a:lnSpc>
                <a:spcPct val="100000"/>
              </a:lnSpc>
              <a:spcBef>
                <a:spcPts val="600"/>
              </a:spcBef>
              <a:spcAft>
                <a:spcPts val="600"/>
              </a:spcAft>
              <a:buClr>
                <a:srgbClr val="000000"/>
              </a:buClr>
              <a:buSzPct val="100000"/>
              <a:buFont typeface="Times New Roman"/>
            </a:pPr>
            <a:r>
              <a:rPr lang="en" sz="2400">
                <a:solidFill>
                  <a:srgbClr val="000000"/>
                </a:solidFill>
                <a:latin typeface="Calibri"/>
                <a:ea typeface="Calibri"/>
                <a:cs typeface="Calibri"/>
                <a:sym typeface="Calibri"/>
              </a:rPr>
              <a:t>What type of evidence can searchers anticipate getting from these different formats? </a:t>
            </a:r>
          </a:p>
          <a:p>
            <a:pPr marL="685800" lvl="0" indent="-381000" rtl="0">
              <a:lnSpc>
                <a:spcPct val="100000"/>
              </a:lnSpc>
              <a:spcBef>
                <a:spcPts val="600"/>
              </a:spcBef>
              <a:spcAft>
                <a:spcPts val="1200"/>
              </a:spcAft>
              <a:buClr>
                <a:srgbClr val="000000"/>
              </a:buClr>
              <a:buSzPct val="100000"/>
              <a:buFont typeface="Times New Roman"/>
            </a:pPr>
            <a:r>
              <a:rPr lang="en" sz="2400">
                <a:solidFill>
                  <a:srgbClr val="000000"/>
                </a:solidFill>
                <a:latin typeface="Calibri"/>
                <a:ea typeface="Calibri"/>
                <a:cs typeface="Calibri"/>
                <a:sym typeface="Calibri"/>
              </a:rPr>
              <a:t>How can searchers find these web pages? What do you see that is searchable about them?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Ancient Civilizations </a:t>
            </a:r>
          </a:p>
        </p:txBody>
      </p:sp>
      <p:sp>
        <p:nvSpPr>
          <p:cNvPr id="205" name="Shape 205"/>
          <p:cNvSpPr txBox="1">
            <a:spLocks noGrp="1"/>
          </p:cNvSpPr>
          <p:nvPr>
            <p:ph type="body" idx="1"/>
          </p:nvPr>
        </p:nvSpPr>
        <p:spPr>
          <a:xfrm>
            <a:off x="311700" y="2470225"/>
            <a:ext cx="8520600" cy="1898700"/>
          </a:xfrm>
          <a:prstGeom prst="rect">
            <a:avLst/>
          </a:prstGeom>
        </p:spPr>
        <p:txBody>
          <a:bodyPr wrap="square" lIns="91425" tIns="91425" rIns="91425" bIns="91425" anchor="t" anchorCtr="0">
            <a:noAutofit/>
          </a:bodyPr>
          <a:lstStyle/>
          <a:p>
            <a:pPr lvl="0" rtl="0">
              <a:spcBef>
                <a:spcPts val="0"/>
              </a:spcBef>
              <a:buNone/>
            </a:pPr>
            <a:r>
              <a:rPr lang="en" sz="2400"/>
              <a:t>Aztec Civilization</a:t>
            </a:r>
          </a:p>
          <a:p>
            <a:pPr lvl="0" rtl="0">
              <a:spcBef>
                <a:spcPts val="0"/>
              </a:spcBef>
              <a:buNone/>
            </a:pPr>
            <a:r>
              <a:rPr lang="en" sz="2400"/>
              <a:t>Maya Civilization</a:t>
            </a:r>
          </a:p>
          <a:p>
            <a:pPr lvl="0" rtl="0">
              <a:spcBef>
                <a:spcPts val="0"/>
              </a:spcBef>
              <a:buNone/>
            </a:pPr>
            <a:r>
              <a:rPr lang="en" sz="2400"/>
              <a:t>Inca Civilization</a:t>
            </a:r>
          </a:p>
          <a:p>
            <a:pPr lvl="0" rtl="0">
              <a:spcBef>
                <a:spcPts val="0"/>
              </a:spcBef>
              <a:buNone/>
            </a:pPr>
            <a:endParaRPr/>
          </a:p>
        </p:txBody>
      </p:sp>
      <p:sp>
        <p:nvSpPr>
          <p:cNvPr id="206" name="Shape 206"/>
          <p:cNvSpPr txBox="1"/>
          <p:nvPr/>
        </p:nvSpPr>
        <p:spPr>
          <a:xfrm>
            <a:off x="311700" y="1321750"/>
            <a:ext cx="8339400" cy="1348200"/>
          </a:xfrm>
          <a:prstGeom prst="rect">
            <a:avLst/>
          </a:prstGeom>
          <a:noFill/>
          <a:ln>
            <a:noFill/>
          </a:ln>
        </p:spPr>
        <p:txBody>
          <a:bodyPr wrap="square" lIns="91425" tIns="91425" rIns="91425" bIns="91425" anchor="t" anchorCtr="0">
            <a:noAutofit/>
          </a:bodyPr>
          <a:lstStyle/>
          <a:p>
            <a:pPr lvl="0" rtl="0">
              <a:spcBef>
                <a:spcPts val="0"/>
              </a:spcBef>
              <a:buNone/>
            </a:pPr>
            <a:r>
              <a:rPr lang="en" sz="2400">
                <a:solidFill>
                  <a:srgbClr val="B7B7B7"/>
                </a:solidFill>
              </a:rPr>
              <a:t>What civilizations can you think of that existed in Latin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Aztec Empire</a:t>
            </a:r>
          </a:p>
        </p:txBody>
      </p:sp>
      <p:sp>
        <p:nvSpPr>
          <p:cNvPr id="212" name="Shape 212"/>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rtl="0">
              <a:spcBef>
                <a:spcPts val="0"/>
              </a:spcBef>
              <a:buNone/>
            </a:pPr>
            <a:r>
              <a:rPr lang="en" sz="1800"/>
              <a:t>Location: Lower Mexico</a:t>
            </a:r>
          </a:p>
          <a:p>
            <a:pPr lvl="0" rtl="0">
              <a:spcBef>
                <a:spcPts val="0"/>
              </a:spcBef>
              <a:buNone/>
            </a:pPr>
            <a:r>
              <a:rPr lang="en" sz="1800"/>
              <a:t>Years: 1100 AD -1521 AD</a:t>
            </a:r>
          </a:p>
          <a:p>
            <a:pPr lvl="0" rtl="0">
              <a:spcBef>
                <a:spcPts val="0"/>
              </a:spcBef>
              <a:buNone/>
            </a:pPr>
            <a:r>
              <a:rPr lang="en" sz="1800"/>
              <a:t>Capital City: Tenochtitlan</a:t>
            </a:r>
          </a:p>
        </p:txBody>
      </p:sp>
      <p:sp>
        <p:nvSpPr>
          <p:cNvPr id="213" name="Shape 213"/>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214" name="Shape 214" descr="M1621e33217645cfc4693482b4ac53493.gif"/>
          <p:cNvPicPr preferRelativeResize="0"/>
          <p:nvPr/>
        </p:nvPicPr>
        <p:blipFill>
          <a:blip r:embed="rId3">
            <a:alphaModFix/>
          </a:blip>
          <a:stretch>
            <a:fillRect/>
          </a:stretch>
        </p:blipFill>
        <p:spPr>
          <a:xfrm>
            <a:off x="4665400" y="153487"/>
            <a:ext cx="4333875" cy="2847975"/>
          </a:xfrm>
          <a:prstGeom prst="rect">
            <a:avLst/>
          </a:prstGeom>
          <a:noFill/>
          <a:ln>
            <a:noFill/>
          </a:ln>
        </p:spPr>
      </p:pic>
      <p:pic>
        <p:nvPicPr>
          <p:cNvPr id="215" name="Shape 215" descr="6f4cfa351ed5b68ef026d6b5397bee3e tenochtitlan.jpg"/>
          <p:cNvPicPr preferRelativeResize="0"/>
          <p:nvPr/>
        </p:nvPicPr>
        <p:blipFill>
          <a:blip r:embed="rId4">
            <a:alphaModFix/>
          </a:blip>
          <a:stretch>
            <a:fillRect/>
          </a:stretch>
        </p:blipFill>
        <p:spPr>
          <a:xfrm>
            <a:off x="4205396" y="1639825"/>
            <a:ext cx="4494574" cy="2929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Top 25 Things about the Aztecs </a:t>
            </a:r>
          </a:p>
        </p:txBody>
      </p:sp>
      <p:sp>
        <p:nvSpPr>
          <p:cNvPr id="221" name="Shape 221"/>
          <p:cNvSpPr txBox="1">
            <a:spLocks noGrp="1"/>
          </p:cNvSpPr>
          <p:nvPr>
            <p:ph type="body" idx="1"/>
          </p:nvPr>
        </p:nvSpPr>
        <p:spPr>
          <a:xfrm>
            <a:off x="311700" y="1152475"/>
            <a:ext cx="3037200" cy="3576300"/>
          </a:xfrm>
          <a:prstGeom prst="rect">
            <a:avLst/>
          </a:prstGeom>
        </p:spPr>
        <p:txBody>
          <a:bodyPr wrap="square" lIns="91425" tIns="91425" rIns="91425" bIns="91425" anchor="t" anchorCtr="0">
            <a:noAutofit/>
          </a:bodyPr>
          <a:lstStyle/>
          <a:p>
            <a:pPr lvl="0" rtl="0">
              <a:spcBef>
                <a:spcPts val="0"/>
              </a:spcBef>
              <a:buNone/>
            </a:pPr>
            <a:r>
              <a:rPr lang="en" sz="2400"/>
              <a:t>List three things down in your notes that you learn from the video</a:t>
            </a:r>
          </a:p>
        </p:txBody>
      </p:sp>
      <p:sp>
        <p:nvSpPr>
          <p:cNvPr id="222" name="Shape 222" descr="Although they never made use of things like the wheel, iron, or cavalry, the Aztecs are actually responsible for giving the world chocolate! Ok, they did a whole bunch of other things too. As the last great native American civilization these are 25 unbelievable facts about the Aztecs That Might Surprise You.  Follow us on: Twitter: https://twitter.com/list25 Facebook: https://www.facebook.com/list25 Website: http://list25.com Instagram: https://instagram.com/list25/ Pinterest: https://www.pinterest.com/list25/  Check out the physical list at - http://list25.com/25-unbelievable-facts-about-the-aztecs-that-might-surprise-you/  Preview:  The name Aztec was actually made up by Europeans, they used to call themselves the Mexica.  Their deceased were usually buried right under their house  Sometimes they killed a dog along with the deceased so that the dog could guide them to the after-life.  They would often sell themselves or their children into slavery to pay off their debts.  Their system of slavery was more like indentured servitude though, as slaves could buy their freedom.  The Aztec capital was called Tenochtitlan and it was in the middle of a lake. Today it's known as Mexico City and the lake is mostly drained.  Tenochtitlan had garbage men and was allegedly very clean.  At the time of its discovery by Europeans, Tenochtitlan was bigger than most European cities.  The Aztecs had never discovered the wheel.  They also had no iron or steel.  They were one of the first societies to mandate education for kids.  It was European disease that eventually defeated the Aztecs.  Their language N’ahuatl had a picture-like, hieroglyphic alphabet.  They used this language to maintain an extremely advanced and detailed record keeping system with regards to everything from sacrifices to taxes.  Legend has it that the Aztecs arranged battles with their enemies in order for each side to acquire prisoners/human sacrifices.  They often played a ball game called Ullamaliztli which consisted of trying to get a rubber ball through impossibly small hoops without it touching the ground. You could only use your knees, elbows, head, and hips.  Quite often human sacrifice would be connected to the ball game. Many of the courts would even have the skulls of former players surrounding them.  Since it was actually considered an honor to be sacrificed, historians are not clear on whether it was the losers or the winners that were killed after the match.  Aztecs, along with other Central American civilizations, were the first to introduce chocolate to the Europeans.  In fact, the word chocolate comes from the Nahuatl (Aztec) word &quot;chocolātl&quot; and was then adopted into English by way of Spanish.  Cacao seeds were seen as a gift from the gods and were even used as currency.  Their chocolate was a lot different than it is today though. They prepared it as a bitter drink mixed with spices.  They were overthrown by Spanish conquistador Hernan Cortes along with several neighboring tribes that they were at odds with.  Their fall marked the end of the last great Native American civilization.  During the final battle for Tenochtitlan, it is believed that nearly a quarter million people died. Cortes then proceeded to found Mexico City in the ruins." title="25 Unbelievable Facts About The Aztecs That Might Surprise You">
            <a:hlinkClick r:id="rId3"/>
          </p:cNvPr>
          <p:cNvSpPr/>
          <p:nvPr/>
        </p:nvSpPr>
        <p:spPr>
          <a:xfrm>
            <a:off x="3971075" y="1152475"/>
            <a:ext cx="4768400" cy="3576300"/>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Maya Empire</a:t>
            </a:r>
          </a:p>
        </p:txBody>
      </p:sp>
      <p:sp>
        <p:nvSpPr>
          <p:cNvPr id="228" name="Shape 228"/>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rtl="0">
              <a:spcBef>
                <a:spcPts val="0"/>
              </a:spcBef>
              <a:buNone/>
            </a:pPr>
            <a:r>
              <a:rPr lang="en" sz="1800"/>
              <a:t>Location: Guatemala</a:t>
            </a:r>
          </a:p>
          <a:p>
            <a:pPr lvl="0" rtl="0">
              <a:spcBef>
                <a:spcPts val="0"/>
              </a:spcBef>
              <a:buNone/>
            </a:pPr>
            <a:r>
              <a:rPr lang="en" sz="1800"/>
              <a:t>Years: First sign of Maya people in 2000 BC-- Conquered by Spanish Conquistadors in 1517, Maya civilization still heavily populates Guatemala today</a:t>
            </a:r>
          </a:p>
          <a:p>
            <a:pPr lvl="0" rtl="0">
              <a:spcBef>
                <a:spcPts val="0"/>
              </a:spcBef>
              <a:buNone/>
            </a:pPr>
            <a:r>
              <a:rPr lang="en" sz="1800"/>
              <a:t>Main cities: TIkal, Copan, Palenque, Chichen Itza, </a:t>
            </a:r>
          </a:p>
        </p:txBody>
      </p:sp>
      <p:sp>
        <p:nvSpPr>
          <p:cNvPr id="229" name="Shape 229"/>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230" name="Shape 230" descr="maya-empire-map.jpg"/>
          <p:cNvPicPr preferRelativeResize="0"/>
          <p:nvPr/>
        </p:nvPicPr>
        <p:blipFill>
          <a:blip r:embed="rId3">
            <a:alphaModFix/>
          </a:blip>
          <a:stretch>
            <a:fillRect/>
          </a:stretch>
        </p:blipFill>
        <p:spPr>
          <a:xfrm>
            <a:off x="4232250" y="216095"/>
            <a:ext cx="4754524" cy="2858749"/>
          </a:xfrm>
          <a:prstGeom prst="rect">
            <a:avLst/>
          </a:prstGeom>
          <a:noFill/>
          <a:ln>
            <a:noFill/>
          </a:ln>
        </p:spPr>
      </p:pic>
      <p:pic>
        <p:nvPicPr>
          <p:cNvPr id="231" name="Shape 231" descr="mayan-ruins-tikal-guatemala.jpg"/>
          <p:cNvPicPr preferRelativeResize="0"/>
          <p:nvPr/>
        </p:nvPicPr>
        <p:blipFill>
          <a:blip r:embed="rId4">
            <a:alphaModFix/>
          </a:blip>
          <a:stretch>
            <a:fillRect/>
          </a:stretch>
        </p:blipFill>
        <p:spPr>
          <a:xfrm>
            <a:off x="4232250" y="2027461"/>
            <a:ext cx="4754526" cy="2739812"/>
          </a:xfrm>
          <a:prstGeom prst="rect">
            <a:avLst/>
          </a:prstGeom>
          <a:noFill/>
          <a:ln>
            <a:noFill/>
          </a:ln>
        </p:spPr>
      </p:pic>
      <p:pic>
        <p:nvPicPr>
          <p:cNvPr id="232" name="Shape 232" descr="134d8ad9a5d4a27decedd8605f20cc53.jpg"/>
          <p:cNvPicPr preferRelativeResize="0"/>
          <p:nvPr/>
        </p:nvPicPr>
        <p:blipFill>
          <a:blip r:embed="rId5">
            <a:alphaModFix/>
          </a:blip>
          <a:stretch>
            <a:fillRect/>
          </a:stretch>
        </p:blipFill>
        <p:spPr>
          <a:xfrm>
            <a:off x="5708400" y="795325"/>
            <a:ext cx="2247900" cy="3552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10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gtEl>
                                        <p:attrNameLst>
                                          <p:attrName>style.visibility</p:attrName>
                                        </p:attrNameLst>
                                      </p:cBhvr>
                                      <p:to>
                                        <p:strVal val="visible"/>
                                      </p:to>
                                    </p:set>
                                    <p:animEffect transition="in" filter="fade">
                                      <p:cBhvr>
                                        <p:cTn id="1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Top 25 Things about the Maya</a:t>
            </a:r>
          </a:p>
        </p:txBody>
      </p:sp>
      <p:sp>
        <p:nvSpPr>
          <p:cNvPr id="238" name="Shape 238"/>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rtl="0">
              <a:spcBef>
                <a:spcPts val="0"/>
              </a:spcBef>
              <a:buNone/>
            </a:pPr>
            <a:r>
              <a:rPr lang="en" sz="2400"/>
              <a:t>Write down three things in your notes that you find interesting.</a:t>
            </a:r>
          </a:p>
        </p:txBody>
      </p:sp>
      <p:sp>
        <p:nvSpPr>
          <p:cNvPr id="239" name="Shape 239"/>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rtl="0">
              <a:spcBef>
                <a:spcPts val="0"/>
              </a:spcBef>
              <a:buNone/>
            </a:pPr>
            <a:endParaRPr/>
          </a:p>
        </p:txBody>
      </p:sp>
      <p:sp>
        <p:nvSpPr>
          <p:cNvPr id="240" name="Shape 240" descr="If you haven’t read our list about the Aztecs yet, it’s worth checking out. Both the Aztecs and Mayans were two of the great pre-Colombian Central American civilizations. The Mayan civilization actually preceded and outlived the Aztecs by hundreds upon hundreds of years. It rose and fell several time throughout the last 2 thousand years and actually still lives on today in the culture of numerous Mayans who inhabit the Yucatan peninsula. These are 25 unbelievable facts about the Mayans that might surprise you!  Follow us on: Twitter: https://twitter.com/list25 Facebook: https://www.facebook.com/list25 Website: http://list25.com Instagram: https://instagram.com/list25/ Pinterest: https://www.pinterest.com/list25/  Check out the physical list at - http://list25.com/25-unbelievable-facts-about-the-mayans-that-might-surprise-you/  Preview:  Although their civilization has declined and been conquered, in many rural parts of Mexico and Guatemala Mayan language and culture perseveres  In fact, there are an estimated 7 million Maya still living in and around the Yucatan Peninsula  Some linguists believe that the word &quot;shark&quot; was originally a Mayan word  The pre-Colombian Mayans often sought to &quot;enhance&quot; the physical features of their children. Mothers would press boards on the foreheads of their kids so that they would be flatter (mostly just in the upper class)  Objects were also often dangled in front of a baby's eyes until the baby was cross eyed, which was another desirable trait found in nobility  and more..." title="25 Unbelievable Facts About The Mayans That Might Surprise You">
            <a:hlinkClick r:id="rId3"/>
          </p:cNvPr>
          <p:cNvSpPr/>
          <p:nvPr/>
        </p:nvSpPr>
        <p:spPr>
          <a:xfrm>
            <a:off x="4355625" y="1152475"/>
            <a:ext cx="4572000" cy="3429000"/>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Inca Empire</a:t>
            </a:r>
          </a:p>
        </p:txBody>
      </p:sp>
      <p:sp>
        <p:nvSpPr>
          <p:cNvPr id="246" name="Shape 246"/>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rtl="0">
              <a:spcBef>
                <a:spcPts val="0"/>
              </a:spcBef>
              <a:buNone/>
            </a:pPr>
            <a:r>
              <a:rPr lang="en" sz="1800"/>
              <a:t>Location: Western Coast of South America, covers mostly Peru and Chili</a:t>
            </a:r>
          </a:p>
          <a:p>
            <a:pPr lvl="0" rtl="0">
              <a:spcBef>
                <a:spcPts val="0"/>
              </a:spcBef>
              <a:buNone/>
            </a:pPr>
            <a:r>
              <a:rPr lang="en" sz="1800"/>
              <a:t>Years: Pre-Inca Empire 2500 BC to 1200 AD, Inca Empire 1200 AD to 1572 AD</a:t>
            </a:r>
          </a:p>
          <a:p>
            <a:pPr lvl="0" rtl="0">
              <a:spcBef>
                <a:spcPts val="0"/>
              </a:spcBef>
              <a:buNone/>
            </a:pPr>
            <a:r>
              <a:rPr lang="en" sz="1800"/>
              <a:t>Main Cities: Cuzco, Machu Pichu</a:t>
            </a:r>
          </a:p>
        </p:txBody>
      </p:sp>
      <p:sp>
        <p:nvSpPr>
          <p:cNvPr id="247" name="Shape 247"/>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248" name="Shape 248" descr="inca_empire_map.jpg"/>
          <p:cNvPicPr preferRelativeResize="0"/>
          <p:nvPr/>
        </p:nvPicPr>
        <p:blipFill>
          <a:blip r:embed="rId3">
            <a:alphaModFix/>
          </a:blip>
          <a:stretch>
            <a:fillRect/>
          </a:stretch>
        </p:blipFill>
        <p:spPr>
          <a:xfrm>
            <a:off x="5712622" y="80472"/>
            <a:ext cx="3293275" cy="3747524"/>
          </a:xfrm>
          <a:prstGeom prst="rect">
            <a:avLst/>
          </a:prstGeom>
          <a:noFill/>
          <a:ln>
            <a:noFill/>
          </a:ln>
        </p:spPr>
      </p:pic>
      <p:pic>
        <p:nvPicPr>
          <p:cNvPr id="249" name="Shape 249" descr="Incamask2.jpg"/>
          <p:cNvPicPr preferRelativeResize="0"/>
          <p:nvPr/>
        </p:nvPicPr>
        <p:blipFill rotWithShape="1">
          <a:blip r:embed="rId4">
            <a:alphaModFix/>
          </a:blip>
          <a:srcRect l="23210" t="-1950" r="21381" b="1950"/>
          <a:stretch/>
        </p:blipFill>
        <p:spPr>
          <a:xfrm>
            <a:off x="4569874" y="1823899"/>
            <a:ext cx="3747699" cy="2898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Top 25 Things about the Incas </a:t>
            </a:r>
          </a:p>
        </p:txBody>
      </p:sp>
      <p:sp>
        <p:nvSpPr>
          <p:cNvPr id="255" name="Shape 255"/>
          <p:cNvSpPr txBox="1">
            <a:spLocks noGrp="1"/>
          </p:cNvSpPr>
          <p:nvPr>
            <p:ph type="body" idx="1"/>
          </p:nvPr>
        </p:nvSpPr>
        <p:spPr>
          <a:xfrm>
            <a:off x="5280700" y="1266875"/>
            <a:ext cx="3551400" cy="3302100"/>
          </a:xfrm>
          <a:prstGeom prst="rect">
            <a:avLst/>
          </a:prstGeom>
        </p:spPr>
        <p:txBody>
          <a:bodyPr wrap="square" lIns="91425" tIns="91425" rIns="91425" bIns="91425" anchor="t" anchorCtr="0">
            <a:noAutofit/>
          </a:bodyPr>
          <a:lstStyle/>
          <a:p>
            <a:pPr lvl="0" rtl="0">
              <a:spcBef>
                <a:spcPts val="0"/>
              </a:spcBef>
              <a:buNone/>
            </a:pPr>
            <a:r>
              <a:rPr lang="en" sz="2400"/>
              <a:t>Write down three things in your notes that you find interesting.</a:t>
            </a:r>
          </a:p>
        </p:txBody>
      </p:sp>
      <p:sp>
        <p:nvSpPr>
          <p:cNvPr id="256" name="Shape 256" descr="It was the largest pre-Colombian civilization in the Americas and it sprawled a distance of 5,230 km (3,250 miles) or approximately the distance between New York and San Francisco. With millions of citizens the Incas constructed tens of thousands of kilometers of roads through some of the harshest terrain on Earth yet never discovered the wheel. Get ready because these are 25 incredible things the Incas did that will astonish you!  Follow us on: Twitter: https://twitter.com/list25 Facebook: https://www.facebook.com/list25 Website: http://list25.com Instagram: https://instagram.com/list25/ Pinterest: https://www.pinterest.com/list25/  Check out the physical list at - http://list25.com/25-incredible-things-about-the-incas-that-will-astonish-you/  Preview: Although the Inca were the largest pre-Colombian American empire, they lacked a written language  For this reason (lack of census records) estimates of their size has varied ranging from 4 million people to nearly 40 million  The Incas practiced something known as skull deformation. Basically they wrapped cloth around the heads of their kids so that they would elongate.  Some of their kings would only wear their clothes once and then burn them  In spite of the fact that they built over 30,000 km of road, they never developed or discovered the wheel  Mail was delivered along this network of roads by way of messengers who would hand mail off to each other using a sort of relay system  Since there was no writing system the messengers had to memorize the messages!  The Incas introduced the world to potatoes via the Spanish conquistadors  In fact, nearly a quarter of Europe's growth between the 1700s and the 1900s was attributed to the introduction of this crop  The Incas constructed buildings without mortar. Basically the huge stones they used fit together so perfectly and tightly that nothing could get between them.  and more..." title="25 Incredible Things About The Incas That Will Astonish You">
            <a:hlinkClick r:id="rId3"/>
          </p:cNvPr>
          <p:cNvSpPr/>
          <p:nvPr/>
        </p:nvSpPr>
        <p:spPr>
          <a:xfrm>
            <a:off x="254000" y="1434225"/>
            <a:ext cx="4572000" cy="3429000"/>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Machu Pichu - </a:t>
            </a:r>
          </a:p>
        </p:txBody>
      </p:sp>
      <p:sp>
        <p:nvSpPr>
          <p:cNvPr id="262" name="Shape 262"/>
          <p:cNvSpPr txBox="1">
            <a:spLocks noGrp="1"/>
          </p:cNvSpPr>
          <p:nvPr>
            <p:ph type="body" idx="1"/>
          </p:nvPr>
        </p:nvSpPr>
        <p:spPr>
          <a:xfrm>
            <a:off x="5042375" y="1152475"/>
            <a:ext cx="3789900" cy="3416400"/>
          </a:xfrm>
          <a:prstGeom prst="rect">
            <a:avLst/>
          </a:prstGeom>
        </p:spPr>
        <p:txBody>
          <a:bodyPr wrap="square" lIns="91425" tIns="91425" rIns="91425" bIns="91425" anchor="t" anchorCtr="0">
            <a:noAutofit/>
          </a:bodyPr>
          <a:lstStyle/>
          <a:p>
            <a:pPr marL="457200" lvl="0" indent="-228600" rtl="0">
              <a:spcBef>
                <a:spcPts val="0"/>
              </a:spcBef>
              <a:buClr>
                <a:srgbClr val="B7B7B7"/>
              </a:buClr>
            </a:pPr>
            <a:r>
              <a:rPr lang="en">
                <a:solidFill>
                  <a:srgbClr val="B7B7B7"/>
                </a:solidFill>
              </a:rPr>
              <a:t>Sits 8,000 feet above sea level atop the Andes Mountain range in southern Peru.</a:t>
            </a:r>
          </a:p>
          <a:p>
            <a:pPr marL="457200" lvl="0" indent="-228600" rtl="0">
              <a:spcBef>
                <a:spcPts val="0"/>
              </a:spcBef>
            </a:pPr>
            <a:r>
              <a:rPr lang="en"/>
              <a:t>Considered the Lost Incan City because it wasn’t discovered until 1911</a:t>
            </a:r>
          </a:p>
        </p:txBody>
      </p:sp>
      <p:sp>
        <p:nvSpPr>
          <p:cNvPr id="263" name="Shape 263" descr="This trip was made possible by my friends tour agency! Book the same experience down below that I had!  http://alanmckaytours.com/southamerica/june-2014-peru-the-amazon-panama/  My friends at Dick Jensen and Alan McKay tours arranged this whole trip! We got to go to Machuu Pichuu, all over Peru, the Amazon Rain Forest, and we finished the trip off in Panama! It was one of the best experiences I've ever had. You can book the same trip in the link above for June.  Or the September trip in the link below! http://alanmckaytours.com/southamerica/september-2014-peru-the-amazon-panama/  And like them on Facebook! https://www.facebook.com/DickJensenAndAlanMcKayToursLlc  Watch the Behind The Scenes in the link below! http://youtu.be/WtNLjlh9mFI  This video is one of several that we shot in Peru, the rest of them will be coming out in the next couple of months.  Music by the amazing Elton Luz  http://eltonluz.wix.com/music https://soundcloud.com/eltonluz/amazon-run  Elton's music is amazing! So make sure to check out more of his stuff in the link above!  The entire video was shot in 4K, with the Canon 1DC. The smooth shots were done with a Glidecam HD-4000. You can check out the exact model on their official website here where you can also buy them. I've been shooting with there glidecams for the last 9 years, and love them. They do take a little bit of a learning curve, but once you get past that, it's all smooth!  http://www.glidecam.com/  And last but not least, make sure to follow me on twitter and facebook, it's the cool thing to do these days :)  https://www.facebook.com/devinsupertramp http://twitter.com/devinsupertramp  For business inquiries ONLY, contact me here: devinsupertramp@gmail.com  Film by Devin Graham Edited by Carter Hogan and Devin Graham" title="Road to Machu Picchu - Peru in 4K">
            <a:hlinkClick r:id="rId3"/>
          </p:cNvPr>
          <p:cNvSpPr/>
          <p:nvPr/>
        </p:nvSpPr>
        <p:spPr>
          <a:xfrm>
            <a:off x="254000" y="1246075"/>
            <a:ext cx="4572000" cy="342900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90250" y="526350"/>
            <a:ext cx="5797500" cy="4090800"/>
          </a:xfrm>
          <a:prstGeom prst="rect">
            <a:avLst/>
          </a:prstGeom>
        </p:spPr>
        <p:txBody>
          <a:bodyPr wrap="square" lIns="91425" tIns="91425" rIns="91425" bIns="91425" anchor="ctr" anchorCtr="0">
            <a:noAutofit/>
          </a:bodyPr>
          <a:lstStyle/>
          <a:p>
            <a:pPr lvl="0">
              <a:spcBef>
                <a:spcPts val="0"/>
              </a:spcBef>
              <a:buNone/>
            </a:pPr>
            <a:r>
              <a:rPr lang="en"/>
              <a:t>Day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a:spcBef>
                <a:spcPts val="0"/>
              </a:spcBef>
              <a:buNone/>
            </a:pPr>
            <a:r>
              <a:rPr lang="en"/>
              <a:t>Ender</a:t>
            </a:r>
          </a:p>
        </p:txBody>
      </p:sp>
      <p:sp>
        <p:nvSpPr>
          <p:cNvPr id="269" name="Shape 269"/>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a:spcBef>
                <a:spcPts val="0"/>
              </a:spcBef>
              <a:buNone/>
            </a:pPr>
            <a:endParaRPr/>
          </a:p>
        </p:txBody>
      </p:sp>
      <p:sp>
        <p:nvSpPr>
          <p:cNvPr id="270" name="Shape 270"/>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90250" y="526350"/>
            <a:ext cx="5797500" cy="4090800"/>
          </a:xfrm>
          <a:prstGeom prst="rect">
            <a:avLst/>
          </a:prstGeom>
        </p:spPr>
        <p:txBody>
          <a:bodyPr wrap="square" lIns="91425" tIns="91425" rIns="91425" bIns="91425" anchor="ctr" anchorCtr="0">
            <a:noAutofit/>
          </a:bodyPr>
          <a:lstStyle/>
          <a:p>
            <a:pPr lvl="0">
              <a:spcBef>
                <a:spcPts val="0"/>
              </a:spcBef>
              <a:buNone/>
            </a:pPr>
            <a:r>
              <a:rPr lang="en"/>
              <a:t>Day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rtl="0">
              <a:spcBef>
                <a:spcPts val="0"/>
              </a:spcBef>
              <a:buNone/>
            </a:pPr>
            <a:r>
              <a:rPr lang="en"/>
              <a:t>Starter</a:t>
            </a:r>
          </a:p>
        </p:txBody>
      </p:sp>
      <p:sp>
        <p:nvSpPr>
          <p:cNvPr id="281" name="Shape 281"/>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rtl="0">
              <a:spcBef>
                <a:spcPts val="0"/>
              </a:spcBef>
              <a:buNone/>
            </a:pPr>
            <a:endParaRPr/>
          </a:p>
        </p:txBody>
      </p:sp>
      <p:sp>
        <p:nvSpPr>
          <p:cNvPr id="282" name="Shape 282"/>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rtl="0">
              <a:spcBef>
                <a:spcPts val="0"/>
              </a:spcBef>
              <a:buNone/>
            </a:pPr>
            <a:r>
              <a:rPr lang="en"/>
              <a:t>Describe 3 interesting facts you remember about the Aztec, Maya, and Inca Empires. ( 3 interesting facts about each)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Quiz (for classes taught on Thursday)</a:t>
            </a:r>
          </a:p>
        </p:txBody>
      </p:sp>
      <p:sp>
        <p:nvSpPr>
          <p:cNvPr id="288" name="Shape 28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a:t>Name one format of web page that is excellent for research in this class.</a:t>
            </a:r>
          </a:p>
          <a:p>
            <a:pPr marL="457200" lvl="0" indent="-228600" rtl="0">
              <a:spcBef>
                <a:spcPts val="0"/>
              </a:spcBef>
              <a:buAutoNum type="arabicPeriod"/>
            </a:pPr>
            <a:r>
              <a:rPr lang="en"/>
              <a:t>Name a format that is not excellent (BAD) for research in this class. </a:t>
            </a:r>
          </a:p>
          <a:p>
            <a:pPr marL="457200" lvl="0" indent="-228600" rtl="0">
              <a:spcBef>
                <a:spcPts val="0"/>
              </a:spcBef>
              <a:buAutoNum type="arabicPeriod"/>
            </a:pPr>
            <a:r>
              <a:rPr lang="en"/>
              <a:t>Describe one way to validate your sources.</a:t>
            </a:r>
          </a:p>
          <a:p>
            <a:pPr marL="457200" lvl="0" indent="-228600" rtl="0">
              <a:spcBef>
                <a:spcPts val="0"/>
              </a:spcBef>
              <a:buAutoNum type="arabicPeriod"/>
            </a:pPr>
            <a:r>
              <a:rPr lang="en"/>
              <a:t>Why do we source our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descr="Watch this quick video to learn a few reasons why we cite information sources in academia." title="Why We Cite Sources">
            <a:hlinkClick r:id="rId3"/>
          </p:cNvPr>
          <p:cNvSpPr/>
          <p:nvPr/>
        </p:nvSpPr>
        <p:spPr>
          <a:xfrm>
            <a:off x="1698777" y="0"/>
            <a:ext cx="5670399" cy="4252799"/>
          </a:xfrm>
          <a:prstGeom prst="rect">
            <a:avLst/>
          </a:prstGeom>
          <a:blipFill>
            <a:blip r:embed="rId4">
              <a:alphaModFix/>
            </a:blip>
            <a:stretch>
              <a:fillRect/>
            </a:stretch>
          </a:blipFill>
          <a:ln>
            <a:noFill/>
          </a:ln>
        </p:spPr>
      </p:sp>
      <p:sp>
        <p:nvSpPr>
          <p:cNvPr id="294" name="Shape 294"/>
          <p:cNvSpPr txBox="1">
            <a:spLocks noGrp="1"/>
          </p:cNvSpPr>
          <p:nvPr>
            <p:ph type="body" idx="1"/>
          </p:nvPr>
        </p:nvSpPr>
        <p:spPr>
          <a:xfrm>
            <a:off x="2352825" y="4352825"/>
            <a:ext cx="4362300" cy="543000"/>
          </a:xfrm>
          <a:prstGeom prst="rect">
            <a:avLst/>
          </a:prstGeom>
        </p:spPr>
        <p:txBody>
          <a:bodyPr wrap="square" lIns="91425" tIns="91425" rIns="91425" bIns="91425" anchor="ctr" anchorCtr="0">
            <a:noAutofit/>
          </a:bodyPr>
          <a:lstStyle/>
          <a:p>
            <a:pPr lvl="0">
              <a:spcBef>
                <a:spcPts val="0"/>
              </a:spcBef>
              <a:buNone/>
            </a:pPr>
            <a:r>
              <a:rPr lang="en" sz="1800" b="1"/>
              <a:t>why we cite sources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08775" y="770525"/>
            <a:ext cx="2866800" cy="3753600"/>
          </a:xfrm>
          <a:prstGeom prst="rect">
            <a:avLst/>
          </a:prstGeom>
        </p:spPr>
        <p:txBody>
          <a:bodyPr wrap="square" lIns="91425" tIns="91425" rIns="91425" bIns="91425" anchor="t" anchorCtr="0">
            <a:noAutofit/>
          </a:bodyPr>
          <a:lstStyle/>
          <a:p>
            <a:pPr lvl="0">
              <a:spcBef>
                <a:spcPts val="0"/>
              </a:spcBef>
              <a:buNone/>
            </a:pPr>
            <a:r>
              <a:rPr lang="en"/>
              <a:t>Why is citation important?</a:t>
            </a:r>
          </a:p>
        </p:txBody>
      </p:sp>
      <p:sp>
        <p:nvSpPr>
          <p:cNvPr id="300" name="Shape 300"/>
          <p:cNvSpPr txBox="1">
            <a:spLocks noGrp="1"/>
          </p:cNvSpPr>
          <p:nvPr>
            <p:ph type="body" idx="1"/>
          </p:nvPr>
        </p:nvSpPr>
        <p:spPr>
          <a:xfrm>
            <a:off x="4022850" y="770525"/>
            <a:ext cx="4919400" cy="3811800"/>
          </a:xfrm>
          <a:prstGeom prst="rect">
            <a:avLst/>
          </a:prstGeom>
        </p:spPr>
        <p:txBody>
          <a:bodyPr wrap="square" lIns="91425" tIns="91425" rIns="91425" bIns="91425" anchor="t" anchorCtr="0">
            <a:noAutofit/>
          </a:bodyPr>
          <a:lstStyle/>
          <a:p>
            <a:pPr marL="457200" lvl="0" indent="-228600" rtl="0">
              <a:spcBef>
                <a:spcPts val="0"/>
              </a:spcBef>
            </a:pPr>
            <a:r>
              <a:rPr lang="en"/>
              <a:t>To show your reader (teacher) you have done proper research.</a:t>
            </a:r>
          </a:p>
          <a:p>
            <a:pPr marL="457200" lvl="0" indent="-228600" rtl="0">
              <a:spcBef>
                <a:spcPts val="0"/>
              </a:spcBef>
            </a:pPr>
            <a:r>
              <a:rPr lang="en"/>
              <a:t>To give credit to other researchers and scholars who have put in a lot of hard work to give you easy information!</a:t>
            </a:r>
          </a:p>
          <a:p>
            <a:pPr marL="457200" lvl="0" indent="-228600" rtl="0">
              <a:spcBef>
                <a:spcPts val="0"/>
              </a:spcBef>
            </a:pPr>
            <a:r>
              <a:rPr lang="en"/>
              <a:t>To avoid plagiarism!  Always cite when you use quotation marks, or even when you are summarizing information. </a:t>
            </a:r>
          </a:p>
          <a:p>
            <a:pPr marL="914400" lvl="1" indent="-228600" rtl="0">
              <a:spcBef>
                <a:spcPts val="0"/>
              </a:spcBef>
            </a:pPr>
            <a:r>
              <a:rPr lang="en"/>
              <a:t>An exception to this is when the information is agreed to be “common sense.”</a:t>
            </a:r>
          </a:p>
          <a:p>
            <a:pPr marL="457200" lvl="0" indent="-228600" rtl="0">
              <a:spcBef>
                <a:spcPts val="0"/>
              </a:spcBef>
            </a:pPr>
            <a:r>
              <a:rPr lang="en"/>
              <a:t>To allow your reader (teacher) to track down the sources you used. </a:t>
            </a:r>
          </a:p>
          <a:p>
            <a:pPr lvl="0" rtl="0">
              <a:spcBef>
                <a:spcPts val="0"/>
              </a:spcBef>
              <a:buNone/>
            </a:pP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284100" y="307975"/>
            <a:ext cx="2479800" cy="4268700"/>
          </a:xfrm>
          <a:prstGeom prst="rect">
            <a:avLst/>
          </a:prstGeom>
        </p:spPr>
        <p:txBody>
          <a:bodyPr wrap="square" lIns="91425" tIns="91425" rIns="91425" bIns="91425" anchor="t" anchorCtr="0">
            <a:noAutofit/>
          </a:bodyPr>
          <a:lstStyle/>
          <a:p>
            <a:pPr lvl="0">
              <a:spcBef>
                <a:spcPts val="0"/>
              </a:spcBef>
              <a:buNone/>
            </a:pPr>
            <a:r>
              <a:rPr lang="en"/>
              <a:t>Is there an easier way!?</a:t>
            </a:r>
          </a:p>
        </p:txBody>
      </p:sp>
      <p:sp>
        <p:nvSpPr>
          <p:cNvPr id="306" name="Shape 306"/>
          <p:cNvSpPr txBox="1">
            <a:spLocks noGrp="1"/>
          </p:cNvSpPr>
          <p:nvPr>
            <p:ph type="body" idx="1"/>
          </p:nvPr>
        </p:nvSpPr>
        <p:spPr>
          <a:xfrm>
            <a:off x="3381100" y="307975"/>
            <a:ext cx="5451300" cy="4268700"/>
          </a:xfrm>
          <a:prstGeom prst="rect">
            <a:avLst/>
          </a:prstGeom>
        </p:spPr>
        <p:txBody>
          <a:bodyPr wrap="square" lIns="91425" tIns="91425" rIns="91425" bIns="91425" anchor="t" anchorCtr="0">
            <a:noAutofit/>
          </a:bodyPr>
          <a:lstStyle/>
          <a:p>
            <a:pPr marL="457200" lvl="0" indent="-381000" rtl="0">
              <a:spcBef>
                <a:spcPts val="0"/>
              </a:spcBef>
              <a:buClr>
                <a:srgbClr val="000000"/>
              </a:buClr>
              <a:buSzPct val="100000"/>
            </a:pPr>
            <a:r>
              <a:rPr lang="en" sz="2400">
                <a:solidFill>
                  <a:srgbClr val="000000"/>
                </a:solidFill>
              </a:rPr>
              <a:t>You don’t have to memorize every boring rule….. yet. (save that for university)</a:t>
            </a:r>
          </a:p>
          <a:p>
            <a:pPr marL="457200" lvl="0" indent="-381000" rtl="0">
              <a:spcBef>
                <a:spcPts val="0"/>
              </a:spcBef>
              <a:buClr>
                <a:srgbClr val="000000"/>
              </a:buClr>
              <a:buSzPct val="100000"/>
            </a:pPr>
            <a:r>
              <a:rPr lang="en" sz="2400">
                <a:solidFill>
                  <a:srgbClr val="000000"/>
                </a:solidFill>
              </a:rPr>
              <a:t>For now, you can use helpful websites designed for students!</a:t>
            </a:r>
          </a:p>
          <a:p>
            <a:pPr lvl="0" rtl="0">
              <a:spcBef>
                <a:spcPts val="0"/>
              </a:spcBef>
              <a:buNone/>
            </a:pPr>
            <a:endParaRPr sz="2400">
              <a:solidFill>
                <a:srgbClr val="000000"/>
              </a:solidFill>
            </a:endParaRPr>
          </a:p>
          <a:p>
            <a:pPr marL="457200" lvl="0" indent="-381000" rtl="0">
              <a:spcBef>
                <a:spcPts val="0"/>
              </a:spcBef>
              <a:buClr>
                <a:srgbClr val="000000"/>
              </a:buClr>
              <a:buSzPct val="100000"/>
            </a:pPr>
            <a:r>
              <a:rPr lang="en" sz="2400" u="sng">
                <a:solidFill>
                  <a:srgbClr val="000000"/>
                </a:solidFill>
                <a:highlight>
                  <a:srgbClr val="FFFFFF"/>
                </a:highlight>
                <a:latin typeface="Arial"/>
                <a:ea typeface="Arial"/>
                <a:cs typeface="Arial"/>
                <a:sym typeface="Arial"/>
                <a:hlinkClick r:id="rId3"/>
              </a:rPr>
              <a:t>http://www.bibme.org/</a:t>
            </a:r>
          </a:p>
          <a:p>
            <a:pPr marL="457200" lvl="0" indent="-381000" rtl="0">
              <a:spcBef>
                <a:spcPts val="0"/>
              </a:spcBef>
              <a:buClr>
                <a:srgbClr val="000000"/>
              </a:buClr>
              <a:buSzPct val="100000"/>
            </a:pPr>
            <a:r>
              <a:rPr lang="en" sz="2400" u="sng">
                <a:solidFill>
                  <a:srgbClr val="000000"/>
                </a:solidFill>
                <a:highlight>
                  <a:srgbClr val="FFFFFF"/>
                </a:highlight>
                <a:latin typeface="Arial"/>
                <a:ea typeface="Arial"/>
                <a:cs typeface="Arial"/>
                <a:sym typeface="Arial"/>
                <a:hlinkClick r:id="rId4"/>
              </a:rPr>
              <a:t>http://www.citationmachine.net/</a:t>
            </a:r>
          </a:p>
          <a:p>
            <a:pPr marL="457200" lvl="0" indent="-381000" rtl="0">
              <a:spcBef>
                <a:spcPts val="0"/>
              </a:spcBef>
              <a:buClr>
                <a:srgbClr val="000000"/>
              </a:buClr>
              <a:buSzPct val="100000"/>
              <a:buFont typeface="Arial"/>
            </a:pPr>
            <a:r>
              <a:rPr lang="en" sz="2400">
                <a:solidFill>
                  <a:srgbClr val="000000"/>
                </a:solidFill>
                <a:highlight>
                  <a:srgbClr val="FFFFFF"/>
                </a:highlight>
                <a:latin typeface="Arial"/>
                <a:ea typeface="Arial"/>
                <a:cs typeface="Arial"/>
                <a:sym typeface="Arial"/>
              </a:rPr>
              <a:t>Many more!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284100" y="307975"/>
            <a:ext cx="2479800" cy="4268700"/>
          </a:xfrm>
          <a:prstGeom prst="rect">
            <a:avLst/>
          </a:prstGeom>
        </p:spPr>
        <p:txBody>
          <a:bodyPr wrap="square" lIns="91425" tIns="91425" rIns="91425" bIns="91425" anchor="t" anchorCtr="0">
            <a:noAutofit/>
          </a:bodyPr>
          <a:lstStyle/>
          <a:p>
            <a:pPr lvl="0">
              <a:spcBef>
                <a:spcPts val="0"/>
              </a:spcBef>
              <a:buNone/>
            </a:pPr>
            <a:r>
              <a:rPr lang="en"/>
              <a:t>What should your paper look like in MLA formatting?</a:t>
            </a:r>
          </a:p>
        </p:txBody>
      </p:sp>
      <p:sp>
        <p:nvSpPr>
          <p:cNvPr id="312" name="Shape 312"/>
          <p:cNvSpPr txBox="1">
            <a:spLocks noGrp="1"/>
          </p:cNvSpPr>
          <p:nvPr>
            <p:ph type="body" idx="1"/>
          </p:nvPr>
        </p:nvSpPr>
        <p:spPr>
          <a:xfrm>
            <a:off x="3381100" y="307975"/>
            <a:ext cx="5451300" cy="4268700"/>
          </a:xfrm>
          <a:prstGeom prst="rect">
            <a:avLst/>
          </a:prstGeom>
        </p:spPr>
        <p:txBody>
          <a:bodyPr wrap="square" lIns="91425" tIns="91425" rIns="91425" bIns="91425" anchor="t" anchorCtr="0">
            <a:noAutofit/>
          </a:bodyPr>
          <a:lstStyle/>
          <a:p>
            <a:pPr lvl="0">
              <a:spcBef>
                <a:spcPts val="0"/>
              </a:spcBef>
              <a:buNone/>
            </a:pPr>
            <a:endParaRPr/>
          </a:p>
        </p:txBody>
      </p:sp>
      <p:pic>
        <p:nvPicPr>
          <p:cNvPr id="313" name="Shape 313" descr="MLA-Format-Guide.png"/>
          <p:cNvPicPr preferRelativeResize="0"/>
          <p:nvPr/>
        </p:nvPicPr>
        <p:blipFill>
          <a:blip r:embed="rId3">
            <a:alphaModFix/>
          </a:blip>
          <a:stretch>
            <a:fillRect/>
          </a:stretch>
        </p:blipFill>
        <p:spPr>
          <a:xfrm>
            <a:off x="3072379" y="75200"/>
            <a:ext cx="6068744" cy="4268699"/>
          </a:xfrm>
          <a:prstGeom prst="rect">
            <a:avLst/>
          </a:prstGeom>
          <a:noFill/>
          <a:ln>
            <a:noFill/>
          </a:ln>
        </p:spPr>
      </p:pic>
      <p:sp>
        <p:nvSpPr>
          <p:cNvPr id="314" name="Shape 314"/>
          <p:cNvSpPr txBox="1"/>
          <p:nvPr/>
        </p:nvSpPr>
        <p:spPr>
          <a:xfrm>
            <a:off x="3264250" y="4241125"/>
            <a:ext cx="5685000" cy="511200"/>
          </a:xfrm>
          <a:prstGeom prst="rect">
            <a:avLst/>
          </a:prstGeom>
          <a:noFill/>
          <a:ln>
            <a:noFill/>
          </a:ln>
        </p:spPr>
        <p:txBody>
          <a:bodyPr wrap="square" lIns="91425" tIns="91425" rIns="91425" bIns="91425" anchor="t" anchorCtr="0">
            <a:noAutofit/>
          </a:bodyPr>
          <a:lstStyle/>
          <a:p>
            <a:pPr lvl="0">
              <a:spcBef>
                <a:spcPts val="0"/>
              </a:spcBef>
              <a:buNone/>
            </a:pPr>
            <a:r>
              <a:rPr lang="en" sz="1800"/>
              <a:t>When in doubt, check it out: </a:t>
            </a:r>
            <a:r>
              <a:rPr lang="en" sz="1800" u="sng">
                <a:solidFill>
                  <a:srgbClr val="4A86E8"/>
                </a:solidFill>
                <a:hlinkClick r:id="rId4"/>
              </a:rPr>
              <a:t>https://owl.english.purdue.edu/owl/resource/747/01/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284100" y="307975"/>
            <a:ext cx="2479800" cy="4268700"/>
          </a:xfrm>
          <a:prstGeom prst="rect">
            <a:avLst/>
          </a:prstGeom>
        </p:spPr>
        <p:txBody>
          <a:bodyPr wrap="square" lIns="91425" tIns="91425" rIns="91425" bIns="91425" anchor="t" anchorCtr="0">
            <a:noAutofit/>
          </a:bodyPr>
          <a:lstStyle/>
          <a:p>
            <a:pPr lvl="0">
              <a:spcBef>
                <a:spcPts val="0"/>
              </a:spcBef>
              <a:buNone/>
            </a:pPr>
            <a:r>
              <a:rPr lang="en"/>
              <a:t>What should your works cited page look like in MLA formatting?</a:t>
            </a:r>
          </a:p>
        </p:txBody>
      </p:sp>
      <p:sp>
        <p:nvSpPr>
          <p:cNvPr id="320" name="Shape 320"/>
          <p:cNvSpPr txBox="1">
            <a:spLocks noGrp="1"/>
          </p:cNvSpPr>
          <p:nvPr>
            <p:ph type="body" idx="1"/>
          </p:nvPr>
        </p:nvSpPr>
        <p:spPr>
          <a:xfrm>
            <a:off x="3203400" y="105275"/>
            <a:ext cx="5628900" cy="4471500"/>
          </a:xfrm>
          <a:prstGeom prst="rect">
            <a:avLst/>
          </a:prstGeom>
        </p:spPr>
        <p:txBody>
          <a:bodyPr wrap="square" lIns="91425" tIns="91425" rIns="91425" bIns="91425" anchor="t" anchorCtr="0">
            <a:noAutofit/>
          </a:bodyPr>
          <a:lstStyle/>
          <a:p>
            <a:pPr lvl="0">
              <a:spcBef>
                <a:spcPts val="0"/>
              </a:spcBef>
              <a:buNone/>
            </a:pPr>
            <a:endParaRPr/>
          </a:p>
        </p:txBody>
      </p:sp>
      <p:pic>
        <p:nvPicPr>
          <p:cNvPr id="321" name="Shape 321" descr="MLA_works_cited.png"/>
          <p:cNvPicPr preferRelativeResize="0"/>
          <p:nvPr/>
        </p:nvPicPr>
        <p:blipFill>
          <a:blip r:embed="rId3">
            <a:alphaModFix/>
          </a:blip>
          <a:stretch>
            <a:fillRect/>
          </a:stretch>
        </p:blipFill>
        <p:spPr>
          <a:xfrm>
            <a:off x="3114775" y="105275"/>
            <a:ext cx="6254799" cy="3371999"/>
          </a:xfrm>
          <a:prstGeom prst="rect">
            <a:avLst/>
          </a:prstGeom>
          <a:noFill/>
          <a:ln>
            <a:noFill/>
          </a:ln>
        </p:spPr>
      </p:pic>
      <p:sp>
        <p:nvSpPr>
          <p:cNvPr id="322" name="Shape 322"/>
          <p:cNvSpPr txBox="1"/>
          <p:nvPr/>
        </p:nvSpPr>
        <p:spPr>
          <a:xfrm>
            <a:off x="3062550" y="4260875"/>
            <a:ext cx="5910600" cy="315900"/>
          </a:xfrm>
          <a:prstGeom prst="rect">
            <a:avLst/>
          </a:prstGeom>
          <a:noFill/>
          <a:ln>
            <a:noFill/>
          </a:ln>
        </p:spPr>
        <p:txBody>
          <a:bodyPr wrap="square" lIns="91425" tIns="91425" rIns="91425" bIns="91425" anchor="t" anchorCtr="0">
            <a:noAutofit/>
          </a:bodyPr>
          <a:lstStyle/>
          <a:p>
            <a:pPr lvl="0">
              <a:spcBef>
                <a:spcPts val="0"/>
              </a:spcBef>
              <a:buNone/>
            </a:pPr>
            <a:r>
              <a:rPr lang="en" sz="1800"/>
              <a:t>When in doubt, check it out: </a:t>
            </a:r>
            <a:r>
              <a:rPr lang="en" sz="1800" u="sng">
                <a:solidFill>
                  <a:srgbClr val="4A86E8"/>
                </a:solidFill>
                <a:hlinkClick r:id="rId4"/>
              </a:rPr>
              <a:t>https://owl.english.purdue.edu/owl/resource/747/01/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rtl="0">
              <a:spcBef>
                <a:spcPts val="0"/>
              </a:spcBef>
              <a:buNone/>
            </a:pPr>
            <a:r>
              <a:rPr lang="en"/>
              <a:t>Ender</a:t>
            </a:r>
          </a:p>
        </p:txBody>
      </p:sp>
      <p:sp>
        <p:nvSpPr>
          <p:cNvPr id="328" name="Shape 328"/>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rtl="0">
              <a:spcBef>
                <a:spcPts val="0"/>
              </a:spcBef>
              <a:buNone/>
            </a:pPr>
            <a:endParaRPr/>
          </a:p>
        </p:txBody>
      </p:sp>
      <p:sp>
        <p:nvSpPr>
          <p:cNvPr id="329" name="Shape 329"/>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rt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a:spcBef>
                <a:spcPts val="0"/>
              </a:spcBef>
              <a:buNone/>
            </a:pPr>
            <a:r>
              <a:rPr lang="en"/>
              <a:t>Starter</a:t>
            </a:r>
          </a:p>
        </p:txBody>
      </p:sp>
      <p:sp>
        <p:nvSpPr>
          <p:cNvPr id="149" name="Shape 149"/>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a:spcBef>
                <a:spcPts val="0"/>
              </a:spcBef>
              <a:buNone/>
            </a:pPr>
            <a:endParaRPr/>
          </a:p>
        </p:txBody>
      </p:sp>
      <p:sp>
        <p:nvSpPr>
          <p:cNvPr id="150" name="Shape 150"/>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marL="457200" lvl="0" indent="-228600" rtl="0">
              <a:spcBef>
                <a:spcPts val="0"/>
              </a:spcBef>
            </a:pPr>
            <a:r>
              <a:rPr lang="en"/>
              <a:t>How can you determine if a source is reliable or not?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90250" y="526350"/>
            <a:ext cx="5797500" cy="4090800"/>
          </a:xfrm>
          <a:prstGeom prst="rect">
            <a:avLst/>
          </a:prstGeom>
        </p:spPr>
        <p:txBody>
          <a:bodyPr wrap="square" lIns="91425" tIns="91425" rIns="91425" bIns="91425" anchor="ctr" anchorCtr="0">
            <a:noAutofit/>
          </a:bodyPr>
          <a:lstStyle/>
          <a:p>
            <a:pPr lvl="0">
              <a:spcBef>
                <a:spcPts val="0"/>
              </a:spcBef>
              <a:buNone/>
            </a:pPr>
            <a:r>
              <a:rPr lang="en"/>
              <a:t>Day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rtl="0">
              <a:spcBef>
                <a:spcPts val="0"/>
              </a:spcBef>
              <a:buNone/>
            </a:pPr>
            <a:r>
              <a:rPr lang="en"/>
              <a:t>Starter</a:t>
            </a:r>
          </a:p>
        </p:txBody>
      </p:sp>
      <p:sp>
        <p:nvSpPr>
          <p:cNvPr id="340" name="Shape 340"/>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rtl="0">
              <a:spcBef>
                <a:spcPts val="0"/>
              </a:spcBef>
              <a:buNone/>
            </a:pPr>
            <a:endParaRPr/>
          </a:p>
        </p:txBody>
      </p:sp>
      <p:sp>
        <p:nvSpPr>
          <p:cNvPr id="341" name="Shape 341"/>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marL="457200" lvl="0" indent="-228600" rtl="0">
              <a:spcBef>
                <a:spcPts val="0"/>
              </a:spcBef>
            </a:pPr>
            <a:r>
              <a:rPr lang="en"/>
              <a:t>What are some of the sources you have been using in your research so far?</a:t>
            </a:r>
          </a:p>
          <a:p>
            <a:pPr marL="457200" lvl="0" indent="-228600" rtl="0">
              <a:spcBef>
                <a:spcPts val="0"/>
              </a:spcBef>
            </a:pPr>
            <a:r>
              <a:rPr lang="en"/>
              <a:t>What is the most interesting thing you have learned in your research so far?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Quiz (for classes taught on Friday)</a:t>
            </a:r>
          </a:p>
        </p:txBody>
      </p:sp>
      <p:sp>
        <p:nvSpPr>
          <p:cNvPr id="347" name="Shape 34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a:t>Name one format of web page that is excellent for research in this class.</a:t>
            </a:r>
          </a:p>
          <a:p>
            <a:pPr marL="457200" lvl="0" indent="-228600" rtl="0">
              <a:spcBef>
                <a:spcPts val="0"/>
              </a:spcBef>
              <a:buAutoNum type="arabicPeriod"/>
            </a:pPr>
            <a:r>
              <a:rPr lang="en"/>
              <a:t>Name a format that is not excellent (BAD) for research in this class. </a:t>
            </a:r>
          </a:p>
          <a:p>
            <a:pPr marL="457200" lvl="0" indent="-228600" rtl="0">
              <a:spcBef>
                <a:spcPts val="0"/>
              </a:spcBef>
              <a:buAutoNum type="arabicPeriod"/>
            </a:pPr>
            <a:r>
              <a:rPr lang="en"/>
              <a:t>Describe one way to validate your sources.</a:t>
            </a:r>
          </a:p>
          <a:p>
            <a:pPr marL="457200" lvl="0" indent="-228600" rtl="0">
              <a:spcBef>
                <a:spcPts val="0"/>
              </a:spcBef>
              <a:buAutoNum type="arabicPeriod"/>
            </a:pPr>
            <a:r>
              <a:rPr lang="en"/>
              <a:t>Why do we source our work?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Steps to Analyzing Visuals </a:t>
            </a:r>
          </a:p>
        </p:txBody>
      </p:sp>
      <p:sp>
        <p:nvSpPr>
          <p:cNvPr id="353" name="Shape 35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a:t>Identify the subject and determine the medium that is being used. </a:t>
            </a:r>
          </a:p>
          <a:p>
            <a:pPr marL="914400" lvl="1" indent="-228600" rtl="0">
              <a:spcBef>
                <a:spcPts val="0"/>
              </a:spcBef>
              <a:buAutoNum type="alphaLcPeriod"/>
            </a:pPr>
            <a:r>
              <a:rPr lang="en"/>
              <a:t>Visuals can be a photograph, a piece of fine art, an advertisement, or a cartoon. The type of visual being used can help you determine the audience.</a:t>
            </a:r>
          </a:p>
          <a:p>
            <a:pPr marL="457200" lvl="0" indent="-228600" rtl="0">
              <a:spcBef>
                <a:spcPts val="0"/>
              </a:spcBef>
              <a:buAutoNum type="arabicPeriod"/>
            </a:pPr>
            <a:r>
              <a:rPr lang="en"/>
              <a:t>Identify the credit line and title.</a:t>
            </a:r>
          </a:p>
          <a:p>
            <a:pPr marL="914400" lvl="1" indent="-228600" rtl="0">
              <a:spcBef>
                <a:spcPts val="0"/>
              </a:spcBef>
              <a:buAutoNum type="alphaLcPeriod"/>
            </a:pPr>
            <a:r>
              <a:rPr lang="en"/>
              <a:t>The credit line tells you who created the image and the title can give you clues as to what the artist intended the image to show</a:t>
            </a:r>
          </a:p>
          <a:p>
            <a:pPr marL="457200" lvl="0" indent="-228600" rtl="0">
              <a:spcBef>
                <a:spcPts val="0"/>
              </a:spcBef>
              <a:buAutoNum type="arabicPeriod"/>
            </a:pPr>
            <a:r>
              <a:rPr lang="en"/>
              <a:t>Examine the details and the way in which the subject is depicted</a:t>
            </a:r>
          </a:p>
          <a:p>
            <a:pPr marL="914400" lvl="1" indent="-228600" rtl="0">
              <a:spcBef>
                <a:spcPts val="0"/>
              </a:spcBef>
              <a:buAutoNum type="alphaLcPeriod"/>
            </a:pPr>
            <a:r>
              <a:rPr lang="en"/>
              <a:t>The details in the visual that surround the main subject can help you determine how the subject is depicted and what the artist wants you to know about the subject</a:t>
            </a:r>
          </a:p>
          <a:p>
            <a:pPr marL="457200" lvl="0" indent="-228600" rtl="0">
              <a:spcBef>
                <a:spcPts val="0"/>
              </a:spcBef>
              <a:buAutoNum type="arabicPeriod"/>
            </a:pPr>
            <a:r>
              <a:rPr lang="en"/>
              <a:t>Place the image in a historical context</a:t>
            </a:r>
          </a:p>
          <a:p>
            <a:pPr marL="914400" lvl="1" indent="-228600" rtl="0">
              <a:spcBef>
                <a:spcPts val="0"/>
              </a:spcBef>
              <a:buAutoNum type="alphaLcPeriod"/>
            </a:pPr>
            <a:r>
              <a:rPr lang="en"/>
              <a:t>The time frame in which the image was created gives you an idea of what the artist’s possible intentions were in creating the image. You can draw on your knowledge of that particular time period to help further your understanding of the image.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i="1"/>
              <a:t>Olmec Colossal Head</a:t>
            </a:r>
            <a:r>
              <a:rPr lang="en"/>
              <a:t>, La Venta, Mexico ~800 BC</a:t>
            </a:r>
          </a:p>
        </p:txBody>
      </p:sp>
      <p:sp>
        <p:nvSpPr>
          <p:cNvPr id="359" name="Shape 35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360" name="Shape 360"/>
          <p:cNvPicPr preferRelativeResize="0"/>
          <p:nvPr/>
        </p:nvPicPr>
        <p:blipFill>
          <a:blip r:embed="rId3">
            <a:alphaModFix/>
          </a:blip>
          <a:stretch>
            <a:fillRect/>
          </a:stretch>
        </p:blipFill>
        <p:spPr>
          <a:xfrm>
            <a:off x="2052012" y="1017727"/>
            <a:ext cx="5039975" cy="39733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11700" y="254900"/>
            <a:ext cx="4674900" cy="572700"/>
          </a:xfrm>
          <a:prstGeom prst="rect">
            <a:avLst/>
          </a:prstGeom>
        </p:spPr>
        <p:txBody>
          <a:bodyPr wrap="square" lIns="91425" tIns="91425" rIns="91425" bIns="91425" anchor="t" anchorCtr="0">
            <a:noAutofit/>
          </a:bodyPr>
          <a:lstStyle/>
          <a:p>
            <a:pPr lvl="0">
              <a:spcBef>
                <a:spcPts val="0"/>
              </a:spcBef>
              <a:buNone/>
            </a:pPr>
            <a:r>
              <a:rPr lang="en" i="1"/>
              <a:t>Lintel Carving </a:t>
            </a:r>
            <a:r>
              <a:rPr lang="en"/>
              <a:t>Yaxchilan (Maya) ~600 AD</a:t>
            </a:r>
          </a:p>
        </p:txBody>
      </p:sp>
      <p:sp>
        <p:nvSpPr>
          <p:cNvPr id="366" name="Shape 366"/>
          <p:cNvSpPr txBox="1">
            <a:spLocks noGrp="1"/>
          </p:cNvSpPr>
          <p:nvPr>
            <p:ph type="body" idx="1"/>
          </p:nvPr>
        </p:nvSpPr>
        <p:spPr>
          <a:xfrm>
            <a:off x="311700" y="1302575"/>
            <a:ext cx="4473300" cy="3416400"/>
          </a:xfrm>
          <a:prstGeom prst="rect">
            <a:avLst/>
          </a:prstGeom>
        </p:spPr>
        <p:txBody>
          <a:bodyPr wrap="square" lIns="91425" tIns="91425" rIns="91425" bIns="91425" anchor="t" anchorCtr="0">
            <a:noAutofit/>
          </a:bodyPr>
          <a:lstStyle/>
          <a:p>
            <a:pPr lvl="0">
              <a:spcBef>
                <a:spcPts val="0"/>
              </a:spcBef>
              <a:buNone/>
            </a:pPr>
            <a:r>
              <a:rPr lang="en"/>
              <a:t>This is what Maya writing looked like</a:t>
            </a:r>
          </a:p>
          <a:p>
            <a:pPr lvl="0">
              <a:spcBef>
                <a:spcPts val="0"/>
              </a:spcBef>
              <a:buNone/>
            </a:pPr>
            <a:r>
              <a:rPr lang="en"/>
              <a:t>They were symbols similar to Egyptian Hieroglyphs</a:t>
            </a:r>
          </a:p>
          <a:p>
            <a:pPr lvl="0">
              <a:spcBef>
                <a:spcPts val="0"/>
              </a:spcBef>
              <a:buNone/>
            </a:pPr>
            <a:r>
              <a:rPr lang="en"/>
              <a:t>You can find their writing everywhere. In the artwork, on sides of buildings, on statues, etc.</a:t>
            </a:r>
          </a:p>
          <a:p>
            <a:pPr lvl="0">
              <a:spcBef>
                <a:spcPts val="0"/>
              </a:spcBef>
              <a:buNone/>
            </a:pPr>
            <a:r>
              <a:rPr lang="en"/>
              <a:t>Written records ensured that information would always be remembered, once something was carved it was given a spirit and lived forever</a:t>
            </a:r>
          </a:p>
        </p:txBody>
      </p:sp>
      <p:pic>
        <p:nvPicPr>
          <p:cNvPr id="367" name="Shape 367"/>
          <p:cNvPicPr preferRelativeResize="0"/>
          <p:nvPr/>
        </p:nvPicPr>
        <p:blipFill>
          <a:blip r:embed="rId3">
            <a:alphaModFix/>
          </a:blip>
          <a:stretch>
            <a:fillRect/>
          </a:stretch>
        </p:blipFill>
        <p:spPr>
          <a:xfrm>
            <a:off x="4986600" y="-157850"/>
            <a:ext cx="4011825" cy="5301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11700" y="164875"/>
            <a:ext cx="4103400" cy="3350100"/>
          </a:xfrm>
          <a:prstGeom prst="rect">
            <a:avLst/>
          </a:prstGeom>
        </p:spPr>
        <p:txBody>
          <a:bodyPr wrap="square" lIns="91425" tIns="91425" rIns="91425" bIns="91425" anchor="t" anchorCtr="0">
            <a:noAutofit/>
          </a:bodyPr>
          <a:lstStyle/>
          <a:p>
            <a:pPr lvl="0">
              <a:spcBef>
                <a:spcPts val="0"/>
              </a:spcBef>
              <a:buNone/>
            </a:pPr>
            <a:r>
              <a:rPr lang="en" i="1"/>
              <a:t>Sarcophagus lid of Pakal</a:t>
            </a:r>
            <a:r>
              <a:rPr lang="en"/>
              <a:t>, Palenque ~600 AD</a:t>
            </a:r>
          </a:p>
        </p:txBody>
      </p:sp>
      <p:sp>
        <p:nvSpPr>
          <p:cNvPr id="373" name="Shape 373"/>
          <p:cNvSpPr txBox="1">
            <a:spLocks noGrp="1"/>
          </p:cNvSpPr>
          <p:nvPr>
            <p:ph type="body" idx="1"/>
          </p:nvPr>
        </p:nvSpPr>
        <p:spPr>
          <a:xfrm>
            <a:off x="231650" y="1492725"/>
            <a:ext cx="4561800" cy="3416400"/>
          </a:xfrm>
          <a:prstGeom prst="rect">
            <a:avLst/>
          </a:prstGeom>
        </p:spPr>
        <p:txBody>
          <a:bodyPr wrap="square" lIns="91425" tIns="91425" rIns="91425" bIns="91425" anchor="t" anchorCtr="0">
            <a:noAutofit/>
          </a:bodyPr>
          <a:lstStyle/>
          <a:p>
            <a:pPr lvl="0">
              <a:spcBef>
                <a:spcPts val="0"/>
              </a:spcBef>
              <a:buNone/>
            </a:pPr>
            <a:r>
              <a:rPr lang="en"/>
              <a:t>Depicts the World Tree which was a symbol of creation. </a:t>
            </a:r>
          </a:p>
          <a:p>
            <a:pPr lvl="0">
              <a:spcBef>
                <a:spcPts val="0"/>
              </a:spcBef>
              <a:buNone/>
            </a:pPr>
            <a:r>
              <a:rPr lang="en"/>
              <a:t>World Tree= Mortal World where creation takes place</a:t>
            </a:r>
          </a:p>
          <a:p>
            <a:pPr lvl="0">
              <a:spcBef>
                <a:spcPts val="0"/>
              </a:spcBef>
              <a:buNone/>
            </a:pPr>
            <a:r>
              <a:rPr lang="en"/>
              <a:t>Pakal and below= the underworld or Xibalba</a:t>
            </a:r>
          </a:p>
          <a:p>
            <a:pPr lvl="0">
              <a:spcBef>
                <a:spcPts val="0"/>
              </a:spcBef>
              <a:buNone/>
            </a:pPr>
            <a:r>
              <a:rPr lang="en"/>
              <a:t>Above World Tree= Heavens where the creator gods and your ancestors are located</a:t>
            </a:r>
          </a:p>
          <a:p>
            <a:pPr lvl="0">
              <a:spcBef>
                <a:spcPts val="0"/>
              </a:spcBef>
              <a:buNone/>
            </a:pPr>
            <a:endParaRPr/>
          </a:p>
        </p:txBody>
      </p:sp>
      <p:pic>
        <p:nvPicPr>
          <p:cNvPr id="374" name="Shape 374"/>
          <p:cNvPicPr preferRelativeResize="0"/>
          <p:nvPr/>
        </p:nvPicPr>
        <p:blipFill>
          <a:blip r:embed="rId3">
            <a:alphaModFix/>
          </a:blip>
          <a:stretch>
            <a:fillRect/>
          </a:stretch>
        </p:blipFill>
        <p:spPr>
          <a:xfrm rot="5400000">
            <a:off x="3875862" y="903937"/>
            <a:ext cx="5274200" cy="333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311700" y="294925"/>
            <a:ext cx="5082000" cy="572700"/>
          </a:xfrm>
          <a:prstGeom prst="rect">
            <a:avLst/>
          </a:prstGeom>
        </p:spPr>
        <p:txBody>
          <a:bodyPr wrap="square" lIns="91425" tIns="91425" rIns="91425" bIns="91425" anchor="t" anchorCtr="0">
            <a:noAutofit/>
          </a:bodyPr>
          <a:lstStyle/>
          <a:p>
            <a:pPr lvl="0">
              <a:spcBef>
                <a:spcPts val="0"/>
              </a:spcBef>
              <a:buNone/>
            </a:pPr>
            <a:r>
              <a:rPr lang="en"/>
              <a:t>Lintel #24, Yaxchilan (Maya) October 28th, 709 AD </a:t>
            </a:r>
          </a:p>
        </p:txBody>
      </p:sp>
      <p:sp>
        <p:nvSpPr>
          <p:cNvPr id="380" name="Shape 380"/>
          <p:cNvSpPr txBox="1">
            <a:spLocks noGrp="1"/>
          </p:cNvSpPr>
          <p:nvPr>
            <p:ph type="body" idx="1"/>
          </p:nvPr>
        </p:nvSpPr>
        <p:spPr>
          <a:xfrm>
            <a:off x="311700" y="1292575"/>
            <a:ext cx="5174700" cy="3416400"/>
          </a:xfrm>
          <a:prstGeom prst="rect">
            <a:avLst/>
          </a:prstGeom>
        </p:spPr>
        <p:txBody>
          <a:bodyPr wrap="square" lIns="91425" tIns="91425" rIns="91425" bIns="91425" anchor="t" anchorCtr="0">
            <a:noAutofit/>
          </a:bodyPr>
          <a:lstStyle/>
          <a:p>
            <a:pPr lvl="0">
              <a:spcBef>
                <a:spcPts val="0"/>
              </a:spcBef>
              <a:buNone/>
            </a:pPr>
            <a:r>
              <a:rPr lang="en"/>
              <a:t>Inside the temple sanctuaries the nobility would perform sacrifices to the gods.</a:t>
            </a:r>
          </a:p>
          <a:p>
            <a:pPr lvl="0">
              <a:spcBef>
                <a:spcPts val="0"/>
              </a:spcBef>
              <a:buNone/>
            </a:pPr>
            <a:r>
              <a:rPr lang="en"/>
              <a:t>It began as what is called bloodletting, they would pull a string with barbs through soft tissue such as their tongue to get blood which they would burn with incense.</a:t>
            </a:r>
          </a:p>
          <a:p>
            <a:pPr lvl="0">
              <a:spcBef>
                <a:spcPts val="0"/>
              </a:spcBef>
              <a:buNone/>
            </a:pPr>
            <a:r>
              <a:rPr lang="en"/>
              <a:t>Eventually they turn to human sacrifice and would cut out the hearts of the victims and burn those in the ceremonies. </a:t>
            </a:r>
          </a:p>
        </p:txBody>
      </p:sp>
      <p:pic>
        <p:nvPicPr>
          <p:cNvPr id="381" name="Shape 381" descr="f744a43c6d31944ec9f16f47c34d68ee82d66b79 (1).jpg"/>
          <p:cNvPicPr preferRelativeResize="0"/>
          <p:nvPr/>
        </p:nvPicPr>
        <p:blipFill>
          <a:blip r:embed="rId3">
            <a:alphaModFix/>
          </a:blip>
          <a:stretch>
            <a:fillRect/>
          </a:stretch>
        </p:blipFill>
        <p:spPr>
          <a:xfrm>
            <a:off x="5486400" y="247650"/>
            <a:ext cx="3505200" cy="464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86425"/>
            <a:ext cx="8520600" cy="572700"/>
          </a:xfrm>
          <a:prstGeom prst="rect">
            <a:avLst/>
          </a:prstGeom>
        </p:spPr>
        <p:txBody>
          <a:bodyPr wrap="square" lIns="91425" tIns="91425" rIns="91425" bIns="91425" anchor="t" anchorCtr="0">
            <a:noAutofit/>
          </a:bodyPr>
          <a:lstStyle/>
          <a:p>
            <a:pPr lvl="0">
              <a:spcBef>
                <a:spcPts val="0"/>
              </a:spcBef>
              <a:buNone/>
            </a:pPr>
            <a:r>
              <a:rPr lang="en"/>
              <a:t>The House of the Serpent Mouth, Chicanna</a:t>
            </a:r>
          </a:p>
        </p:txBody>
      </p:sp>
      <p:sp>
        <p:nvSpPr>
          <p:cNvPr id="387" name="Shape 38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388" name="Shape 388"/>
          <p:cNvPicPr preferRelativeResize="0"/>
          <p:nvPr/>
        </p:nvPicPr>
        <p:blipFill>
          <a:blip r:embed="rId3">
            <a:alphaModFix/>
          </a:blip>
          <a:stretch>
            <a:fillRect/>
          </a:stretch>
        </p:blipFill>
        <p:spPr>
          <a:xfrm>
            <a:off x="1193350" y="737576"/>
            <a:ext cx="6533150" cy="4352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311700" y="332975"/>
            <a:ext cx="8520600" cy="572700"/>
          </a:xfrm>
          <a:prstGeom prst="rect">
            <a:avLst/>
          </a:prstGeom>
        </p:spPr>
        <p:txBody>
          <a:bodyPr wrap="square" lIns="91425" tIns="91425" rIns="91425" bIns="91425" anchor="t" anchorCtr="0">
            <a:noAutofit/>
          </a:bodyPr>
          <a:lstStyle/>
          <a:p>
            <a:pPr lvl="0">
              <a:spcBef>
                <a:spcPts val="0"/>
              </a:spcBef>
              <a:buNone/>
            </a:pPr>
            <a:r>
              <a:rPr lang="en"/>
              <a:t>Basic Maya Beliefs</a:t>
            </a:r>
          </a:p>
        </p:txBody>
      </p:sp>
      <p:sp>
        <p:nvSpPr>
          <p:cNvPr id="394" name="Shape 394"/>
          <p:cNvSpPr txBox="1">
            <a:spLocks noGrp="1"/>
          </p:cNvSpPr>
          <p:nvPr>
            <p:ph type="body" idx="1"/>
          </p:nvPr>
        </p:nvSpPr>
        <p:spPr>
          <a:xfrm>
            <a:off x="311700" y="995600"/>
            <a:ext cx="8520600" cy="3416400"/>
          </a:xfrm>
          <a:prstGeom prst="rect">
            <a:avLst/>
          </a:prstGeom>
        </p:spPr>
        <p:txBody>
          <a:bodyPr wrap="square" lIns="91425" tIns="91425" rIns="91425" bIns="91425" anchor="t" anchorCtr="0">
            <a:noAutofit/>
          </a:bodyPr>
          <a:lstStyle/>
          <a:p>
            <a:pPr marL="457200" lvl="0" indent="-228600" rtl="0">
              <a:spcBef>
                <a:spcPts val="0"/>
              </a:spcBef>
              <a:buClr>
                <a:srgbClr val="000000"/>
              </a:buClr>
            </a:pPr>
            <a:r>
              <a:rPr lang="en">
                <a:solidFill>
                  <a:srgbClr val="000000"/>
                </a:solidFill>
              </a:rPr>
              <a:t>Sacred Text: </a:t>
            </a:r>
            <a:r>
              <a:rPr lang="en" b="1">
                <a:solidFill>
                  <a:srgbClr val="000000"/>
                </a:solidFill>
              </a:rPr>
              <a:t>Popol Vuh</a:t>
            </a:r>
          </a:p>
          <a:p>
            <a:pPr marL="914400" lvl="1" indent="-228600" rtl="0">
              <a:spcBef>
                <a:spcPts val="0"/>
              </a:spcBef>
              <a:buClr>
                <a:srgbClr val="000000"/>
              </a:buClr>
            </a:pPr>
            <a:r>
              <a:rPr lang="en">
                <a:solidFill>
                  <a:srgbClr val="000000"/>
                </a:solidFill>
              </a:rPr>
              <a:t>Outlines the creation of the World by the</a:t>
            </a:r>
            <a:r>
              <a:rPr lang="en" b="1">
                <a:solidFill>
                  <a:srgbClr val="000000"/>
                </a:solidFill>
              </a:rPr>
              <a:t> Framer</a:t>
            </a:r>
            <a:r>
              <a:rPr lang="en">
                <a:solidFill>
                  <a:srgbClr val="000000"/>
                </a:solidFill>
              </a:rPr>
              <a:t> (Xpiyacoc) and the </a:t>
            </a:r>
            <a:r>
              <a:rPr lang="en" b="1">
                <a:solidFill>
                  <a:srgbClr val="000000"/>
                </a:solidFill>
              </a:rPr>
              <a:t>Shaper</a:t>
            </a:r>
            <a:r>
              <a:rPr lang="en">
                <a:solidFill>
                  <a:srgbClr val="000000"/>
                </a:solidFill>
              </a:rPr>
              <a:t> (Xmucane) </a:t>
            </a:r>
          </a:p>
          <a:p>
            <a:pPr marL="914400" lvl="1" indent="-228600" rtl="0">
              <a:spcBef>
                <a:spcPts val="0"/>
              </a:spcBef>
              <a:buClr>
                <a:srgbClr val="000000"/>
              </a:buClr>
            </a:pPr>
            <a:r>
              <a:rPr lang="en">
                <a:solidFill>
                  <a:srgbClr val="000000"/>
                </a:solidFill>
              </a:rPr>
              <a:t>Describes the creation of 3 versions of humans</a:t>
            </a:r>
          </a:p>
          <a:p>
            <a:pPr marL="1371600" lvl="2" indent="-228600" rtl="0">
              <a:spcBef>
                <a:spcPts val="0"/>
              </a:spcBef>
              <a:buClr>
                <a:srgbClr val="000000"/>
              </a:buClr>
            </a:pPr>
            <a:r>
              <a:rPr lang="en" b="1">
                <a:solidFill>
                  <a:srgbClr val="000000"/>
                </a:solidFill>
              </a:rPr>
              <a:t>The mud people</a:t>
            </a:r>
            <a:r>
              <a:rPr lang="en">
                <a:solidFill>
                  <a:srgbClr val="000000"/>
                </a:solidFill>
              </a:rPr>
              <a:t> “Of earth and mud was its flesh composed. But they saw that it was still not good [...] It’s face could only look in one direction. It’s face was hidden [...] At first it spoke but without knowledge. Straightway it would merely dissolve in water for it was not strong.” -Popol Vuh</a:t>
            </a:r>
          </a:p>
          <a:p>
            <a:pPr marL="1371600" lvl="2" indent="-228600" rtl="0">
              <a:spcBef>
                <a:spcPts val="0"/>
              </a:spcBef>
              <a:buClr>
                <a:srgbClr val="000000"/>
              </a:buClr>
            </a:pPr>
            <a:r>
              <a:rPr lang="en" b="1">
                <a:solidFill>
                  <a:srgbClr val="000000"/>
                </a:solidFill>
              </a:rPr>
              <a:t>The wood people</a:t>
            </a:r>
            <a:r>
              <a:rPr lang="en">
                <a:solidFill>
                  <a:srgbClr val="000000"/>
                </a:solidFill>
              </a:rPr>
              <a:t>: “They had the appearance of people and spoke like people as well. They populated the whole face of the earth. [...] Nevertheless, they still did not possess their hearts nor their minds. They did not remember their Framer and Shaper.” -Popol Vuh</a:t>
            </a:r>
          </a:p>
          <a:p>
            <a:pPr marL="1371600" lvl="2" indent="-228600" rtl="0">
              <a:spcBef>
                <a:spcPts val="0"/>
              </a:spcBef>
              <a:buClr>
                <a:srgbClr val="000000"/>
              </a:buClr>
            </a:pPr>
            <a:r>
              <a:rPr lang="en" b="1">
                <a:solidFill>
                  <a:srgbClr val="000000"/>
                </a:solidFill>
              </a:rPr>
              <a:t>The maize people:</a:t>
            </a:r>
            <a:r>
              <a:rPr lang="en">
                <a:solidFill>
                  <a:srgbClr val="000000"/>
                </a:solidFill>
              </a:rPr>
              <a:t> Maize (corn) became the flesh of the people and water was their life blood. “Thus their countenances appeared like people. People they came to be. They were able to speak and converse [...] They were an excellent and chosen people.”-Popol Vuh</a:t>
            </a:r>
          </a:p>
          <a:p>
            <a:pPr marL="914400" lvl="1" indent="-228600">
              <a:spcBef>
                <a:spcPts val="0"/>
              </a:spcBef>
              <a:buClr>
                <a:srgbClr val="000000"/>
              </a:buClr>
            </a:pPr>
            <a:r>
              <a:rPr lang="en">
                <a:solidFill>
                  <a:srgbClr val="000000"/>
                </a:solidFill>
              </a:rPr>
              <a:t>Describes the afterlife in </a:t>
            </a:r>
            <a:r>
              <a:rPr lang="en" b="1">
                <a:solidFill>
                  <a:srgbClr val="000000"/>
                </a:solidFill>
              </a:rPr>
              <a:t>Xibalba</a:t>
            </a:r>
            <a:r>
              <a:rPr lang="en">
                <a:solidFill>
                  <a:srgbClr val="000000"/>
                </a:solidFill>
              </a:rPr>
              <a:t> (pronounced Shibalba)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10450" y="1339550"/>
            <a:ext cx="8123100" cy="1496700"/>
          </a:xfrm>
          <a:prstGeom prst="rect">
            <a:avLst/>
          </a:prstGeom>
        </p:spPr>
        <p:txBody>
          <a:bodyPr wrap="square" lIns="91425" tIns="91425" rIns="91425" bIns="91425" anchor="b" anchorCtr="0">
            <a:noAutofit/>
          </a:bodyPr>
          <a:lstStyle/>
          <a:p>
            <a:pPr lvl="0" rtl="0">
              <a:spcBef>
                <a:spcPts val="300"/>
              </a:spcBef>
              <a:spcAft>
                <a:spcPts val="300"/>
              </a:spcAft>
              <a:buNone/>
            </a:pPr>
            <a:r>
              <a:rPr lang="en" sz="3000">
                <a:solidFill>
                  <a:srgbClr val="FFFFFF"/>
                </a:solidFill>
                <a:latin typeface="Calibri"/>
                <a:ea typeface="Calibri"/>
                <a:cs typeface="Calibri"/>
                <a:sym typeface="Calibri"/>
              </a:rPr>
              <a:t>Think pair share: </a:t>
            </a:r>
            <a:r>
              <a:rPr lang="en" sz="3000" i="1">
                <a:solidFill>
                  <a:srgbClr val="FFFFFF"/>
                </a:solidFill>
                <a:latin typeface="Calibri"/>
                <a:ea typeface="Calibri"/>
                <a:cs typeface="Calibri"/>
                <a:sym typeface="Calibri"/>
              </a:rPr>
              <a:t>What kinds of sources should you use when completing an assignment [or working on a project]?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311700" y="344175"/>
            <a:ext cx="8520600" cy="572700"/>
          </a:xfrm>
          <a:prstGeom prst="rect">
            <a:avLst/>
          </a:prstGeom>
        </p:spPr>
        <p:txBody>
          <a:bodyPr wrap="square" lIns="91425" tIns="91425" rIns="91425" bIns="91425" anchor="t" anchorCtr="0">
            <a:noAutofit/>
          </a:bodyPr>
          <a:lstStyle/>
          <a:p>
            <a:pPr lvl="0">
              <a:spcBef>
                <a:spcPts val="0"/>
              </a:spcBef>
              <a:buNone/>
            </a:pPr>
            <a:r>
              <a:rPr lang="en"/>
              <a:t>Basic Maya Beliefs</a:t>
            </a:r>
          </a:p>
        </p:txBody>
      </p:sp>
      <p:sp>
        <p:nvSpPr>
          <p:cNvPr id="400" name="Shape 400"/>
          <p:cNvSpPr txBox="1">
            <a:spLocks noGrp="1"/>
          </p:cNvSpPr>
          <p:nvPr>
            <p:ph type="body" idx="1"/>
          </p:nvPr>
        </p:nvSpPr>
        <p:spPr>
          <a:xfrm>
            <a:off x="311700" y="916875"/>
            <a:ext cx="8520600" cy="3416400"/>
          </a:xfrm>
          <a:prstGeom prst="rect">
            <a:avLst/>
          </a:prstGeom>
        </p:spPr>
        <p:txBody>
          <a:bodyPr wrap="square" lIns="91425" tIns="91425" rIns="91425" bIns="91425" anchor="t" anchorCtr="0">
            <a:noAutofit/>
          </a:bodyPr>
          <a:lstStyle/>
          <a:p>
            <a:pPr marL="457200" lvl="0" indent="-228600" rtl="0">
              <a:spcBef>
                <a:spcPts val="0"/>
              </a:spcBef>
              <a:buClr>
                <a:srgbClr val="000000"/>
              </a:buClr>
            </a:pPr>
            <a:r>
              <a:rPr lang="en">
                <a:solidFill>
                  <a:srgbClr val="000000"/>
                </a:solidFill>
              </a:rPr>
              <a:t>Every Maya city was located next to a volcano and body of water. </a:t>
            </a:r>
          </a:p>
          <a:p>
            <a:pPr marL="914400" lvl="1" indent="-228600" rtl="0">
              <a:spcBef>
                <a:spcPts val="0"/>
              </a:spcBef>
              <a:buClr>
                <a:srgbClr val="000000"/>
              </a:buClr>
            </a:pPr>
            <a:r>
              <a:rPr lang="en">
                <a:solidFill>
                  <a:srgbClr val="000000"/>
                </a:solidFill>
              </a:rPr>
              <a:t>Volcano: </a:t>
            </a:r>
            <a:r>
              <a:rPr lang="en" b="1">
                <a:solidFill>
                  <a:srgbClr val="000000"/>
                </a:solidFill>
              </a:rPr>
              <a:t>center of creation</a:t>
            </a:r>
            <a:r>
              <a:rPr lang="en">
                <a:solidFill>
                  <a:srgbClr val="000000"/>
                </a:solidFill>
              </a:rPr>
              <a:t>; in Mayan called Paxil (pronounced Pasheel)</a:t>
            </a:r>
          </a:p>
          <a:p>
            <a:pPr marL="1371600" lvl="2" indent="-228600" rtl="0">
              <a:spcBef>
                <a:spcPts val="0"/>
              </a:spcBef>
              <a:buClr>
                <a:srgbClr val="000000"/>
              </a:buClr>
            </a:pPr>
            <a:r>
              <a:rPr lang="en">
                <a:solidFill>
                  <a:srgbClr val="000000"/>
                </a:solidFill>
              </a:rPr>
              <a:t>The maize that was used to create humans was found on the first Paxil or volcano</a:t>
            </a:r>
          </a:p>
          <a:p>
            <a:pPr marL="914400" lvl="1" indent="-228600" rtl="0">
              <a:spcBef>
                <a:spcPts val="0"/>
              </a:spcBef>
              <a:buClr>
                <a:srgbClr val="000000"/>
              </a:buClr>
            </a:pPr>
            <a:r>
              <a:rPr lang="en">
                <a:solidFill>
                  <a:srgbClr val="000000"/>
                </a:solidFill>
              </a:rPr>
              <a:t>Body of Water: </a:t>
            </a:r>
            <a:r>
              <a:rPr lang="en" b="1">
                <a:solidFill>
                  <a:srgbClr val="000000"/>
                </a:solidFill>
              </a:rPr>
              <a:t>waters of creatio</a:t>
            </a:r>
            <a:r>
              <a:rPr lang="en">
                <a:solidFill>
                  <a:srgbClr val="000000"/>
                </a:solidFill>
              </a:rPr>
              <a:t>n; in Mayan called Cayala</a:t>
            </a:r>
          </a:p>
          <a:p>
            <a:pPr marL="1371600" lvl="2" indent="-228600" rtl="0">
              <a:spcBef>
                <a:spcPts val="0"/>
              </a:spcBef>
              <a:buClr>
                <a:srgbClr val="000000"/>
              </a:buClr>
            </a:pPr>
            <a:r>
              <a:rPr lang="en">
                <a:solidFill>
                  <a:srgbClr val="000000"/>
                </a:solidFill>
              </a:rPr>
              <a:t>The world started as just water but out of these waters came Paxil</a:t>
            </a:r>
          </a:p>
          <a:p>
            <a:pPr marL="457200" lvl="0" indent="-228600" rtl="0">
              <a:spcBef>
                <a:spcPts val="0"/>
              </a:spcBef>
              <a:buClr>
                <a:srgbClr val="000000"/>
              </a:buClr>
            </a:pPr>
            <a:r>
              <a:rPr lang="en" b="1">
                <a:solidFill>
                  <a:srgbClr val="000000"/>
                </a:solidFill>
              </a:rPr>
              <a:t>Maize</a:t>
            </a:r>
            <a:r>
              <a:rPr lang="en">
                <a:solidFill>
                  <a:srgbClr val="000000"/>
                </a:solidFill>
              </a:rPr>
              <a:t> is incredibly sacred since their bodies were made of it. Only women are allowed to cook Maize. Men may farm Maize but after they have harvested it they aren’t allowed to touch it unless they are eating it.</a:t>
            </a:r>
          </a:p>
          <a:p>
            <a:pPr marL="457200" lvl="0" indent="-228600" rtl="0">
              <a:spcBef>
                <a:spcPts val="0"/>
              </a:spcBef>
              <a:buClr>
                <a:srgbClr val="000000"/>
              </a:buClr>
            </a:pPr>
            <a:r>
              <a:rPr lang="en" b="1">
                <a:solidFill>
                  <a:srgbClr val="000000"/>
                </a:solidFill>
              </a:rPr>
              <a:t>The World Tree</a:t>
            </a:r>
            <a:r>
              <a:rPr lang="en">
                <a:solidFill>
                  <a:srgbClr val="000000"/>
                </a:solidFill>
              </a:rPr>
              <a:t>: </a:t>
            </a:r>
          </a:p>
          <a:p>
            <a:pPr marL="457200" lvl="0" indent="-228600" rtl="0">
              <a:spcBef>
                <a:spcPts val="0"/>
              </a:spcBef>
              <a:buClr>
                <a:srgbClr val="000000"/>
              </a:buClr>
            </a:pPr>
            <a:r>
              <a:rPr lang="en" b="1">
                <a:solidFill>
                  <a:srgbClr val="000000"/>
                </a:solidFill>
              </a:rPr>
              <a:t>Serpent Portals</a:t>
            </a:r>
            <a:r>
              <a:rPr lang="en">
                <a:solidFill>
                  <a:srgbClr val="000000"/>
                </a:solidFill>
              </a:rPr>
              <a:t>: Nobility were able to call gods through portals to communicate with them in the temples, the portals were typical depicted as Serpent mouths</a:t>
            </a:r>
          </a:p>
          <a:p>
            <a:pPr marL="457200" lvl="0" indent="-228600">
              <a:spcBef>
                <a:spcPts val="0"/>
              </a:spcBef>
              <a:buClr>
                <a:srgbClr val="000000"/>
              </a:buClr>
            </a:pPr>
            <a:r>
              <a:rPr lang="en">
                <a:solidFill>
                  <a:srgbClr val="000000"/>
                </a:solidFill>
              </a:rPr>
              <a:t>Only people of noble blood were allowed to be artists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211525" y="198475"/>
            <a:ext cx="8520600" cy="572700"/>
          </a:xfrm>
          <a:prstGeom prst="rect">
            <a:avLst/>
          </a:prstGeom>
        </p:spPr>
        <p:txBody>
          <a:bodyPr wrap="square" lIns="91425" tIns="91425" rIns="91425" bIns="91425" anchor="t" anchorCtr="0">
            <a:noAutofit/>
          </a:bodyPr>
          <a:lstStyle/>
          <a:p>
            <a:pPr lvl="0">
              <a:spcBef>
                <a:spcPts val="0"/>
              </a:spcBef>
              <a:buNone/>
            </a:pPr>
            <a:r>
              <a:rPr lang="en"/>
              <a:t>Maya Architecture: Tikal </a:t>
            </a:r>
          </a:p>
        </p:txBody>
      </p:sp>
      <p:sp>
        <p:nvSpPr>
          <p:cNvPr id="406" name="Shape 40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407" name="Shape 407"/>
          <p:cNvPicPr preferRelativeResize="0"/>
          <p:nvPr/>
        </p:nvPicPr>
        <p:blipFill>
          <a:blip r:embed="rId3">
            <a:alphaModFix/>
          </a:blip>
          <a:stretch>
            <a:fillRect/>
          </a:stretch>
        </p:blipFill>
        <p:spPr>
          <a:xfrm>
            <a:off x="408200" y="828862"/>
            <a:ext cx="8127250" cy="4063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166025" y="136050"/>
            <a:ext cx="8520600" cy="572700"/>
          </a:xfrm>
          <a:prstGeom prst="rect">
            <a:avLst/>
          </a:prstGeom>
        </p:spPr>
        <p:txBody>
          <a:bodyPr wrap="square" lIns="91425" tIns="91425" rIns="91425" bIns="91425" anchor="t" anchorCtr="0">
            <a:noAutofit/>
          </a:bodyPr>
          <a:lstStyle/>
          <a:p>
            <a:pPr lvl="0">
              <a:spcBef>
                <a:spcPts val="0"/>
              </a:spcBef>
              <a:buNone/>
            </a:pPr>
            <a:r>
              <a:rPr lang="en"/>
              <a:t>Architecture: Palenque</a:t>
            </a:r>
          </a:p>
        </p:txBody>
      </p:sp>
      <p:sp>
        <p:nvSpPr>
          <p:cNvPr id="413" name="Shape 41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414" name="Shape 414"/>
          <p:cNvPicPr preferRelativeResize="0"/>
          <p:nvPr/>
        </p:nvPicPr>
        <p:blipFill>
          <a:blip r:embed="rId3">
            <a:alphaModFix/>
          </a:blip>
          <a:stretch>
            <a:fillRect/>
          </a:stretch>
        </p:blipFill>
        <p:spPr>
          <a:xfrm>
            <a:off x="1356160" y="708750"/>
            <a:ext cx="6431676" cy="43038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a:spcBef>
                <a:spcPts val="0"/>
              </a:spcBef>
              <a:buNone/>
            </a:pPr>
            <a:r>
              <a:rPr lang="en"/>
              <a:t>Watch Clip</a:t>
            </a:r>
          </a:p>
        </p:txBody>
      </p:sp>
      <p:sp>
        <p:nvSpPr>
          <p:cNvPr id="420" name="Shape 420"/>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a:spcBef>
                <a:spcPts val="0"/>
              </a:spcBef>
              <a:buNone/>
            </a:pPr>
            <a:r>
              <a:rPr lang="en"/>
              <a:t>While you watch write down elements of art and architecture that we have talked about so far</a:t>
            </a:r>
          </a:p>
          <a:p>
            <a:pPr lvl="0">
              <a:spcBef>
                <a:spcPts val="0"/>
              </a:spcBef>
              <a:buNone/>
            </a:pPr>
            <a:r>
              <a:rPr lang="en"/>
              <a:t>Ex: You can see the giant olmec heads in the cave</a:t>
            </a:r>
          </a:p>
        </p:txBody>
      </p:sp>
      <p:sp>
        <p:nvSpPr>
          <p:cNvPr id="421" name="Shape 421"/>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r>
              <a:rPr lang="en"/>
              <a:t>https://www.youtube.com/watch?v=20aHetu6NRw&amp;list=PLtW7akrQ0YvfvCV5Vk79QzbbKep-OIKVA&amp;t=1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rtl="0">
              <a:spcBef>
                <a:spcPts val="0"/>
              </a:spcBef>
              <a:buNone/>
            </a:pPr>
            <a:r>
              <a:rPr lang="en"/>
              <a:t>Ender</a:t>
            </a:r>
          </a:p>
        </p:txBody>
      </p:sp>
      <p:sp>
        <p:nvSpPr>
          <p:cNvPr id="427" name="Shape 427"/>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rtl="0">
              <a:spcBef>
                <a:spcPts val="0"/>
              </a:spcBef>
              <a:buNone/>
            </a:pPr>
            <a:endParaRPr/>
          </a:p>
        </p:txBody>
      </p:sp>
      <p:sp>
        <p:nvSpPr>
          <p:cNvPr id="428" name="Shape 428"/>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rt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90250" y="526350"/>
            <a:ext cx="5797500" cy="4090800"/>
          </a:xfrm>
          <a:prstGeom prst="rect">
            <a:avLst/>
          </a:prstGeom>
        </p:spPr>
        <p:txBody>
          <a:bodyPr wrap="square" lIns="91425" tIns="91425" rIns="91425" bIns="91425" anchor="ctr" anchorCtr="0">
            <a:noAutofit/>
          </a:bodyPr>
          <a:lstStyle/>
          <a:p>
            <a:pPr lvl="0">
              <a:spcBef>
                <a:spcPts val="0"/>
              </a:spcBef>
              <a:buNone/>
            </a:pPr>
            <a:r>
              <a:rPr lang="en"/>
              <a:t>Day 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rtl="0">
              <a:spcBef>
                <a:spcPts val="0"/>
              </a:spcBef>
              <a:buNone/>
            </a:pPr>
            <a:r>
              <a:rPr lang="en"/>
              <a:t>Starter</a:t>
            </a:r>
          </a:p>
        </p:txBody>
      </p:sp>
      <p:sp>
        <p:nvSpPr>
          <p:cNvPr id="439" name="Shape 439"/>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rtl="0">
              <a:spcBef>
                <a:spcPts val="0"/>
              </a:spcBef>
              <a:buNone/>
            </a:pPr>
            <a:endParaRPr/>
          </a:p>
        </p:txBody>
      </p:sp>
      <p:sp>
        <p:nvSpPr>
          <p:cNvPr id="440" name="Shape 440"/>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rt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a:spcBef>
                <a:spcPts val="0"/>
              </a:spcBef>
              <a:buNone/>
            </a:pPr>
            <a:r>
              <a:rPr lang="en"/>
              <a:t>Finish Projects </a:t>
            </a:r>
          </a:p>
        </p:txBody>
      </p:sp>
      <p:sp>
        <p:nvSpPr>
          <p:cNvPr id="446" name="Shape 446"/>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a:spcBef>
                <a:spcPts val="0"/>
              </a:spcBef>
              <a:buNone/>
            </a:pPr>
            <a:endParaRPr/>
          </a:p>
        </p:txBody>
      </p:sp>
      <p:sp>
        <p:nvSpPr>
          <p:cNvPr id="447" name="Shape 447"/>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lgn="ctr" rtl="0">
              <a:lnSpc>
                <a:spcPct val="100000"/>
              </a:lnSpc>
              <a:spcBef>
                <a:spcPts val="0"/>
              </a:spcBef>
              <a:spcAft>
                <a:spcPts val="0"/>
              </a:spcAft>
              <a:buNone/>
            </a:pPr>
            <a:r>
              <a:rPr lang="en" sz="2100">
                <a:solidFill>
                  <a:srgbClr val="FFFFFF"/>
                </a:solidFill>
              </a:rPr>
              <a:t>You must send an emailed copy of your powerpoint, pamphlet, script, etc by the end of class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265500" y="1205825"/>
            <a:ext cx="4045200" cy="1509600"/>
          </a:xfrm>
          <a:prstGeom prst="rect">
            <a:avLst/>
          </a:prstGeom>
        </p:spPr>
        <p:txBody>
          <a:bodyPr wrap="square" lIns="91425" tIns="91425" rIns="91425" bIns="91425" anchor="b" anchorCtr="0">
            <a:noAutofit/>
          </a:bodyPr>
          <a:lstStyle/>
          <a:p>
            <a:pPr lvl="0" rtl="0">
              <a:spcBef>
                <a:spcPts val="0"/>
              </a:spcBef>
              <a:buNone/>
            </a:pPr>
            <a:r>
              <a:rPr lang="en"/>
              <a:t>Ender</a:t>
            </a:r>
          </a:p>
        </p:txBody>
      </p:sp>
      <p:sp>
        <p:nvSpPr>
          <p:cNvPr id="453" name="Shape 453"/>
          <p:cNvSpPr txBox="1">
            <a:spLocks noGrp="1"/>
          </p:cNvSpPr>
          <p:nvPr>
            <p:ph type="subTitle" idx="1"/>
          </p:nvPr>
        </p:nvSpPr>
        <p:spPr>
          <a:xfrm>
            <a:off x="265500" y="2769000"/>
            <a:ext cx="4045200" cy="1345500"/>
          </a:xfrm>
          <a:prstGeom prst="rect">
            <a:avLst/>
          </a:prstGeom>
        </p:spPr>
        <p:txBody>
          <a:bodyPr wrap="square" lIns="91425" tIns="91425" rIns="91425" bIns="91425" anchor="t" anchorCtr="0">
            <a:noAutofit/>
          </a:bodyPr>
          <a:lstStyle/>
          <a:p>
            <a:pPr lvl="0" rtl="0">
              <a:spcBef>
                <a:spcPts val="0"/>
              </a:spcBef>
              <a:buNone/>
            </a:pPr>
            <a:endParaRPr/>
          </a:p>
        </p:txBody>
      </p:sp>
      <p:sp>
        <p:nvSpPr>
          <p:cNvPr id="454" name="Shape 454"/>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rtl="0">
              <a:spcBef>
                <a:spcPts val="0"/>
              </a:spcBef>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90250" y="526350"/>
            <a:ext cx="5797500" cy="4090800"/>
          </a:xfrm>
          <a:prstGeom prst="rect">
            <a:avLst/>
          </a:prstGeom>
        </p:spPr>
        <p:txBody>
          <a:bodyPr wrap="square" lIns="91425" tIns="91425" rIns="91425" bIns="91425" anchor="ctr" anchorCtr="0">
            <a:noAutofit/>
          </a:bodyPr>
          <a:lstStyle/>
          <a:p>
            <a:pPr lvl="0">
              <a:spcBef>
                <a:spcPts val="0"/>
              </a:spcBef>
              <a:buNone/>
            </a:pPr>
            <a:r>
              <a:rPr lang="en"/>
              <a:t>Day 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a:stretch/>
        </p:blipFill>
        <p:spPr>
          <a:xfrm>
            <a:off x="7772400" y="205740"/>
            <a:ext cx="1009500" cy="264299"/>
          </a:xfrm>
          <a:prstGeom prst="rect">
            <a:avLst/>
          </a:prstGeom>
          <a:noFill/>
          <a:ln>
            <a:noFill/>
          </a:ln>
        </p:spPr>
      </p:pic>
      <p:pic>
        <p:nvPicPr>
          <p:cNvPr id="161" name="Shape 161"/>
          <p:cNvPicPr preferRelativeResize="0"/>
          <p:nvPr/>
        </p:nvPicPr>
        <p:blipFill rotWithShape="1">
          <a:blip r:embed="rId4">
            <a:alphaModFix/>
          </a:blip>
          <a:srcRect/>
          <a:stretch/>
        </p:blipFill>
        <p:spPr>
          <a:xfrm>
            <a:off x="457200" y="4886325"/>
            <a:ext cx="8239200" cy="7200"/>
          </a:xfrm>
          <a:prstGeom prst="rect">
            <a:avLst/>
          </a:prstGeom>
          <a:noFill/>
          <a:ln>
            <a:noFill/>
          </a:ln>
        </p:spPr>
      </p:pic>
      <p:sp>
        <p:nvSpPr>
          <p:cNvPr id="162" name="Shape 162"/>
          <p:cNvSpPr txBox="1"/>
          <p:nvPr/>
        </p:nvSpPr>
        <p:spPr>
          <a:xfrm>
            <a:off x="365759" y="685783"/>
            <a:ext cx="8267700" cy="4354500"/>
          </a:xfrm>
          <a:prstGeom prst="rect">
            <a:avLst/>
          </a:prstGeom>
          <a:noFill/>
          <a:ln>
            <a:noFill/>
          </a:ln>
        </p:spPr>
        <p:txBody>
          <a:bodyPr wrap="square" lIns="31425" tIns="31425" rIns="31425" bIns="31425" anchor="t" anchorCtr="0">
            <a:noAutofit/>
          </a:bodyPr>
          <a:lstStyle/>
          <a:p>
            <a:pPr marL="0" marR="0" lvl="0" indent="0" algn="l" rtl="0">
              <a:lnSpc>
                <a:spcPct val="115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In this article, I will explain how people can get taller. There are many short people who have been told by their doctors that they have completed their growth spurt years and that they no longer will continue to achieve additional height. These doctors certainly have misinformed their patients, and as a result have discouraged them. Instead, they should tell them that if patients were to hang upside down for 10 minutes every 4 hours, they will stretch their spinal columns. If these short people follow this routine for one full month, they can increase their height two full inches and stand shoulder to shoulder with peers their age. The medical research about spinal stretching spans many decades and have been attributed to the success of many basketball players who sought to increase their height beginning in their middle school years.</a:t>
            </a:r>
            <a:r>
              <a:rPr lang="en" sz="1800" b="0" i="0" u="none" strike="noStrike" cap="none">
                <a:solidFill>
                  <a:srgbClr val="000000"/>
                </a:solidFill>
                <a:latin typeface="Arial"/>
                <a:ea typeface="Arial"/>
                <a:cs typeface="Arial"/>
                <a:sym typeface="Arial"/>
              </a:rPr>
              <a:t>    </a:t>
            </a:r>
          </a:p>
        </p:txBody>
      </p:sp>
      <p:sp>
        <p:nvSpPr>
          <p:cNvPr id="163" name="Shape 163"/>
          <p:cNvSpPr txBox="1"/>
          <p:nvPr/>
        </p:nvSpPr>
        <p:spPr>
          <a:xfrm>
            <a:off x="365759" y="205740"/>
            <a:ext cx="5283000" cy="347399"/>
          </a:xfrm>
          <a:prstGeom prst="rect">
            <a:avLst/>
          </a:prstGeom>
          <a:noFill/>
          <a:ln>
            <a:noFill/>
          </a:ln>
        </p:spPr>
        <p:txBody>
          <a:bodyPr wrap="square" lIns="31425" tIns="31425" rIns="31425" bIns="31425" anchor="t" anchorCtr="0">
            <a:noAutofit/>
          </a:bodyPr>
          <a:lstStyle/>
          <a:p>
            <a:pPr marL="0" marR="0" lvl="0" indent="0" algn="l" rtl="0">
              <a:lnSpc>
                <a:spcPct val="100000"/>
              </a:lnSpc>
              <a:spcBef>
                <a:spcPts val="0"/>
              </a:spcBef>
              <a:spcAft>
                <a:spcPts val="0"/>
              </a:spcAft>
              <a:buClr>
                <a:srgbClr val="0066CC"/>
              </a:buClr>
              <a:buSzPct val="25000"/>
              <a:buFont typeface="Arial"/>
              <a:buNone/>
            </a:pPr>
            <a:r>
              <a:rPr lang="en" sz="2300" b="0" i="0" u="none" strike="noStrike" cap="none">
                <a:solidFill>
                  <a:srgbClr val="0066CC"/>
                </a:solidFill>
                <a:latin typeface="Arial"/>
                <a:ea typeface="Arial"/>
                <a:cs typeface="Arial"/>
                <a:sym typeface="Arial"/>
              </a:rPr>
              <a:t>Example 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90250" y="526350"/>
            <a:ext cx="5797500" cy="4090800"/>
          </a:xfrm>
          <a:prstGeom prst="rect">
            <a:avLst/>
          </a:prstGeom>
        </p:spPr>
        <p:txBody>
          <a:bodyPr wrap="square" lIns="91425" tIns="91425" rIns="91425" bIns="91425" anchor="ctr" anchorCtr="0">
            <a:noAutofit/>
          </a:bodyPr>
          <a:lstStyle/>
          <a:p>
            <a:pPr lvl="0">
              <a:spcBef>
                <a:spcPts val="0"/>
              </a:spcBef>
              <a:buNone/>
            </a:pPr>
            <a:r>
              <a:rPr lang="en"/>
              <a:t>Presentations!!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7772400" y="205740"/>
            <a:ext cx="1009500" cy="264299"/>
          </a:xfrm>
          <a:prstGeom prst="rect">
            <a:avLst/>
          </a:prstGeom>
          <a:noFill/>
          <a:ln>
            <a:noFill/>
          </a:ln>
        </p:spPr>
      </p:pic>
      <p:pic>
        <p:nvPicPr>
          <p:cNvPr id="169" name="Shape 169"/>
          <p:cNvPicPr preferRelativeResize="0"/>
          <p:nvPr/>
        </p:nvPicPr>
        <p:blipFill rotWithShape="1">
          <a:blip r:embed="rId4">
            <a:alphaModFix/>
          </a:blip>
          <a:srcRect/>
          <a:stretch/>
        </p:blipFill>
        <p:spPr>
          <a:xfrm>
            <a:off x="457200" y="4886325"/>
            <a:ext cx="8239200" cy="7200"/>
          </a:xfrm>
          <a:prstGeom prst="rect">
            <a:avLst/>
          </a:prstGeom>
          <a:noFill/>
          <a:ln>
            <a:noFill/>
          </a:ln>
        </p:spPr>
      </p:pic>
      <p:sp>
        <p:nvSpPr>
          <p:cNvPr id="170" name="Shape 170"/>
          <p:cNvSpPr txBox="1"/>
          <p:nvPr/>
        </p:nvSpPr>
        <p:spPr>
          <a:xfrm>
            <a:off x="365759" y="891540"/>
            <a:ext cx="8267700" cy="4354500"/>
          </a:xfrm>
          <a:prstGeom prst="rect">
            <a:avLst/>
          </a:prstGeom>
          <a:noFill/>
          <a:ln>
            <a:noFill/>
          </a:ln>
        </p:spPr>
        <p:txBody>
          <a:bodyPr wrap="square" lIns="31425" tIns="31425" rIns="31425" bIns="31425" anchor="t" anchorCtr="0">
            <a:noAutofit/>
          </a:bodyPr>
          <a:lstStyle/>
          <a:p>
            <a:pPr marL="0" marR="0" lvl="0" indent="0" algn="l" rtl="0">
              <a:lnSpc>
                <a:spcPct val="115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All football players are angry, vicious people who use the football field to express their anxiety. It has been reported that this sport draws males who are inherently distressed individuals who seek this activity as a means to blow off steam. The following was reported in the magazine </a:t>
            </a:r>
            <a:r>
              <a:rPr lang="en" sz="1800" b="0" i="1" u="none" strike="noStrike" cap="none">
                <a:solidFill>
                  <a:srgbClr val="000000"/>
                </a:solidFill>
                <a:latin typeface="Calibri"/>
                <a:ea typeface="Calibri"/>
                <a:cs typeface="Calibri"/>
                <a:sym typeface="Calibri"/>
              </a:rPr>
              <a:t>Sports and Mental Health,</a:t>
            </a:r>
            <a:r>
              <a:rPr lang="en" sz="1800" b="0" i="0" u="none" strike="noStrike" cap="none">
                <a:solidFill>
                  <a:srgbClr val="000000"/>
                </a:solidFill>
                <a:latin typeface="Calibri"/>
                <a:ea typeface="Calibri"/>
                <a:cs typeface="Calibri"/>
                <a:sym typeface="Calibri"/>
              </a:rPr>
              <a:t> “Everyone who plays this sport, even from a young age, has issues relating to anger management. This has been a pervasive problem that management of national teams must address head on.”  Unless football coaches and officials take this issue seriously and recruit players who are more emotionally stable, our society might incur problems. For example, some players visit bars and begin fights with patrons. Others engage in violent activities like dog fighting and breeding pit bulls.</a:t>
            </a:r>
            <a:r>
              <a:rPr lang="en" sz="1800" b="0" i="0" u="none" strike="noStrike" cap="none">
                <a:solidFill>
                  <a:srgbClr val="000000"/>
                </a:solidFill>
                <a:latin typeface="Arial"/>
                <a:ea typeface="Arial"/>
                <a:cs typeface="Arial"/>
                <a:sym typeface="Arial"/>
              </a:rPr>
              <a:t>    </a:t>
            </a:r>
          </a:p>
        </p:txBody>
      </p:sp>
      <p:sp>
        <p:nvSpPr>
          <p:cNvPr id="171" name="Shape 171"/>
          <p:cNvSpPr txBox="1"/>
          <p:nvPr/>
        </p:nvSpPr>
        <p:spPr>
          <a:xfrm>
            <a:off x="365759" y="205740"/>
            <a:ext cx="5283000" cy="347399"/>
          </a:xfrm>
          <a:prstGeom prst="rect">
            <a:avLst/>
          </a:prstGeom>
          <a:noFill/>
          <a:ln>
            <a:noFill/>
          </a:ln>
        </p:spPr>
        <p:txBody>
          <a:bodyPr wrap="square" lIns="31425" tIns="31425" rIns="31425" bIns="31425" anchor="t" anchorCtr="0">
            <a:noAutofit/>
          </a:bodyPr>
          <a:lstStyle/>
          <a:p>
            <a:pPr marL="0" marR="0" lvl="0" indent="0" algn="l" rtl="0">
              <a:lnSpc>
                <a:spcPct val="100000"/>
              </a:lnSpc>
              <a:spcBef>
                <a:spcPts val="0"/>
              </a:spcBef>
              <a:spcAft>
                <a:spcPts val="0"/>
              </a:spcAft>
              <a:buClr>
                <a:srgbClr val="0066CC"/>
              </a:buClr>
              <a:buSzPct val="25000"/>
              <a:buFont typeface="Arial"/>
              <a:buNone/>
            </a:pPr>
            <a:r>
              <a:rPr lang="en" sz="2300" b="0" i="0" u="none" strike="noStrike" cap="none">
                <a:solidFill>
                  <a:srgbClr val="0066CC"/>
                </a:solidFill>
                <a:latin typeface="Arial"/>
                <a:ea typeface="Arial"/>
                <a:cs typeface="Arial"/>
                <a:sym typeface="Arial"/>
              </a:rPr>
              <a:t>Example 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510450" y="1339550"/>
            <a:ext cx="8123100" cy="1496700"/>
          </a:xfrm>
          <a:prstGeom prst="rect">
            <a:avLst/>
          </a:prstGeom>
        </p:spPr>
        <p:txBody>
          <a:bodyPr wrap="square" lIns="91425" tIns="91425" rIns="91425" bIns="91425" anchor="b" anchorCtr="0">
            <a:noAutofit/>
          </a:bodyPr>
          <a:lstStyle/>
          <a:p>
            <a:pPr lvl="0" rtl="0">
              <a:spcBef>
                <a:spcPts val="600"/>
              </a:spcBef>
              <a:spcAft>
                <a:spcPts val="600"/>
              </a:spcAft>
              <a:buNone/>
            </a:pPr>
            <a:r>
              <a:rPr lang="en" sz="2400">
                <a:solidFill>
                  <a:srgbClr val="FFFFFF"/>
                </a:solidFill>
                <a:latin typeface="Calibri"/>
                <a:ea typeface="Calibri"/>
                <a:cs typeface="Calibri"/>
                <a:sym typeface="Calibri"/>
              </a:rPr>
              <a:t>Which of the examples – A or B – seems too good to be true? </a:t>
            </a:r>
          </a:p>
          <a:p>
            <a:pPr lvl="0" rtl="0">
              <a:spcBef>
                <a:spcPts val="600"/>
              </a:spcBef>
              <a:spcAft>
                <a:spcPts val="600"/>
              </a:spcAft>
              <a:buNone/>
            </a:pPr>
            <a:r>
              <a:rPr lang="en" sz="2400">
                <a:solidFill>
                  <a:srgbClr val="FFFFFF"/>
                </a:solidFill>
                <a:latin typeface="Calibri"/>
                <a:ea typeface="Calibri"/>
                <a:cs typeface="Calibri"/>
                <a:sym typeface="Calibri"/>
              </a:rPr>
              <a:t>(Answer: A) </a:t>
            </a:r>
          </a:p>
          <a:p>
            <a:pPr lvl="0" rtl="0">
              <a:spcBef>
                <a:spcPts val="600"/>
              </a:spcBef>
              <a:spcAft>
                <a:spcPts val="600"/>
              </a:spcAft>
              <a:buNone/>
            </a:pPr>
            <a:r>
              <a:rPr lang="en" sz="2400">
                <a:solidFill>
                  <a:srgbClr val="FFFFFF"/>
                </a:solidFill>
                <a:latin typeface="Calibri"/>
                <a:ea typeface="Calibri"/>
                <a:cs typeface="Calibri"/>
                <a:sym typeface="Calibri"/>
              </a:rPr>
              <a:t>Beware of this type of writing as it can indicate unreliability and inaccuracy. </a:t>
            </a:r>
          </a:p>
          <a:p>
            <a:pPr lvl="0" rtl="0">
              <a:spcBef>
                <a:spcPts val="600"/>
              </a:spcBef>
              <a:spcAft>
                <a:spcPts val="600"/>
              </a:spcAft>
              <a:buNone/>
            </a:pPr>
            <a:r>
              <a:rPr lang="en" sz="2400">
                <a:solidFill>
                  <a:srgbClr val="FFFFFF"/>
                </a:solidFill>
                <a:latin typeface="Calibri"/>
                <a:ea typeface="Calibri"/>
                <a:cs typeface="Calibri"/>
                <a:sym typeface="Calibri"/>
              </a:rPr>
              <a:t>What’s the matter with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10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1000"/>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1000"/>
                                        <p:tgtEl>
                                          <p:spTgt spid="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Types of Website Formats</a:t>
            </a:r>
          </a:p>
          <a:p>
            <a:pPr lvl="0">
              <a:spcBef>
                <a:spcPts val="0"/>
              </a:spcBef>
              <a:buNone/>
            </a:pPr>
            <a:endParaRPr/>
          </a:p>
        </p:txBody>
      </p:sp>
      <p:sp>
        <p:nvSpPr>
          <p:cNvPr id="182" name="Shape 1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lnSpc>
                <a:spcPct val="100000"/>
              </a:lnSpc>
              <a:spcBef>
                <a:spcPts val="600"/>
              </a:spcBef>
              <a:spcAft>
                <a:spcPts val="600"/>
              </a:spcAft>
              <a:buClr>
                <a:srgbClr val="000000"/>
              </a:buClr>
              <a:buSzPct val="100000"/>
              <a:buFont typeface="Verdana"/>
            </a:pPr>
            <a:r>
              <a:rPr lang="en">
                <a:solidFill>
                  <a:srgbClr val="000000"/>
                </a:solidFill>
                <a:latin typeface="Calibri"/>
                <a:ea typeface="Calibri"/>
                <a:cs typeface="Calibri"/>
                <a:sym typeface="Calibri"/>
              </a:rPr>
              <a:t>Each group gets a set of screenshots from various web pages. Lay out your set of print-outs that represent a compilation of different formats. Categorize using these questions to guide the activity:  </a:t>
            </a:r>
          </a:p>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What is included in this webpage? </a:t>
            </a:r>
          </a:p>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How is this webpage like another one? </a:t>
            </a:r>
          </a:p>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Which pages can I group together?</a:t>
            </a:r>
          </a:p>
          <a:p>
            <a:pPr marL="685800" lvl="0" indent="-342900" rtl="0">
              <a:lnSpc>
                <a:spcPct val="100000"/>
              </a:lnSpc>
              <a:spcBef>
                <a:spcPts val="600"/>
              </a:spcBef>
              <a:spcAft>
                <a:spcPts val="1200"/>
              </a:spcAft>
              <a:buClr>
                <a:srgbClr val="000000"/>
              </a:buClr>
              <a:buSzPct val="100000"/>
              <a:buFont typeface="Times New Roman"/>
            </a:pPr>
            <a:r>
              <a:rPr lang="en">
                <a:solidFill>
                  <a:srgbClr val="000000"/>
                </a:solidFill>
                <a:latin typeface="Calibri"/>
                <a:ea typeface="Calibri"/>
                <a:cs typeface="Calibri"/>
                <a:sym typeface="Calibri"/>
              </a:rPr>
              <a:t>Do I know a name for this type of web page?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Discuss Findings</a:t>
            </a:r>
          </a:p>
          <a:p>
            <a:pPr lvl="0">
              <a:spcBef>
                <a:spcPts val="0"/>
              </a:spcBef>
              <a:buNone/>
            </a:pPr>
            <a:endParaRPr/>
          </a:p>
        </p:txBody>
      </p:sp>
      <p:sp>
        <p:nvSpPr>
          <p:cNvPr id="188" name="Shape 18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What do you notice about this collection of similar web pages? </a:t>
            </a:r>
          </a:p>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What are characteristics that describe this collection?</a:t>
            </a:r>
          </a:p>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What type of web page is this?</a:t>
            </a:r>
          </a:p>
          <a:p>
            <a:pPr lvl="0" rtl="0">
              <a:lnSpc>
                <a:spcPct val="100000"/>
              </a:lnSpc>
              <a:spcBef>
                <a:spcPts val="600"/>
              </a:spcBef>
              <a:spcAft>
                <a:spcPts val="600"/>
              </a:spcAft>
              <a:buNone/>
            </a:pPr>
            <a:endParaRPr>
              <a:solidFill>
                <a:srgbClr val="000000"/>
              </a:solidFill>
              <a:latin typeface="Calibri"/>
              <a:ea typeface="Calibri"/>
              <a:cs typeface="Calibri"/>
              <a:sym typeface="Calibri"/>
            </a:endParaRPr>
          </a:p>
          <a:p>
            <a:pPr marL="685800" lvl="0" indent="-342900" rtl="0">
              <a:lnSpc>
                <a:spcPct val="100000"/>
              </a:lnSpc>
              <a:spcBef>
                <a:spcPts val="600"/>
              </a:spcBef>
              <a:spcAft>
                <a:spcPts val="600"/>
              </a:spcAft>
              <a:buClr>
                <a:srgbClr val="000000"/>
              </a:buClr>
              <a:buSzPct val="100000"/>
              <a:buFont typeface="Times New Roman"/>
            </a:pPr>
            <a:r>
              <a:rPr lang="en">
                <a:solidFill>
                  <a:srgbClr val="000000"/>
                </a:solidFill>
                <a:latin typeface="Calibri"/>
                <a:ea typeface="Calibri"/>
                <a:cs typeface="Calibri"/>
                <a:sym typeface="Calibri"/>
              </a:rPr>
              <a:t>Distribute “Formats of Web Pages”</a:t>
            </a: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2924</Words>
  <Application>Microsoft Macintosh PowerPoint</Application>
  <PresentationFormat>On-screen Show (16:9)</PresentationFormat>
  <Paragraphs>197</Paragraphs>
  <Slides>50</Slides>
  <Notes>50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Calibri</vt:lpstr>
      <vt:lpstr>Proxima Nova</vt:lpstr>
      <vt:lpstr>Times New Roman</vt:lpstr>
      <vt:lpstr>Verdana</vt:lpstr>
      <vt:lpstr>Spearmint</vt:lpstr>
      <vt:lpstr>Custom</vt:lpstr>
      <vt:lpstr>Simple Dark</vt:lpstr>
      <vt:lpstr>Unit 2</vt:lpstr>
      <vt:lpstr>Day 1</vt:lpstr>
      <vt:lpstr>Starter</vt:lpstr>
      <vt:lpstr>Think pair share: What kinds of sources should you use when completing an assignment [or working on a project]?</vt:lpstr>
      <vt:lpstr>PowerPoint Presentation</vt:lpstr>
      <vt:lpstr>PowerPoint Presentation</vt:lpstr>
      <vt:lpstr>Which of the examples – A or B – seems too good to be true?  (Answer: A)  Beware of this type of writing as it can indicate unreliability and inaccuracy.  What’s the matter with B?</vt:lpstr>
      <vt:lpstr>Types of Website Formats </vt:lpstr>
      <vt:lpstr>Discuss Findings </vt:lpstr>
      <vt:lpstr>Reorganize pages correctly</vt:lpstr>
      <vt:lpstr>Why Different Formats?</vt:lpstr>
      <vt:lpstr>Ancient Civilizations </vt:lpstr>
      <vt:lpstr>Aztec Empire</vt:lpstr>
      <vt:lpstr>Top 25 Things about the Aztecs </vt:lpstr>
      <vt:lpstr>Maya Empire</vt:lpstr>
      <vt:lpstr>Top 25 Things about the Maya</vt:lpstr>
      <vt:lpstr>Inca Empire</vt:lpstr>
      <vt:lpstr>Top 25 Things about the Incas </vt:lpstr>
      <vt:lpstr>Machu Pichu - </vt:lpstr>
      <vt:lpstr>Ender</vt:lpstr>
      <vt:lpstr>Day 2</vt:lpstr>
      <vt:lpstr>Starter</vt:lpstr>
      <vt:lpstr>Quiz (for classes taught on Thursday)</vt:lpstr>
      <vt:lpstr>PowerPoint Presentation</vt:lpstr>
      <vt:lpstr>Why is citation important?</vt:lpstr>
      <vt:lpstr>Is there an easier way!?</vt:lpstr>
      <vt:lpstr>What should your paper look like in MLA formatting?</vt:lpstr>
      <vt:lpstr>What should your works cited page look like in MLA formatting?</vt:lpstr>
      <vt:lpstr>Ender</vt:lpstr>
      <vt:lpstr>Day 3</vt:lpstr>
      <vt:lpstr>Starter</vt:lpstr>
      <vt:lpstr>Quiz (for classes taught on Friday)</vt:lpstr>
      <vt:lpstr>Steps to Analyzing Visuals </vt:lpstr>
      <vt:lpstr>Olmec Colossal Head, La Venta, Mexico ~800 BC</vt:lpstr>
      <vt:lpstr>Lintel Carving Yaxchilan (Maya) ~600 AD</vt:lpstr>
      <vt:lpstr>Sarcophagus lid of Pakal, Palenque ~600 AD</vt:lpstr>
      <vt:lpstr>Lintel #24, Yaxchilan (Maya) October 28th, 709 AD </vt:lpstr>
      <vt:lpstr>The House of the Serpent Mouth, Chicanna</vt:lpstr>
      <vt:lpstr>Basic Maya Beliefs</vt:lpstr>
      <vt:lpstr>Basic Maya Beliefs</vt:lpstr>
      <vt:lpstr>Maya Architecture: Tikal </vt:lpstr>
      <vt:lpstr>Architecture: Palenque</vt:lpstr>
      <vt:lpstr>Watch Clip</vt:lpstr>
      <vt:lpstr>Ender</vt:lpstr>
      <vt:lpstr>Day 4</vt:lpstr>
      <vt:lpstr>Starter</vt:lpstr>
      <vt:lpstr>Finish Projects </vt:lpstr>
      <vt:lpstr>Ender</vt:lpstr>
      <vt:lpstr>Day 5</vt:lpstr>
      <vt:lpstr>Presentations!!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cp:lastModifiedBy>Microsoft Office User</cp:lastModifiedBy>
  <cp:revision>1</cp:revision>
  <dcterms:modified xsi:type="dcterms:W3CDTF">2017-09-20T20:31:10Z</dcterms:modified>
</cp:coreProperties>
</file>