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s/slide22.xml" ContentType="application/vnd.openxmlformats-officedocument.presentationml.slide+xml"/>
  <Override PartName="/ppt/slides/slide28.xml" ContentType="application/vnd.openxmlformats-officedocument.presentationml.slide+xml"/>
  <Override PartName="/ppt/slides/slide2.xml" ContentType="application/vnd.openxmlformats-officedocument.presentationml.slide+xml"/>
  <Override PartName="/docProps/app.xml" ContentType="application/vnd.openxmlformats-officedocument.extended-properties+xml"/>
  <Override PartName="/ppt/slides/slide30.xml" ContentType="application/vnd.openxmlformats-officedocument.presentationml.slide+xml"/>
  <Override PartName="/ppt/slides/slide11.xml" ContentType="application/vnd.openxmlformats-officedocument.presentationml.slide+xml"/>
  <Override PartName="/ppt/slides/slide18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1.xml" ContentType="application/vnd.openxmlformats-officedocument.presentationml.slide+xml"/>
  <Override PartName="/ppt/slideLayouts/slideLayout5.xml" ContentType="application/vnd.openxmlformats-officedocument.presentationml.slideLayout+xml"/>
  <Override PartName="/ppt/slides/slide23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slides/slide7.xml" ContentType="application/vnd.openxmlformats-officedocument.presentationml.slide+xml"/>
  <Override PartName="/ppt/slides/slide26.xml" ContentType="application/vnd.openxmlformats-officedocument.presentationml.slide+xml"/>
  <Override PartName="/ppt/slideMasters/slideMaster1.xml" ContentType="application/vnd.openxmlformats-officedocument.presentationml.slideMaster+xml"/>
  <Override PartName="/ppt/viewProps.xml" ContentType="application/vnd.openxmlformats-officedocument.presentationml.viewProps+xml"/>
  <Override PartName="/ppt/slides/slide25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10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Default Extension="png" ContentType="image/png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27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8.xml" ContentType="application/vnd.openxmlformats-officedocument.presentationml.slide+xml"/>
  <Override PartName="/ppt/slides/slide15.xml" ContentType="application/vnd.openxmlformats-officedocument.presentationml.slide+xml"/>
  <Default Extension="bin" ContentType="application/vnd.openxmlformats-officedocument.presentationml.printerSettings"/>
  <Default Extension="rels" ContentType="application/vnd.openxmlformats-package.relationships+xml"/>
  <Override PartName="/ppt/slides/slide9.xml" ContentType="application/vnd.openxmlformats-officedocument.presentationml.slide+xml"/>
  <Override PartName="/ppt/slides/slide24.xml" ContentType="application/vnd.openxmlformats-officedocument.presentationml.slide+xml"/>
  <Override PartName="/ppt/slides/slide6.xml" ContentType="application/vnd.openxmlformats-officedocument.presentationml.slide+xml"/>
  <Override PartName="/ppt/slides/slide16.xml" ContentType="application/vnd.openxmlformats-officedocument.presentationml.slide+xml"/>
  <Override PartName="/ppt/slides/slide19.xml" ContentType="application/vnd.openxmlformats-officedocument.presentationml.slide+xml"/>
  <Override PartName="/ppt/slides/slide12.xml" ContentType="application/vnd.openxmlformats-officedocument.presentationml.slide+xml"/>
  <Override PartName="/ppt/slides/slide29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35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35" Type="http://schemas.openxmlformats.org/officeDocument/2006/relationships/theme" Target="theme/theme1.xml"/><Relationship Id="rId31" Type="http://schemas.openxmlformats.org/officeDocument/2006/relationships/slide" Target="slides/slide3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3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0" Type="http://schemas.openxmlformats.org/officeDocument/2006/relationships/slide" Target="slides/slide9.xml"/><Relationship Id="rId32" Type="http://schemas.openxmlformats.org/officeDocument/2006/relationships/printerSettings" Target="printerSettings/printerSettings1.bin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9" Type="http://schemas.openxmlformats.org/officeDocument/2006/relationships/slide" Target="slides/slide8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7" Type="http://schemas.openxmlformats.org/officeDocument/2006/relationships/slide" Target="slides/slide26.xml"/><Relationship Id="rId14" Type="http://schemas.openxmlformats.org/officeDocument/2006/relationships/slide" Target="slides/slide13.xml"/><Relationship Id="rId23" Type="http://schemas.openxmlformats.org/officeDocument/2006/relationships/slide" Target="slides/slide22.xml"/><Relationship Id="rId4" Type="http://schemas.openxmlformats.org/officeDocument/2006/relationships/slide" Target="slides/slide3.xml"/><Relationship Id="rId28" Type="http://schemas.openxmlformats.org/officeDocument/2006/relationships/slide" Target="slides/slide27.xml"/><Relationship Id="rId26" Type="http://schemas.openxmlformats.org/officeDocument/2006/relationships/slide" Target="slides/slide25.xml"/><Relationship Id="rId30" Type="http://schemas.openxmlformats.org/officeDocument/2006/relationships/slide" Target="slides/slide29.xml"/><Relationship Id="rId11" Type="http://schemas.openxmlformats.org/officeDocument/2006/relationships/slide" Target="slides/slide10.xml"/><Relationship Id="rId29" Type="http://schemas.openxmlformats.org/officeDocument/2006/relationships/slide" Target="slides/slide28.xml"/><Relationship Id="rId6" Type="http://schemas.openxmlformats.org/officeDocument/2006/relationships/slide" Target="slides/slide5.xml"/><Relationship Id="rId16" Type="http://schemas.openxmlformats.org/officeDocument/2006/relationships/slide" Target="slides/slide15.xml"/><Relationship Id="rId33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2" Type="http://schemas.openxmlformats.org/officeDocument/2006/relationships/slide" Target="slides/slide21.xml"/><Relationship Id="rId21" Type="http://schemas.openxmlformats.org/officeDocument/2006/relationships/slide" Target="slides/slide20.xml"/><Relationship Id="rId2" Type="http://schemas.openxmlformats.org/officeDocument/2006/relationships/slide" Target="slides/slid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8/20/13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3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3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3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3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898525" y="3641725"/>
            <a:ext cx="7327900" cy="1292859"/>
          </a:xfrm>
          <a:custGeom>
            <a:avLst/>
            <a:gdLst>
              <a:gd name="connsiteX0" fmla="*/ 6350 w 7327900"/>
              <a:gd name="connsiteY0" fmla="*/ 6350 h 1292859"/>
              <a:gd name="connsiteX1" fmla="*/ 7321550 w 7327900"/>
              <a:gd name="connsiteY1" fmla="*/ 6350 h 1292859"/>
              <a:gd name="connsiteX2" fmla="*/ 7321550 w 7327900"/>
              <a:gd name="connsiteY2" fmla="*/ 1286509 h 1292859"/>
              <a:gd name="connsiteX3" fmla="*/ 6350 w 7327900"/>
              <a:gd name="connsiteY3" fmla="*/ 1286509 h 1292859"/>
              <a:gd name="connsiteX4" fmla="*/ 6350 w 7327900"/>
              <a:gd name="connsiteY4" fmla="*/ 6350 h 12928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27900" h="1292859">
                <a:moveTo>
                  <a:pt x="6350" y="6350"/>
                </a:moveTo>
                <a:lnTo>
                  <a:pt x="7321550" y="6350"/>
                </a:lnTo>
                <a:lnTo>
                  <a:pt x="7321550" y="1286509"/>
                </a:lnTo>
                <a:lnTo>
                  <a:pt x="6350" y="1286509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727CA3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908050" y="5041900"/>
            <a:ext cx="7327900" cy="698500"/>
          </a:xfrm>
          <a:custGeom>
            <a:avLst/>
            <a:gdLst>
              <a:gd name="connsiteX0" fmla="*/ 6350 w 7327900"/>
              <a:gd name="connsiteY0" fmla="*/ 6350 h 698500"/>
              <a:gd name="connsiteX1" fmla="*/ 7321550 w 7327900"/>
              <a:gd name="connsiteY1" fmla="*/ 6350 h 698500"/>
              <a:gd name="connsiteX2" fmla="*/ 7321550 w 7327900"/>
              <a:gd name="connsiteY2" fmla="*/ 692150 h 698500"/>
              <a:gd name="connsiteX3" fmla="*/ 6350 w 7327900"/>
              <a:gd name="connsiteY3" fmla="*/ 692150 h 698500"/>
              <a:gd name="connsiteX4" fmla="*/ 6350 w 7327900"/>
              <a:gd name="connsiteY4" fmla="*/ 6350 h 6985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7327900" h="698500">
                <a:moveTo>
                  <a:pt x="6350" y="6350"/>
                </a:moveTo>
                <a:lnTo>
                  <a:pt x="7321550" y="6350"/>
                </a:lnTo>
                <a:lnTo>
                  <a:pt x="7321550" y="692150"/>
                </a:lnTo>
                <a:lnTo>
                  <a:pt x="6350" y="692150"/>
                </a:lnTo>
                <a:lnTo>
                  <a:pt x="6350" y="6350"/>
                </a:lnTo>
              </a:path>
            </a:pathLst>
          </a:custGeom>
          <a:solidFill>
            <a:srgbClr val="000000">
              <a:alpha val="0"/>
            </a:srgbClr>
          </a:solidFill>
          <a:ln w="12700">
            <a:solidFill>
              <a:srgbClr val="9FB8CD">
                <a:alpha val="10000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904875" y="3648075"/>
            <a:ext cx="228600" cy="1280159"/>
          </a:xfrm>
          <a:custGeom>
            <a:avLst/>
            <a:gdLst>
              <a:gd name="connsiteX0" fmla="*/ 0 w 228600"/>
              <a:gd name="connsiteY0" fmla="*/ 0 h 1280159"/>
              <a:gd name="connsiteX1" fmla="*/ 228600 w 228600"/>
              <a:gd name="connsiteY1" fmla="*/ 0 h 1280159"/>
              <a:gd name="connsiteX2" fmla="*/ 228600 w 228600"/>
              <a:gd name="connsiteY2" fmla="*/ 1280159 h 1280159"/>
              <a:gd name="connsiteX3" fmla="*/ 0 w 228600"/>
              <a:gd name="connsiteY3" fmla="*/ 1280159 h 1280159"/>
              <a:gd name="connsiteX4" fmla="*/ 0 w 228600"/>
              <a:gd name="connsiteY4" fmla="*/ 0 h 128015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1280159">
                <a:moveTo>
                  <a:pt x="0" y="0"/>
                </a:moveTo>
                <a:lnTo>
                  <a:pt x="228600" y="0"/>
                </a:lnTo>
                <a:lnTo>
                  <a:pt x="228600" y="1280159"/>
                </a:lnTo>
                <a:lnTo>
                  <a:pt x="0" y="1280159"/>
                </a:lnTo>
                <a:lnTo>
                  <a:pt x="0" y="0"/>
                </a:lnTo>
              </a:path>
            </a:pathLst>
          </a:custGeom>
          <a:solidFill>
            <a:srgbClr val="727CA3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914400" y="5048250"/>
            <a:ext cx="228600" cy="685800"/>
          </a:xfrm>
          <a:custGeom>
            <a:avLst/>
            <a:gdLst>
              <a:gd name="connsiteX0" fmla="*/ 0 w 228600"/>
              <a:gd name="connsiteY0" fmla="*/ 0 h 685800"/>
              <a:gd name="connsiteX1" fmla="*/ 228600 w 228600"/>
              <a:gd name="connsiteY1" fmla="*/ 0 h 685800"/>
              <a:gd name="connsiteX2" fmla="*/ 228600 w 228600"/>
              <a:gd name="connsiteY2" fmla="*/ 685800 h 685800"/>
              <a:gd name="connsiteX3" fmla="*/ 0 w 228600"/>
              <a:gd name="connsiteY3" fmla="*/ 685800 h 685800"/>
              <a:gd name="connsiteX4" fmla="*/ 0 w 228600"/>
              <a:gd name="connsiteY4" fmla="*/ 0 h 68580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228600" h="685800">
                <a:moveTo>
                  <a:pt x="0" y="0"/>
                </a:moveTo>
                <a:lnTo>
                  <a:pt x="228600" y="0"/>
                </a:lnTo>
                <a:lnTo>
                  <a:pt x="228600" y="685800"/>
                </a:lnTo>
                <a:lnTo>
                  <a:pt x="0" y="685800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457200"/>
            <a:ext cx="3873500" cy="6057900"/>
          </a:xfrm>
          <a:prstGeom prst="rect">
            <a:avLst/>
          </a:prstGeom>
          <a:noFill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91200" y="177800"/>
            <a:ext cx="2082800" cy="3200400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495800" y="3886200"/>
            <a:ext cx="4330700" cy="1079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8500"/>
              </a:lnSpc>
              <a:tabLst/>
            </a:pPr>
            <a:r>
              <a:rPr lang="en-US" altLang="zh-CN" sz="6000" b="1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Color</a:t>
            </a:r>
            <a:r>
              <a:rPr lang="en-US" altLang="zh-CN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6000" b="1" dirty="0" smtClean="0">
                <a:solidFill>
                  <a:srgbClr val="000000"/>
                </a:solidFill>
                <a:latin typeface="Bookman Old Style" pitchFamily="18" charset="0"/>
                <a:cs typeface="Bookman Old Style" pitchFamily="18" charset="0"/>
              </a:rPr>
              <a:t>Code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6019800" y="5168900"/>
            <a:ext cx="1955800" cy="330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600"/>
              </a:lnSpc>
              <a:tabLst/>
            </a:pPr>
            <a:r>
              <a:rPr lang="en-US" altLang="zh-CN" sz="20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Taylor</a:t>
            </a:r>
            <a:r>
              <a:rPr lang="en-US" altLang="zh-CN" sz="20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0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Hartman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1581912"/>
            <a:ext cx="132587" cy="396239"/>
          </a:xfrm>
          <a:custGeom>
            <a:avLst/>
            <a:gdLst>
              <a:gd name="connsiteX0" fmla="*/ 0 w 132587"/>
              <a:gd name="connsiteY0" fmla="*/ 0 h 396239"/>
              <a:gd name="connsiteX1" fmla="*/ 132587 w 132587"/>
              <a:gd name="connsiteY1" fmla="*/ 0 h 396239"/>
              <a:gd name="connsiteX2" fmla="*/ 132587 w 132587"/>
              <a:gd name="connsiteY2" fmla="*/ 396239 h 396239"/>
              <a:gd name="connsiteX3" fmla="*/ 0 w 132587"/>
              <a:gd name="connsiteY3" fmla="*/ 396239 h 396239"/>
              <a:gd name="connsiteX4" fmla="*/ 0 w 132587"/>
              <a:gd name="connsiteY4" fmla="*/ 0 h 396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396239">
                <a:moveTo>
                  <a:pt x="0" y="0"/>
                </a:moveTo>
                <a:lnTo>
                  <a:pt x="132587" y="0"/>
                </a:lnTo>
                <a:lnTo>
                  <a:pt x="132587" y="396239"/>
                </a:lnTo>
                <a:lnTo>
                  <a:pt x="0" y="39623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0"/>
            <a:ext cx="32639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200"/>
              </a:lnSpc>
              <a:tabLst/>
            </a:pPr>
            <a:r>
              <a:rPr lang="en-US" altLang="zh-CN" sz="7200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WHITE</a:t>
            </a:r>
          </a:p>
        </p:txBody>
      </p:sp>
      <p:pic>
        <p:nvPicPr>
          <p:cNvPr id="9" name="Picture 8" descr="250px-Albus_Dumbledore_(HBP_promo)_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81600" y="1524000"/>
            <a:ext cx="3175000" cy="4241800"/>
          </a:xfrm>
          <a:prstGeom prst="rect">
            <a:avLst/>
          </a:prstGeom>
        </p:spPr>
      </p:pic>
      <p:pic>
        <p:nvPicPr>
          <p:cNvPr id="10" name="Picture 9" descr="Yoda_SWSB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2000" y="1600200"/>
            <a:ext cx="3610402" cy="41576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488899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20574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Strengths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33400" y="2286000"/>
            <a:ext cx="127000" cy="311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384300"/>
            <a:ext cx="4635988" cy="3682256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  <a:p>
            <a:pPr>
              <a:lnSpc>
                <a:spcPts val="3100"/>
              </a:lnSpc>
              <a:tabLst/>
            </a:pPr>
            <a:endParaRPr lang="en-US" altLang="zh-CN" sz="2604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Quiet, reflective, 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peaceful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genuine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lifestyle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Appears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comfortably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animals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Blends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30631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09600"/>
            <a:ext cx="21336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friend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498600"/>
            <a:ext cx="127000" cy="453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435100"/>
            <a:ext cx="6591300" cy="464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enduring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through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Tolerant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unkind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behavior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accepting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Listens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empathy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Relaxed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Compatible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different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personalities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Enjoys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observing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Non-demanding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friendships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30631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09600"/>
            <a:ext cx="22352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Limitations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282700"/>
            <a:ext cx="208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1752600"/>
            <a:ext cx="3606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because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detached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2235200"/>
            <a:ext cx="42037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2730500"/>
            <a:ext cx="7534392" cy="13835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Unresponsive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experiences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becoming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intimate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Bashful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unsure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46100" y="4114800"/>
            <a:ext cx="53086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manipulated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plans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4622800"/>
            <a:ext cx="7578998" cy="1383575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Ambivalent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goals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pursue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lazy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unwilling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responsibility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Resists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commitments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09600"/>
            <a:ext cx="21336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friend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546100" y="1435100"/>
            <a:ext cx="127000" cy="264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371600"/>
            <a:ext cx="6654800" cy="275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Lacks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creativity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suggestions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opinions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Won’t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honest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perspective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controversial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Passive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Requests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extra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protection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hurt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defeated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325959"/>
            <a:ext cx="121920" cy="405383"/>
          </a:xfrm>
          <a:custGeom>
            <a:avLst/>
            <a:gdLst>
              <a:gd name="connsiteX0" fmla="*/ 0 w 121920"/>
              <a:gd name="connsiteY0" fmla="*/ 0 h 405383"/>
              <a:gd name="connsiteX1" fmla="*/ 121919 w 121920"/>
              <a:gd name="connsiteY1" fmla="*/ 0 h 405383"/>
              <a:gd name="connsiteX2" fmla="*/ 121919 w 121920"/>
              <a:gd name="connsiteY2" fmla="*/ 405383 h 405383"/>
              <a:gd name="connsiteX3" fmla="*/ 0 w 121920"/>
              <a:gd name="connsiteY3" fmla="*/ 405383 h 405383"/>
              <a:gd name="connsiteX4" fmla="*/ 0 w 121920"/>
              <a:gd name="connsiteY4" fmla="*/ 0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" h="405383">
                <a:moveTo>
                  <a:pt x="0" y="0"/>
                </a:moveTo>
                <a:lnTo>
                  <a:pt x="121919" y="0"/>
                </a:lnTo>
                <a:lnTo>
                  <a:pt x="121919" y="405383"/>
                </a:lnTo>
                <a:lnTo>
                  <a:pt x="0" y="405383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228600"/>
            <a:ext cx="7327900" cy="1778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How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to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Develop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Positive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Connection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with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White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5400"/>
              </a:lnSpc>
              <a:tabLst/>
            </a:pPr>
            <a:r>
              <a:rPr lang="en-US" altLang="zh-CN" sz="4296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2184400"/>
            <a:ext cx="1143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2120900"/>
            <a:ext cx="6883400" cy="401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kind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logical, clear 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firm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Provide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structure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(boundaries)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operate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patient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gentle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Introduce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ideas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involvement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open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Acknowledge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individuality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casual, informal, 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relaxed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style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nonverbal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clues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feelings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quietly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227064"/>
            <a:ext cx="132587" cy="432816"/>
          </a:xfrm>
          <a:custGeom>
            <a:avLst/>
            <a:gdLst>
              <a:gd name="connsiteX0" fmla="*/ 0 w 132587"/>
              <a:gd name="connsiteY0" fmla="*/ 0 h 432816"/>
              <a:gd name="connsiteX1" fmla="*/ 132587 w 132587"/>
              <a:gd name="connsiteY1" fmla="*/ 0 h 432816"/>
              <a:gd name="connsiteX2" fmla="*/ 132587 w 132587"/>
              <a:gd name="connsiteY2" fmla="*/ 432816 h 432816"/>
              <a:gd name="connsiteX3" fmla="*/ 0 w 132587"/>
              <a:gd name="connsiteY3" fmla="*/ 432816 h 432816"/>
              <a:gd name="connsiteX4" fmla="*/ 0 w 132587"/>
              <a:gd name="connsiteY4" fmla="*/ 0 h 43281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32816">
                <a:moveTo>
                  <a:pt x="0" y="0"/>
                </a:moveTo>
                <a:lnTo>
                  <a:pt x="132587" y="0"/>
                </a:lnTo>
                <a:lnTo>
                  <a:pt x="132587" y="432816"/>
                </a:lnTo>
                <a:lnTo>
                  <a:pt x="0" y="432816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09600"/>
            <a:ext cx="10668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Don’t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460500"/>
            <a:ext cx="127000" cy="453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3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4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397000"/>
            <a:ext cx="7325750" cy="472423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cruel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insensitive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interaction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immediate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verbal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expressions; accept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written</a:t>
            </a:r>
          </a:p>
          <a:p>
            <a:pPr>
              <a:lnSpc>
                <a:spcPts val="28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communication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domineering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intense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conformity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realistic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expectations/behaviors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Overwhelm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once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confrontation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Speak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fast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away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daydreams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leadership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1581912"/>
            <a:ext cx="132587" cy="396239"/>
          </a:xfrm>
          <a:custGeom>
            <a:avLst/>
            <a:gdLst>
              <a:gd name="connsiteX0" fmla="*/ 0 w 132587"/>
              <a:gd name="connsiteY0" fmla="*/ 0 h 396239"/>
              <a:gd name="connsiteX1" fmla="*/ 132587 w 132587"/>
              <a:gd name="connsiteY1" fmla="*/ 0 h 396239"/>
              <a:gd name="connsiteX2" fmla="*/ 132587 w 132587"/>
              <a:gd name="connsiteY2" fmla="*/ 396239 h 396239"/>
              <a:gd name="connsiteX3" fmla="*/ 0 w 132587"/>
              <a:gd name="connsiteY3" fmla="*/ 396239 h 396239"/>
              <a:gd name="connsiteX4" fmla="*/ 0 w 132587"/>
              <a:gd name="connsiteY4" fmla="*/ 0 h 396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396239">
                <a:moveTo>
                  <a:pt x="0" y="0"/>
                </a:moveTo>
                <a:lnTo>
                  <a:pt x="132587" y="0"/>
                </a:lnTo>
                <a:lnTo>
                  <a:pt x="132587" y="396239"/>
                </a:lnTo>
                <a:lnTo>
                  <a:pt x="0" y="39623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0"/>
            <a:ext cx="25781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200"/>
              </a:lnSpc>
              <a:tabLst/>
            </a:pPr>
            <a:r>
              <a:rPr lang="en-US" altLang="zh-CN" sz="7200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BLUE</a:t>
            </a:r>
          </a:p>
        </p:txBody>
      </p:sp>
      <p:pic>
        <p:nvPicPr>
          <p:cNvPr id="9" name="Picture 8" descr="walt disney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000" y="1295400"/>
            <a:ext cx="3871452" cy="5100638"/>
          </a:xfrm>
          <a:prstGeom prst="rect">
            <a:avLst/>
          </a:prstGeom>
        </p:spPr>
      </p:pic>
      <p:pic>
        <p:nvPicPr>
          <p:cNvPr id="10" name="Picture 9" descr="1306188246oprah-winfrey-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8200" y="1447800"/>
            <a:ext cx="3581400" cy="47752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5718048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20574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Strengths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3462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282700"/>
            <a:ext cx="2413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12800" y="1917700"/>
            <a:ext cx="114300" cy="349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92200" y="1854200"/>
            <a:ext cx="6916310" cy="3601943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Sees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serious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endeavor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Appreciates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beauty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detail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Has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aesthetic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Stable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dependable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(plowhorse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vs. racehorse)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Sincere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emotionally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Analytically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oriented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(concerned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why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one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behaves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as</a:t>
            </a:r>
          </a:p>
          <a:p>
            <a:pPr>
              <a:lnSpc>
                <a:spcPts val="27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she/he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does)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High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achiever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Deep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sense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purpose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4125468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13462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282700"/>
            <a:ext cx="1651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854200"/>
            <a:ext cx="114300" cy="1905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1092200" y="1803400"/>
            <a:ext cx="6553200" cy="2006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Loyal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forever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once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friendship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established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Genuine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concern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other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person’s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well-being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Remembers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special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holidays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promotes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celebrations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Encouraging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times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trouble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Willing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commit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1581912"/>
            <a:ext cx="132587" cy="396239"/>
          </a:xfrm>
          <a:custGeom>
            <a:avLst/>
            <a:gdLst>
              <a:gd name="connsiteX0" fmla="*/ 0 w 132587"/>
              <a:gd name="connsiteY0" fmla="*/ 0 h 396239"/>
              <a:gd name="connsiteX1" fmla="*/ 132587 w 132587"/>
              <a:gd name="connsiteY1" fmla="*/ 0 h 396239"/>
              <a:gd name="connsiteX2" fmla="*/ 132587 w 132587"/>
              <a:gd name="connsiteY2" fmla="*/ 396239 h 396239"/>
              <a:gd name="connsiteX3" fmla="*/ 0 w 132587"/>
              <a:gd name="connsiteY3" fmla="*/ 396239 h 396239"/>
              <a:gd name="connsiteX4" fmla="*/ 0 w 132587"/>
              <a:gd name="connsiteY4" fmla="*/ 0 h 396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396239">
                <a:moveTo>
                  <a:pt x="0" y="0"/>
                </a:moveTo>
                <a:lnTo>
                  <a:pt x="132587" y="0"/>
                </a:lnTo>
                <a:lnTo>
                  <a:pt x="132587" y="396239"/>
                </a:lnTo>
                <a:lnTo>
                  <a:pt x="0" y="39623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0"/>
            <a:ext cx="20828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200"/>
              </a:lnSpc>
              <a:tabLst/>
            </a:pPr>
            <a:r>
              <a:rPr lang="en-US" altLang="zh-CN" sz="7200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RED</a:t>
            </a:r>
          </a:p>
        </p:txBody>
      </p:sp>
      <p:pic>
        <p:nvPicPr>
          <p:cNvPr id="8" name="Picture 7" descr="Angelina-Jolie_4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1262062"/>
            <a:ext cx="3578225" cy="5367338"/>
          </a:xfrm>
          <a:prstGeom prst="rect">
            <a:avLst/>
          </a:prstGeom>
        </p:spPr>
      </p:pic>
      <p:pic>
        <p:nvPicPr>
          <p:cNvPr id="9" name="Picture 8" descr="6a00d8341c767353ef0162ffc14dd8970d-800wi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8200" y="1295400"/>
            <a:ext cx="4038600" cy="537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4061459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96900"/>
            <a:ext cx="2451100" cy="1117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Limitations</a:t>
            </a:r>
          </a:p>
          <a:p>
            <a:pPr>
              <a:lnSpc>
                <a:spcPts val="4200"/>
              </a:lnSpc>
              <a:tabLst/>
            </a:pP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854200"/>
            <a:ext cx="114300" cy="184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1092200" y="1803400"/>
            <a:ext cx="6501822" cy="1960468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Highly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emotional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Smug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self-righteous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Controlling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and/or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envious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others’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success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too</a:t>
            </a:r>
          </a:p>
          <a:p>
            <a:pPr>
              <a:lnSpc>
                <a:spcPts val="27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obtained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perfecting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performance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orientation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15391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2273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friend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498600"/>
            <a:ext cx="127000" cy="438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435100"/>
            <a:ext cx="7322517" cy="45574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insecure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about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other’s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approval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rejected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depressed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depressive, feels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friend’s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job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understand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revengeful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bitter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scarred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emotionally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Critical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friends’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principles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not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similar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maintain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strong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loyalty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Wishes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would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communicate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Rarely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playful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spontaneous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309360"/>
            <a:ext cx="121920" cy="405383"/>
          </a:xfrm>
          <a:custGeom>
            <a:avLst/>
            <a:gdLst>
              <a:gd name="connsiteX0" fmla="*/ 0 w 121920"/>
              <a:gd name="connsiteY0" fmla="*/ 0 h 405383"/>
              <a:gd name="connsiteX1" fmla="*/ 121919 w 121920"/>
              <a:gd name="connsiteY1" fmla="*/ 0 h 405383"/>
              <a:gd name="connsiteX2" fmla="*/ 121919 w 121920"/>
              <a:gd name="connsiteY2" fmla="*/ 405383 h 405383"/>
              <a:gd name="connsiteX3" fmla="*/ 0 w 121920"/>
              <a:gd name="connsiteY3" fmla="*/ 405383 h 405383"/>
              <a:gd name="connsiteX4" fmla="*/ 0 w 121920"/>
              <a:gd name="connsiteY4" fmla="*/ 0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" h="405383">
                <a:moveTo>
                  <a:pt x="0" y="0"/>
                </a:moveTo>
                <a:lnTo>
                  <a:pt x="121919" y="0"/>
                </a:lnTo>
                <a:lnTo>
                  <a:pt x="121919" y="405383"/>
                </a:lnTo>
                <a:lnTo>
                  <a:pt x="0" y="405383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203200"/>
            <a:ext cx="73279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How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to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Develop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Positive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Connection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with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Blue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244600"/>
            <a:ext cx="609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Do’s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1676400"/>
            <a:ext cx="5918200" cy="1168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Emphasize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security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soft-spoken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sincere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genuine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2882900"/>
            <a:ext cx="5257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Behave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appropriately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well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mannered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Limit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risk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level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3695700"/>
            <a:ext cx="32385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creativity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Appreciate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46100" y="4495800"/>
            <a:ext cx="75311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ample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gather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thoughts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812800" y="4826000"/>
            <a:ext cx="27305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themselves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6100" y="5219700"/>
            <a:ext cx="12319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loyal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46100" y="5626100"/>
            <a:ext cx="64643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thorough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analysis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presentations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309360"/>
            <a:ext cx="121920" cy="405383"/>
          </a:xfrm>
          <a:custGeom>
            <a:avLst/>
            <a:gdLst>
              <a:gd name="connsiteX0" fmla="*/ 0 w 121920"/>
              <a:gd name="connsiteY0" fmla="*/ 0 h 405383"/>
              <a:gd name="connsiteX1" fmla="*/ 121919 w 121920"/>
              <a:gd name="connsiteY1" fmla="*/ 0 h 405383"/>
              <a:gd name="connsiteX2" fmla="*/ 121919 w 121920"/>
              <a:gd name="connsiteY2" fmla="*/ 405383 h 405383"/>
              <a:gd name="connsiteX3" fmla="*/ 0 w 121920"/>
              <a:gd name="connsiteY3" fmla="*/ 405383 h 405383"/>
              <a:gd name="connsiteX4" fmla="*/ 0 w 121920"/>
              <a:gd name="connsiteY4" fmla="*/ 0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" h="405383">
                <a:moveTo>
                  <a:pt x="0" y="0"/>
                </a:moveTo>
                <a:lnTo>
                  <a:pt x="121919" y="0"/>
                </a:lnTo>
                <a:lnTo>
                  <a:pt x="121919" y="405383"/>
                </a:lnTo>
                <a:lnTo>
                  <a:pt x="0" y="405383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13716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Don’ts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384300"/>
            <a:ext cx="7683500" cy="4343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guilty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rude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abrupt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change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spontaneity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Abandon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bounce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depression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already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</a:p>
          <a:p>
            <a:pPr>
              <a:lnSpc>
                <a:spcPts val="25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themselves)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Push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decisions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forgive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crossed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immediate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verbal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bantering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1460500"/>
            <a:ext cx="114300" cy="4635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0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1581912"/>
            <a:ext cx="132587" cy="396239"/>
          </a:xfrm>
          <a:custGeom>
            <a:avLst/>
            <a:gdLst>
              <a:gd name="connsiteX0" fmla="*/ 0 w 132587"/>
              <a:gd name="connsiteY0" fmla="*/ 0 h 396239"/>
              <a:gd name="connsiteX1" fmla="*/ 132587 w 132587"/>
              <a:gd name="connsiteY1" fmla="*/ 0 h 396239"/>
              <a:gd name="connsiteX2" fmla="*/ 132587 w 132587"/>
              <a:gd name="connsiteY2" fmla="*/ 396239 h 396239"/>
              <a:gd name="connsiteX3" fmla="*/ 0 w 132587"/>
              <a:gd name="connsiteY3" fmla="*/ 396239 h 396239"/>
              <a:gd name="connsiteX4" fmla="*/ 0 w 132587"/>
              <a:gd name="connsiteY4" fmla="*/ 0 h 396239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396239">
                <a:moveTo>
                  <a:pt x="0" y="0"/>
                </a:moveTo>
                <a:lnTo>
                  <a:pt x="132587" y="0"/>
                </a:lnTo>
                <a:lnTo>
                  <a:pt x="132587" y="396239"/>
                </a:lnTo>
                <a:lnTo>
                  <a:pt x="0" y="39623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0"/>
            <a:ext cx="4051300" cy="1295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0200"/>
              </a:lnSpc>
              <a:tabLst/>
            </a:pPr>
            <a:r>
              <a:rPr lang="en-US" altLang="zh-CN" sz="7200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YELLOW</a:t>
            </a:r>
          </a:p>
        </p:txBody>
      </p:sp>
      <p:pic>
        <p:nvPicPr>
          <p:cNvPr id="9" name="Picture 8" descr="Robert Downey Jr (3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1371600"/>
            <a:ext cx="3413919" cy="4749800"/>
          </a:xfrm>
          <a:prstGeom prst="rect">
            <a:avLst/>
          </a:prstGeom>
        </p:spPr>
      </p:pic>
      <p:pic>
        <p:nvPicPr>
          <p:cNvPr id="10" name="Picture 9" descr="ellen-degeneres-profil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29200" y="1371599"/>
            <a:ext cx="3200400" cy="48006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488899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20574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Strengths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282700"/>
            <a:ext cx="2082800" cy="393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1841500"/>
            <a:ext cx="5842000" cy="275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Highly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optimistic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(rarely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depressed)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Loves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volunteer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opportunities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enjoyed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Flashy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(racehorse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rather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plowhorse)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Adventurous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daring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488899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09600"/>
            <a:ext cx="21336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friend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447800"/>
            <a:ext cx="127000" cy="311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384300"/>
            <a:ext cx="6612219" cy="3281531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Exciting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(never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dull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boring)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before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family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Forgiving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Lively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entertaining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Vulnerable, innocent, 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trusting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Endearing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Willing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free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schedule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385560"/>
            <a:ext cx="121920" cy="405383"/>
          </a:xfrm>
          <a:custGeom>
            <a:avLst/>
            <a:gdLst>
              <a:gd name="connsiteX0" fmla="*/ 0 w 121920"/>
              <a:gd name="connsiteY0" fmla="*/ 0 h 405383"/>
              <a:gd name="connsiteX1" fmla="*/ 121919 w 121920"/>
              <a:gd name="connsiteY1" fmla="*/ 0 h 405383"/>
              <a:gd name="connsiteX2" fmla="*/ 121919 w 121920"/>
              <a:gd name="connsiteY2" fmla="*/ 405383 h 405383"/>
              <a:gd name="connsiteX3" fmla="*/ 0 w 121920"/>
              <a:gd name="connsiteY3" fmla="*/ 405383 h 405383"/>
              <a:gd name="connsiteX4" fmla="*/ 0 w 121920"/>
              <a:gd name="connsiteY4" fmla="*/ 0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" h="405383">
                <a:moveTo>
                  <a:pt x="0" y="0"/>
                </a:moveTo>
                <a:lnTo>
                  <a:pt x="121919" y="0"/>
                </a:lnTo>
                <a:lnTo>
                  <a:pt x="121919" y="405383"/>
                </a:lnTo>
                <a:lnTo>
                  <a:pt x="0" y="405383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24511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Limitations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244600"/>
            <a:ext cx="19050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1701800"/>
            <a:ext cx="5524500" cy="15748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look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socially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(high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priority)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Irresponsible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unreliable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Self-centered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egotistical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Flighty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uncommon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3276600"/>
            <a:ext cx="37592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talk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little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3683000"/>
            <a:ext cx="61341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Superficial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interested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good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46100" y="4191000"/>
            <a:ext cx="72263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Unwilling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experience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order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quality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Undisciplined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4902200"/>
            <a:ext cx="47371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Loud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obnoxious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public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places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6100" y="5321300"/>
            <a:ext cx="6457387" cy="7980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Exaggerates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successes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omits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unpleasant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trysts</a:t>
            </a:r>
            <a:endParaRPr lang="en-US" altLang="zh-CN" sz="2400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Unable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confront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2273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friend</a:t>
            </a:r>
          </a:p>
        </p:txBody>
      </p:sp>
      <p:sp>
        <p:nvSpPr>
          <p:cNvPr id="6" name="TextBox 1"/>
          <p:cNvSpPr txBox="1"/>
          <p:nvPr/>
        </p:nvSpPr>
        <p:spPr>
          <a:xfrm>
            <a:off x="812800" y="1409700"/>
            <a:ext cx="7827307" cy="4095274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Spends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discussing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Shows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up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convenience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Undependable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crisis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Unwilling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commit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long-term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distressed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Pursues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one’s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regardless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friend’s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situations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Uncomfortable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painful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distressing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environments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new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easily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without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guilt, often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expense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old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498600"/>
            <a:ext cx="127000" cy="438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419088"/>
            <a:ext cx="121920" cy="438911"/>
          </a:xfrm>
          <a:custGeom>
            <a:avLst/>
            <a:gdLst>
              <a:gd name="connsiteX0" fmla="*/ 0 w 121920"/>
              <a:gd name="connsiteY0" fmla="*/ 438911 h 438911"/>
              <a:gd name="connsiteX1" fmla="*/ 121919 w 121920"/>
              <a:gd name="connsiteY1" fmla="*/ 438911 h 438911"/>
              <a:gd name="connsiteX2" fmla="*/ 121919 w 121920"/>
              <a:gd name="connsiteY2" fmla="*/ 0 h 438911"/>
              <a:gd name="connsiteX3" fmla="*/ 0 w 121920"/>
              <a:gd name="connsiteY3" fmla="*/ 0 h 438911"/>
              <a:gd name="connsiteX4" fmla="*/ 0 w 121920"/>
              <a:gd name="connsiteY4" fmla="*/ 438911 h 438911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" h="438911">
                <a:moveTo>
                  <a:pt x="0" y="438911"/>
                </a:moveTo>
                <a:lnTo>
                  <a:pt x="121919" y="438911"/>
                </a:lnTo>
                <a:lnTo>
                  <a:pt x="121919" y="0"/>
                </a:lnTo>
                <a:lnTo>
                  <a:pt x="0" y="0"/>
                </a:lnTo>
                <a:lnTo>
                  <a:pt x="0" y="438911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203200"/>
            <a:ext cx="73279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How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to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Develop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Positive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Connection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with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Yellow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282700"/>
            <a:ext cx="609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Do’s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1752600"/>
            <a:ext cx="60960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proactive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life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praise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legitimately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Touch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physically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3048000"/>
            <a:ext cx="35814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Accept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playful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teasing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3530600"/>
            <a:ext cx="7467600" cy="1244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Remember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sensitive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appear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Value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skills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people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connections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Remember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hold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feelings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deeply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46100" y="4838700"/>
            <a:ext cx="6858000" cy="800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fun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Enjoy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charismatic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innocence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5702300"/>
            <a:ext cx="59563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Allow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opportunity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verbal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expression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4953000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09600"/>
            <a:ext cx="19304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Strengths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3462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282700"/>
            <a:ext cx="2413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12800" y="1892300"/>
            <a:ext cx="114300" cy="2730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92200" y="1828800"/>
            <a:ext cx="4216400" cy="28321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Excels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logical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thinking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Committed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productive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lifestyle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Dynamic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Thrives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independence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Natural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leader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Highly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resourceful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(strong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survivor)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Creative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crisis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30631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13716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Don’ts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498600"/>
            <a:ext cx="127000" cy="453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435100"/>
            <a:ext cx="7493000" cy="464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serious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sober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criticism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Push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intently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Ignore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Forget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have“down”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also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perfection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dwell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problems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much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rope,or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hang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themselves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Classify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just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lightweight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butterflies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sensitivity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unforgiving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Totally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schedules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consume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441655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39 h 472440"/>
              <a:gd name="connsiteX3" fmla="*/ 0 w 132587"/>
              <a:gd name="connsiteY3" fmla="*/ 472439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39"/>
                </a:lnTo>
                <a:lnTo>
                  <a:pt x="0" y="47243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22733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As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32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friend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435100"/>
            <a:ext cx="127000" cy="264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371600"/>
            <a:ext cx="5778500" cy="2755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suggestions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Great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emergencies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quick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disasters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Promotes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Engages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conflict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comfortably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solving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dilemmas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13105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609600"/>
            <a:ext cx="2235200" cy="520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3204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Limitations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346200"/>
            <a:ext cx="127000" cy="279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282700"/>
            <a:ext cx="2413000" cy="406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200"/>
              </a:lnSpc>
              <a:tabLst/>
            </a:pP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individual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812800" y="1930400"/>
            <a:ext cx="114300" cy="3911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19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0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200"/>
              </a:lnSpc>
              <a:tabLst/>
            </a:pPr>
            <a:r>
              <a:rPr lang="en-US" altLang="zh-CN" sz="1752" dirty="0" smtClean="0">
                <a:solidFill>
                  <a:srgbClr val="9FB8CD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1092200" y="1866900"/>
            <a:ext cx="7416800" cy="4013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7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Generally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seeks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serve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(what’s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me)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Promotes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turmoil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conflict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goal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be</a:t>
            </a:r>
          </a:p>
          <a:p>
            <a:pPr>
              <a:lnSpc>
                <a:spcPts val="27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gained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Out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touch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feelings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Rationalizes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denies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failings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Cannot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relax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feel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comfortable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unless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producing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something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Often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arrogant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defiant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authority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Inconsiderate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other’s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feelings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(selfish)</a:t>
            </a:r>
          </a:p>
          <a:p>
            <a:pPr>
              <a:lnSpc>
                <a:spcPts val="3200"/>
              </a:lnSpc>
              <a:tabLst/>
            </a:pP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Inpatient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3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304" dirty="0" smtClean="0">
                <a:solidFill>
                  <a:srgbClr val="464653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536143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39 h 472440"/>
              <a:gd name="connsiteX3" fmla="*/ 0 w 132587"/>
              <a:gd name="connsiteY3" fmla="*/ 472439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39"/>
                </a:lnTo>
                <a:lnTo>
                  <a:pt x="0" y="472439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457200"/>
            <a:ext cx="2832100" cy="72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5700"/>
              </a:lnSpc>
              <a:tabLst/>
            </a:pPr>
            <a:r>
              <a:rPr lang="en-US" altLang="zh-CN" sz="3996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As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3996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3996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friend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473200"/>
            <a:ext cx="127000" cy="35814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397000"/>
            <a:ext cx="6273800" cy="36957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Insensitive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unemotional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Doesn’t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like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friendship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Remains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detached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sharing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self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completely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friendship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asking“what’s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me?”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Listens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only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convenient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Maintains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mostly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rational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friendships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Tries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group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activities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friends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things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15391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1498600"/>
            <a:ext cx="127000" cy="438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8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812800" y="1435100"/>
            <a:ext cx="7309693" cy="4557469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Won’t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admit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inadequacies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fear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losing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power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control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Negative, critical, 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judgmental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Feels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more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important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right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agreeable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Blunt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rude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angered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Boring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entertained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while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waiting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action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begin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Stubborn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Denies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any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inadequacies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responsibility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385560"/>
            <a:ext cx="121920" cy="405383"/>
          </a:xfrm>
          <a:custGeom>
            <a:avLst/>
            <a:gdLst>
              <a:gd name="connsiteX0" fmla="*/ 0 w 121920"/>
              <a:gd name="connsiteY0" fmla="*/ 0 h 405383"/>
              <a:gd name="connsiteX1" fmla="*/ 121919 w 121920"/>
              <a:gd name="connsiteY1" fmla="*/ 0 h 405383"/>
              <a:gd name="connsiteX2" fmla="*/ 121919 w 121920"/>
              <a:gd name="connsiteY2" fmla="*/ 405383 h 405383"/>
              <a:gd name="connsiteX3" fmla="*/ 0 w 121920"/>
              <a:gd name="connsiteY3" fmla="*/ 405383 h 405383"/>
              <a:gd name="connsiteX4" fmla="*/ 0 w 121920"/>
              <a:gd name="connsiteY4" fmla="*/ 0 h 40538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21920" h="405383">
                <a:moveTo>
                  <a:pt x="0" y="0"/>
                </a:moveTo>
                <a:lnTo>
                  <a:pt x="121919" y="0"/>
                </a:lnTo>
                <a:lnTo>
                  <a:pt x="121919" y="405383"/>
                </a:lnTo>
                <a:lnTo>
                  <a:pt x="0" y="405383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203200"/>
            <a:ext cx="7327900" cy="952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100"/>
              </a:lnSpc>
              <a:tabLst/>
            </a:pP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How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to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Develop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a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Positive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Connection</a:t>
            </a:r>
          </a:p>
          <a:p>
            <a:pPr>
              <a:lnSpc>
                <a:spcPts val="3400"/>
              </a:lnSpc>
              <a:tabLst/>
            </a:pP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with</a:t>
            </a:r>
            <a:r>
              <a:rPr lang="en-US" altLang="zh-CN" sz="29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9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Reds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622300" y="1244600"/>
            <a:ext cx="609600" cy="381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000"/>
              </a:lnSpc>
              <a:tabLst/>
            </a:pPr>
            <a:r>
              <a:rPr lang="en-US" altLang="zh-CN" sz="2400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Do’s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546100" y="1651000"/>
            <a:ext cx="30480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Present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issues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logically</a:t>
            </a:r>
          </a:p>
        </p:txBody>
      </p:sp>
      <p:sp>
        <p:nvSpPr>
          <p:cNvPr id="9" name="TextBox 1"/>
          <p:cNvSpPr txBox="1"/>
          <p:nvPr/>
        </p:nvSpPr>
        <p:spPr>
          <a:xfrm>
            <a:off x="546100" y="2070100"/>
            <a:ext cx="47117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attention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respect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homework!</a:t>
            </a:r>
          </a:p>
        </p:txBody>
      </p:sp>
      <p:sp>
        <p:nvSpPr>
          <p:cNvPr id="10" name="TextBox 1"/>
          <p:cNvSpPr txBox="1"/>
          <p:nvPr/>
        </p:nvSpPr>
        <p:spPr>
          <a:xfrm>
            <a:off x="546100" y="2882900"/>
            <a:ext cx="5655394" cy="798082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direct, brief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specific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conversation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productive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efficient</a:t>
            </a:r>
          </a:p>
        </p:txBody>
      </p:sp>
      <p:sp>
        <p:nvSpPr>
          <p:cNvPr id="11" name="TextBox 1"/>
          <p:cNvSpPr txBox="1"/>
          <p:nvPr/>
        </p:nvSpPr>
        <p:spPr>
          <a:xfrm>
            <a:off x="546100" y="3695700"/>
            <a:ext cx="47498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Offer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leadership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opportunities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Verbalize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feelings</a:t>
            </a:r>
          </a:p>
        </p:txBody>
      </p:sp>
      <p:sp>
        <p:nvSpPr>
          <p:cNvPr id="12" name="TextBox 1"/>
          <p:cNvSpPr txBox="1"/>
          <p:nvPr/>
        </p:nvSpPr>
        <p:spPr>
          <a:xfrm>
            <a:off x="546100" y="4495800"/>
            <a:ext cx="38608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Support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decisive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nature</a:t>
            </a:r>
          </a:p>
        </p:txBody>
      </p:sp>
      <p:sp>
        <p:nvSpPr>
          <p:cNvPr id="13" name="TextBox 1"/>
          <p:cNvSpPr txBox="1"/>
          <p:nvPr/>
        </p:nvSpPr>
        <p:spPr>
          <a:xfrm>
            <a:off x="546100" y="4914900"/>
            <a:ext cx="7124700" cy="7620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Promote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intelligence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reasoning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where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appropriate</a:t>
            </a:r>
          </a:p>
          <a:p>
            <a:pPr>
              <a:lnSpc>
                <a:spcPts val="31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prepared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with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facts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figures</a:t>
            </a:r>
          </a:p>
        </p:txBody>
      </p:sp>
      <p:sp>
        <p:nvSpPr>
          <p:cNvPr id="14" name="TextBox 1"/>
          <p:cNvSpPr txBox="1"/>
          <p:nvPr/>
        </p:nvSpPr>
        <p:spPr>
          <a:xfrm>
            <a:off x="546100" y="5702300"/>
            <a:ext cx="8039100" cy="3556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800"/>
              </a:lnSpc>
              <a:tabLst/>
            </a:pPr>
            <a:r>
              <a:rPr lang="en-US" altLang="zh-CN" sz="1824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Respect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need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make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decisions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own</a:t>
            </a:r>
            <a:r>
              <a:rPr lang="en-US" altLang="zh-CN" sz="2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4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/>
          <p:cNvSpPr/>
          <p:nvPr/>
        </p:nvSpPr>
        <p:spPr>
          <a:xfrm>
            <a:off x="450850" y="6346825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" name="Freeform 3"/>
          <p:cNvSpPr/>
          <p:nvPr/>
        </p:nvSpPr>
        <p:spPr>
          <a:xfrm>
            <a:off x="450850" y="1136650"/>
            <a:ext cx="8242300" cy="22225"/>
          </a:xfrm>
          <a:custGeom>
            <a:avLst/>
            <a:gdLst>
              <a:gd name="connsiteX0" fmla="*/ 6350 w 8242300"/>
              <a:gd name="connsiteY0" fmla="*/ 6350 h 22225"/>
              <a:gd name="connsiteX1" fmla="*/ 8235950 w 8242300"/>
              <a:gd name="connsiteY1" fmla="*/ 6350 h 22225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</a:cxnLst>
            <a:rect l="l" t="t" r="r" b="b"/>
            <a:pathLst>
              <a:path w="8242300" h="22225">
                <a:moveTo>
                  <a:pt x="6350" y="6350"/>
                </a:moveTo>
                <a:lnTo>
                  <a:pt x="8235950" y="6350"/>
                </a:lnTo>
              </a:path>
            </a:pathLst>
          </a:custGeom>
          <a:ln w="12700">
            <a:solidFill>
              <a:srgbClr val="9FB8CD">
                <a:alpha val="100000"/>
              </a:srgb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Freeform 3"/>
          <p:cNvSpPr/>
          <p:nvPr/>
        </p:nvSpPr>
        <p:spPr>
          <a:xfrm>
            <a:off x="454367" y="6432208"/>
            <a:ext cx="120319" cy="190843"/>
          </a:xfrm>
          <a:custGeom>
            <a:avLst/>
            <a:gdLst>
              <a:gd name="connsiteX0" fmla="*/ 0 w 120319"/>
              <a:gd name="connsiteY0" fmla="*/ 0 h 190843"/>
              <a:gd name="connsiteX1" fmla="*/ 120319 w 120319"/>
              <a:gd name="connsiteY1" fmla="*/ 95427 h 190843"/>
              <a:gd name="connsiteX2" fmla="*/ 0 w 120319"/>
              <a:gd name="connsiteY2" fmla="*/ 190843 h 190843"/>
              <a:gd name="connsiteX3" fmla="*/ 0 w 120319"/>
              <a:gd name="connsiteY3" fmla="*/ 0 h 190843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</a:cxnLst>
            <a:rect l="l" t="t" r="r" b="b"/>
            <a:pathLst>
              <a:path w="120319" h="190843">
                <a:moveTo>
                  <a:pt x="0" y="0"/>
                </a:moveTo>
                <a:lnTo>
                  <a:pt x="120319" y="95427"/>
                </a:lnTo>
                <a:lnTo>
                  <a:pt x="0" y="190843"/>
                </a:lnTo>
                <a:lnTo>
                  <a:pt x="0" y="0"/>
                </a:lnTo>
              </a:path>
            </a:pathLst>
          </a:custGeom>
          <a:solidFill>
            <a:srgbClr val="9FB8CD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Freeform 3"/>
          <p:cNvSpPr/>
          <p:nvPr/>
        </p:nvSpPr>
        <p:spPr>
          <a:xfrm>
            <a:off x="548640" y="6306312"/>
            <a:ext cx="132587" cy="472440"/>
          </a:xfrm>
          <a:custGeom>
            <a:avLst/>
            <a:gdLst>
              <a:gd name="connsiteX0" fmla="*/ 0 w 132587"/>
              <a:gd name="connsiteY0" fmla="*/ 0 h 472440"/>
              <a:gd name="connsiteX1" fmla="*/ 132587 w 132587"/>
              <a:gd name="connsiteY1" fmla="*/ 0 h 472440"/>
              <a:gd name="connsiteX2" fmla="*/ 132587 w 132587"/>
              <a:gd name="connsiteY2" fmla="*/ 472440 h 472440"/>
              <a:gd name="connsiteX3" fmla="*/ 0 w 132587"/>
              <a:gd name="connsiteY3" fmla="*/ 472440 h 472440"/>
              <a:gd name="connsiteX4" fmla="*/ 0 w 132587"/>
              <a:gd name="connsiteY4" fmla="*/ 0 h 472440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32587" h="472440">
                <a:moveTo>
                  <a:pt x="0" y="0"/>
                </a:moveTo>
                <a:lnTo>
                  <a:pt x="132587" y="0"/>
                </a:lnTo>
                <a:lnTo>
                  <a:pt x="132587" y="472440"/>
                </a:lnTo>
                <a:lnTo>
                  <a:pt x="0" y="472440"/>
                </a:lnTo>
                <a:lnTo>
                  <a:pt x="0" y="0"/>
                </a:lnTo>
              </a:path>
            </a:pathLst>
          </a:custGeom>
          <a:solidFill>
            <a:srgbClr val="FFFFFF">
              <a:alpha val="100000"/>
            </a:srgbClr>
          </a:solidFill>
          <a:ln w="12700">
            <a:solidFill>
              <a:srgbClr val="000000">
                <a:alpha val="0"/>
              </a:srgb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TextBox 1"/>
          <p:cNvSpPr txBox="1"/>
          <p:nvPr/>
        </p:nvSpPr>
        <p:spPr>
          <a:xfrm>
            <a:off x="546100" y="584200"/>
            <a:ext cx="1371600" cy="5715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4500"/>
              </a:lnSpc>
              <a:tabLst/>
            </a:pPr>
            <a:r>
              <a:rPr lang="en-US" altLang="zh-CN" sz="3204" b="1" dirty="0" smtClean="0">
                <a:solidFill>
                  <a:srgbClr val="464653"/>
                </a:solidFill>
                <a:latin typeface="Bookman Old Style" pitchFamily="18" charset="0"/>
                <a:cs typeface="Bookman Old Style" pitchFamily="18" charset="0"/>
              </a:rPr>
              <a:t>Don’ts</a:t>
            </a:r>
          </a:p>
        </p:txBody>
      </p:sp>
      <p:sp>
        <p:nvSpPr>
          <p:cNvPr id="7" name="TextBox 1"/>
          <p:cNvSpPr txBox="1"/>
          <p:nvPr/>
        </p:nvSpPr>
        <p:spPr>
          <a:xfrm>
            <a:off x="546100" y="1498600"/>
            <a:ext cx="127000" cy="45339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22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  <a:p>
            <a:pPr>
              <a:lnSpc>
                <a:spcPts val="1000"/>
              </a:lnSpc>
            </a:pPr>
            <a:endParaRPr lang="en-US" altLang="zh-CN" dirty="0" smtClean="0"/>
          </a:p>
          <a:p>
            <a:pPr>
              <a:lnSpc>
                <a:spcPts val="2700"/>
              </a:lnSpc>
              <a:tabLst/>
            </a:pPr>
            <a:r>
              <a:rPr lang="en-US" altLang="zh-CN" sz="1979" dirty="0" smtClean="0">
                <a:solidFill>
                  <a:srgbClr val="727CA3"/>
                </a:solidFill>
                <a:latin typeface="Wingdings 3" pitchFamily="18" charset="0"/>
                <a:cs typeface="Wingdings 3" pitchFamily="18" charset="0"/>
              </a:rPr>
              <a:t></a:t>
            </a:r>
          </a:p>
        </p:txBody>
      </p:sp>
      <p:sp>
        <p:nvSpPr>
          <p:cNvPr id="8" name="TextBox 1"/>
          <p:cNvSpPr txBox="1"/>
          <p:nvPr/>
        </p:nvSpPr>
        <p:spPr>
          <a:xfrm>
            <a:off x="812800" y="1435100"/>
            <a:ext cx="7734300" cy="4648200"/>
          </a:xfrm>
          <a:prstGeom prst="rect">
            <a:avLst/>
          </a:prstGeom>
          <a:noFill/>
        </p:spPr>
        <p:txBody>
          <a:bodyPr wrap="none" lIns="0" tIns="0" rIns="0" rtlCol="0">
            <a:spAutoFit/>
          </a:bodyPr>
          <a:lstStyle/>
          <a:p>
            <a:pPr>
              <a:lnSpc>
                <a:spcPts val="31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Embarrass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others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Argue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from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emotional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perspective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Always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authoritarian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approach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Use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physical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punishment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Be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slow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indecisive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Expect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intimate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relationship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Attack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personally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Take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their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arguments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personally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Wait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them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to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solicit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your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opinion</a:t>
            </a:r>
          </a:p>
          <a:p>
            <a:pPr>
              <a:lnSpc>
                <a:spcPts val="3700"/>
              </a:lnSpc>
              <a:tabLst/>
            </a:pP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Demand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constant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social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interaction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(allow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for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alone</a:t>
            </a:r>
            <a:r>
              <a:rPr lang="en-US" altLang="zh-CN" sz="2604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604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time)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118</TotalTime>
  <Words>1490</Words>
  <Application>Microsoft Macintosh PowerPoint</Application>
  <PresentationFormat>On-screen Show (4:3)</PresentationFormat>
  <Paragraphs>586</Paragraphs>
  <Slides>30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/>
  <cp:lastModifiedBy>Cathy Miner</cp:lastModifiedBy>
  <cp:revision>10</cp:revision>
  <dcterms:created xsi:type="dcterms:W3CDTF">2013-08-20T16:03:00Z</dcterms:created>
  <dcterms:modified xsi:type="dcterms:W3CDTF">2013-08-20T16:30:38Z</dcterms:modified>
</cp:coreProperties>
</file>