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8" r:id="rId1"/>
    <p:sldMasterId id="2147483699" r:id="rId2"/>
    <p:sldMasterId id="2147483700" r:id="rId3"/>
    <p:sldMasterId id="2147483701" r:id="rId4"/>
    <p:sldMasterId id="2147483702" r:id="rId5"/>
    <p:sldMasterId id="2147483703" r:id="rId6"/>
    <p:sldMasterId id="2147483704" r:id="rId7"/>
    <p:sldMasterId id="2147483705" r:id="rId8"/>
    <p:sldMasterId id="2147483706" r:id="rId9"/>
    <p:sldMasterId id="2147483707" r:id="rId10"/>
    <p:sldMasterId id="2147483708" r:id="rId11"/>
    <p:sldMasterId id="2147483709" r:id="rId12"/>
  </p:sldMasterIdLst>
  <p:notesMasterIdLst>
    <p:notesMasterId r:id="rId195"/>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7" r:id="rId187"/>
    <p:sldId id="438" r:id="rId188"/>
    <p:sldId id="439" r:id="rId189"/>
    <p:sldId id="440" r:id="rId190"/>
    <p:sldId id="441" r:id="rId191"/>
    <p:sldId id="442" r:id="rId192"/>
    <p:sldId id="443" r:id="rId193"/>
    <p:sldId id="444" r:id="rId19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BF894C-7CE6-4D6B-8050-4322A99EA8B7}">
  <a:tblStyle styleId="{0BBF894C-7CE6-4D6B-8050-4322A99EA8B7}"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3"/>
    <p:restoredTop sz="94605"/>
  </p:normalViewPr>
  <p:slideViewPr>
    <p:cSldViewPr snapToGrid="0" snapToObjects="1">
      <p:cViewPr varScale="1">
        <p:scale>
          <a:sx n="83" d="100"/>
          <a:sy n="83" d="100"/>
        </p:scale>
        <p:origin x="8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slide" Target="slides/slide135.xml"/><Relationship Id="rId148" Type="http://schemas.openxmlformats.org/officeDocument/2006/relationships/slide" Target="slides/slide136.xml"/><Relationship Id="rId149" Type="http://schemas.openxmlformats.org/officeDocument/2006/relationships/slide" Target="slides/slide137.xml"/><Relationship Id="rId180" Type="http://schemas.openxmlformats.org/officeDocument/2006/relationships/slide" Target="slides/slide168.xml"/><Relationship Id="rId181" Type="http://schemas.openxmlformats.org/officeDocument/2006/relationships/slide" Target="slides/slide169.xml"/><Relationship Id="rId182" Type="http://schemas.openxmlformats.org/officeDocument/2006/relationships/slide" Target="slides/slide170.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83" Type="http://schemas.openxmlformats.org/officeDocument/2006/relationships/slide" Target="slides/slide171.xml"/><Relationship Id="rId184" Type="http://schemas.openxmlformats.org/officeDocument/2006/relationships/slide" Target="slides/slide172.xml"/><Relationship Id="rId185" Type="http://schemas.openxmlformats.org/officeDocument/2006/relationships/slide" Target="slides/slide173.xml"/><Relationship Id="rId186" Type="http://schemas.openxmlformats.org/officeDocument/2006/relationships/slide" Target="slides/slide174.xml"/><Relationship Id="rId187" Type="http://schemas.openxmlformats.org/officeDocument/2006/relationships/slide" Target="slides/slide175.xml"/><Relationship Id="rId188" Type="http://schemas.openxmlformats.org/officeDocument/2006/relationships/slide" Target="slides/slide176.xml"/><Relationship Id="rId189" Type="http://schemas.openxmlformats.org/officeDocument/2006/relationships/slide" Target="slides/slide17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 Id="rId110" Type="http://schemas.openxmlformats.org/officeDocument/2006/relationships/slide" Target="slides/slide98.xml"/><Relationship Id="rId111" Type="http://schemas.openxmlformats.org/officeDocument/2006/relationships/slide" Target="slides/slide99.xml"/><Relationship Id="rId112" Type="http://schemas.openxmlformats.org/officeDocument/2006/relationships/slide" Target="slides/slide100.xml"/><Relationship Id="rId113" Type="http://schemas.openxmlformats.org/officeDocument/2006/relationships/slide" Target="slides/slide101.xml"/><Relationship Id="rId114" Type="http://schemas.openxmlformats.org/officeDocument/2006/relationships/slide" Target="slides/slide102.xml"/><Relationship Id="rId115" Type="http://schemas.openxmlformats.org/officeDocument/2006/relationships/slide" Target="slides/slide103.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50" Type="http://schemas.openxmlformats.org/officeDocument/2006/relationships/slide" Target="slides/slide138.xml"/><Relationship Id="rId151" Type="http://schemas.openxmlformats.org/officeDocument/2006/relationships/slide" Target="slides/slide139.xml"/><Relationship Id="rId152" Type="http://schemas.openxmlformats.org/officeDocument/2006/relationships/slide" Target="slides/slide14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153" Type="http://schemas.openxmlformats.org/officeDocument/2006/relationships/slide" Target="slides/slide141.xml"/><Relationship Id="rId154" Type="http://schemas.openxmlformats.org/officeDocument/2006/relationships/slide" Target="slides/slide142.xml"/><Relationship Id="rId155" Type="http://schemas.openxmlformats.org/officeDocument/2006/relationships/slide" Target="slides/slide143.xml"/><Relationship Id="rId156" Type="http://schemas.openxmlformats.org/officeDocument/2006/relationships/slide" Target="slides/slide144.xml"/><Relationship Id="rId157" Type="http://schemas.openxmlformats.org/officeDocument/2006/relationships/slide" Target="slides/slide145.xml"/><Relationship Id="rId158" Type="http://schemas.openxmlformats.org/officeDocument/2006/relationships/slide" Target="slides/slide146.xml"/><Relationship Id="rId159" Type="http://schemas.openxmlformats.org/officeDocument/2006/relationships/slide" Target="slides/slide147.xml"/><Relationship Id="rId190" Type="http://schemas.openxmlformats.org/officeDocument/2006/relationships/slide" Target="slides/slide178.xml"/><Relationship Id="rId191" Type="http://schemas.openxmlformats.org/officeDocument/2006/relationships/slide" Target="slides/slide179.xml"/><Relationship Id="rId192" Type="http://schemas.openxmlformats.org/officeDocument/2006/relationships/slide" Target="slides/slide180.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193" Type="http://schemas.openxmlformats.org/officeDocument/2006/relationships/slide" Target="slides/slide181.xml"/><Relationship Id="rId194" Type="http://schemas.openxmlformats.org/officeDocument/2006/relationships/slide" Target="slides/slide182.xml"/><Relationship Id="rId195" Type="http://schemas.openxmlformats.org/officeDocument/2006/relationships/notesMaster" Target="notesMasters/notesMaster1.xml"/><Relationship Id="rId196" Type="http://schemas.openxmlformats.org/officeDocument/2006/relationships/presProps" Target="presProps.xml"/><Relationship Id="rId197" Type="http://schemas.openxmlformats.org/officeDocument/2006/relationships/viewProps" Target="viewProps.xml"/><Relationship Id="rId198" Type="http://schemas.openxmlformats.org/officeDocument/2006/relationships/theme" Target="theme/theme1.xml"/><Relationship Id="rId199" Type="http://schemas.openxmlformats.org/officeDocument/2006/relationships/tableStyles" Target="tableStyles.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slide" Target="slides/slide83.xml"/><Relationship Id="rId96" Type="http://schemas.openxmlformats.org/officeDocument/2006/relationships/slide" Target="slides/slide84.xml"/><Relationship Id="rId97" Type="http://schemas.openxmlformats.org/officeDocument/2006/relationships/slide" Target="slides/slide85.xml"/><Relationship Id="rId98" Type="http://schemas.openxmlformats.org/officeDocument/2006/relationships/slide" Target="slides/slide86.xml"/><Relationship Id="rId99" Type="http://schemas.openxmlformats.org/officeDocument/2006/relationships/slide" Target="slides/slide8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60" Type="http://schemas.openxmlformats.org/officeDocument/2006/relationships/slide" Target="slides/slide148.xml"/><Relationship Id="rId161" Type="http://schemas.openxmlformats.org/officeDocument/2006/relationships/slide" Target="slides/slide149.xml"/><Relationship Id="rId162" Type="http://schemas.openxmlformats.org/officeDocument/2006/relationships/slide" Target="slides/slide15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63" Type="http://schemas.openxmlformats.org/officeDocument/2006/relationships/slide" Target="slides/slide151.xml"/><Relationship Id="rId164" Type="http://schemas.openxmlformats.org/officeDocument/2006/relationships/slide" Target="slides/slide152.xml"/><Relationship Id="rId165" Type="http://schemas.openxmlformats.org/officeDocument/2006/relationships/slide" Target="slides/slide153.xml"/><Relationship Id="rId166" Type="http://schemas.openxmlformats.org/officeDocument/2006/relationships/slide" Target="slides/slide154.xml"/><Relationship Id="rId167" Type="http://schemas.openxmlformats.org/officeDocument/2006/relationships/slide" Target="slides/slide155.xml"/><Relationship Id="rId168" Type="http://schemas.openxmlformats.org/officeDocument/2006/relationships/slide" Target="slides/slide156.xml"/><Relationship Id="rId169" Type="http://schemas.openxmlformats.org/officeDocument/2006/relationships/slide" Target="slides/slide15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70" Type="http://schemas.openxmlformats.org/officeDocument/2006/relationships/slide" Target="slides/slide158.xml"/><Relationship Id="rId171" Type="http://schemas.openxmlformats.org/officeDocument/2006/relationships/slide" Target="slides/slide159.xml"/><Relationship Id="rId172" Type="http://schemas.openxmlformats.org/officeDocument/2006/relationships/slide" Target="slides/slide160.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173" Type="http://schemas.openxmlformats.org/officeDocument/2006/relationships/slide" Target="slides/slide161.xml"/><Relationship Id="rId174" Type="http://schemas.openxmlformats.org/officeDocument/2006/relationships/slide" Target="slides/slide162.xml"/><Relationship Id="rId175" Type="http://schemas.openxmlformats.org/officeDocument/2006/relationships/slide" Target="slides/slide163.xml"/><Relationship Id="rId176" Type="http://schemas.openxmlformats.org/officeDocument/2006/relationships/slide" Target="slides/slide164.xml"/><Relationship Id="rId177" Type="http://schemas.openxmlformats.org/officeDocument/2006/relationships/slide" Target="slides/slide165.xml"/><Relationship Id="rId178" Type="http://schemas.openxmlformats.org/officeDocument/2006/relationships/slide" Target="slides/slide166.xml"/><Relationship Id="rId179" Type="http://schemas.openxmlformats.org/officeDocument/2006/relationships/slide" Target="slides/slide16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8.xml"/><Relationship Id="rId101" Type="http://schemas.openxmlformats.org/officeDocument/2006/relationships/slide" Target="slides/slide89.xml"/><Relationship Id="rId102" Type="http://schemas.openxmlformats.org/officeDocument/2006/relationships/slide" Target="slides/slide90.xml"/><Relationship Id="rId103" Type="http://schemas.openxmlformats.org/officeDocument/2006/relationships/slide" Target="slides/slide91.xml"/><Relationship Id="rId104" Type="http://schemas.openxmlformats.org/officeDocument/2006/relationships/slide" Target="slides/slide92.xml"/><Relationship Id="rId105" Type="http://schemas.openxmlformats.org/officeDocument/2006/relationships/slide" Target="slides/slide93.xml"/><Relationship Id="rId106" Type="http://schemas.openxmlformats.org/officeDocument/2006/relationships/slide" Target="slides/slide94.xml"/><Relationship Id="rId107" Type="http://schemas.openxmlformats.org/officeDocument/2006/relationships/slide" Target="slides/slide95.xml"/><Relationship Id="rId108" Type="http://schemas.openxmlformats.org/officeDocument/2006/relationships/slide" Target="slides/slide96.xml"/><Relationship Id="rId109" Type="http://schemas.openxmlformats.org/officeDocument/2006/relationships/slide" Target="slides/slide9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8.xml"/><Relationship Id="rId141"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8" name="Shape 28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
        <p:nvSpPr>
          <p:cNvPr id="349" name="Shape 3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50" name="Shape 3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6" name="Shape 113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1400">
                <a:latin typeface="Arial"/>
                <a:ea typeface="Arial"/>
                <a:cs typeface="Arial"/>
                <a:sym typeface="Arial"/>
              </a:rPr>
              <a:t>In addition to weapons, Assyrians used iron to plate their shields, to make their armour, and for their battering rams.</a:t>
            </a:r>
          </a:p>
          <a:p>
            <a:pPr marL="457200" lvl="0" indent="-317500" rtl="0">
              <a:spcBef>
                <a:spcPts val="0"/>
              </a:spcBef>
              <a:buSzPct val="100000"/>
              <a:buFont typeface="Arial"/>
              <a:buAutoNum type="arabicParenR"/>
            </a:pPr>
            <a:r>
              <a:rPr lang="en-US" sz="1400">
                <a:latin typeface="Arial"/>
                <a:ea typeface="Arial"/>
                <a:cs typeface="Arial"/>
                <a:sym typeface="Arial"/>
              </a:rPr>
              <a:t>This pictures depicts </a:t>
            </a:r>
          </a:p>
        </p:txBody>
      </p:sp>
      <p:sp>
        <p:nvSpPr>
          <p:cNvPr id="1137" name="Shape 113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6" name="Shape 114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a:t>Lamassu is a winged, human-headed bull that guards the gate to Assyrian palaces. They are composite creatures who are said to the holy guardians of the king. They have 5 legs so that when looking from side you can see all four legs giving the appearance of movement but front on they stand still like a sentry</a:t>
            </a:r>
          </a:p>
          <a:p>
            <a:pPr lvl="0" rtl="0">
              <a:spcBef>
                <a:spcPts val="0"/>
              </a:spcBef>
              <a:buNone/>
            </a:pPr>
            <a:endParaRPr/>
          </a:p>
          <a:p>
            <a:pPr lvl="0" rtl="0">
              <a:spcBef>
                <a:spcPts val="0"/>
              </a:spcBef>
              <a:buNone/>
            </a:pPr>
            <a:r>
              <a:rPr lang="en-US"/>
              <a:t>Observations: 	Clawed or hooved feet					Inferences: create a monster to intimidate visitors and demonstrate </a:t>
            </a:r>
          </a:p>
          <a:p>
            <a:pPr lvl="0" rtl="0">
              <a:spcBef>
                <a:spcPts val="0"/>
              </a:spcBef>
              <a:buNone/>
            </a:pPr>
            <a:r>
              <a:rPr lang="en-US"/>
              <a:t>A man’s head									kings power</a:t>
            </a:r>
          </a:p>
          <a:p>
            <a:pPr lvl="0" rtl="0">
              <a:spcBef>
                <a:spcPts val="0"/>
              </a:spcBef>
              <a:buNone/>
            </a:pPr>
            <a:r>
              <a:rPr lang="en-US"/>
              <a:t>Wings</a:t>
            </a:r>
          </a:p>
          <a:p>
            <a:pPr lvl="0" rtl="0">
              <a:spcBef>
                <a:spcPts val="0"/>
              </a:spcBef>
              <a:buNone/>
            </a:pPr>
            <a:r>
              <a:rPr lang="en-US"/>
              <a:t>Bull or lion body</a:t>
            </a:r>
          </a:p>
        </p:txBody>
      </p:sp>
      <p:sp>
        <p:nvSpPr>
          <p:cNvPr id="1147" name="Shape 114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This wall relief depicts the Assyrian army conquering a city. You can see archers in the right forefront, soldiers climbing ladders and taking the city wall. Its hard to see but in the bottom front there are enemy people being stabbed by an Assyrian soldier. The Assyrians are identifiable by their pointed hat. The relief is a low relief image with the figures in composite view.</a:t>
            </a:r>
          </a:p>
          <a:p>
            <a:pPr lvl="0">
              <a:spcBef>
                <a:spcPts val="0"/>
              </a:spcBef>
              <a:buNone/>
            </a:pPr>
            <a:r>
              <a:rPr lang="en-US"/>
              <a:t>Observations: 					Inferences:</a:t>
            </a:r>
          </a:p>
          <a:p>
            <a:pPr lvl="0">
              <a:spcBef>
                <a:spcPts val="0"/>
              </a:spcBef>
              <a:buNone/>
            </a:pPr>
            <a:r>
              <a:rPr lang="en-US"/>
              <a:t>Men with bow and arrows on right		This is a war scene with one army attacking another</a:t>
            </a:r>
          </a:p>
          <a:p>
            <a:pPr lvl="0">
              <a:spcBef>
                <a:spcPts val="0"/>
              </a:spcBef>
              <a:buNone/>
            </a:pPr>
            <a:r>
              <a:rPr lang="en-US"/>
              <a:t>men climbing a ladder			They are climbing a wall to a city to conquer it</a:t>
            </a:r>
          </a:p>
          <a:p>
            <a:pPr lvl="0" rtl="0">
              <a:spcBef>
                <a:spcPts val="0"/>
              </a:spcBef>
              <a:buNone/>
            </a:pPr>
            <a:r>
              <a:rPr lang="en-US"/>
              <a:t>men on wall </a:t>
            </a:r>
          </a:p>
        </p:txBody>
      </p:sp>
      <p:sp>
        <p:nvSpPr>
          <p:cNvPr id="1156" name="Shape 115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3" name="Shape 11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64" name="Shape 11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a:t>Ishtar Gate is the main gate into the city of Babylon. This gate would have held one of Babylon’s wonders of the world the Hanging Gardens of Babylon. Has Lions, Bulls, and Dragons depicted on the walls of the gate. The Lions are the god Ishtar’s sacred animals. The Dragon and Bull were guardians to the Gods. The crenelations on the top of the gates would have allowed for easy defense of the gate.</a:t>
            </a:r>
          </a:p>
          <a:p>
            <a:pPr lvl="0" rtl="0">
              <a:spcBef>
                <a:spcPts val="0"/>
              </a:spcBef>
              <a:buNone/>
            </a:pPr>
            <a:endParaRPr/>
          </a:p>
          <a:p>
            <a:pPr lvl="0" rtl="0">
              <a:spcBef>
                <a:spcPts val="0"/>
              </a:spcBef>
              <a:buNone/>
            </a:pPr>
            <a:r>
              <a:rPr lang="en-US"/>
              <a:t>Observations: Lions, Dragons, Bulls				Inferences: guardian animals of the city, sacred to the gods, represents the gods</a:t>
            </a:r>
          </a:p>
          <a:p>
            <a:pPr lvl="0" rtl="0">
              <a:spcBef>
                <a:spcPts val="0"/>
              </a:spcBef>
              <a:buNone/>
            </a:pPr>
            <a:endParaRPr/>
          </a:p>
          <a:p>
            <a:pPr lvl="0" rtl="0">
              <a:spcBef>
                <a:spcPts val="0"/>
              </a:spcBef>
              <a:buNone/>
            </a:pPr>
            <a:endParaRPr/>
          </a:p>
        </p:txBody>
      </p:sp>
      <p:sp>
        <p:nvSpPr>
          <p:cNvPr id="1170" name="Shape 117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0" name="Shape 118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181" name="Shape 118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7" name="Shape 118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88" name="Shape 118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Shape 1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94" name="Shape 1194"/>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457200" lvl="0" indent="0" algn="l" rtl="0">
              <a:lnSpc>
                <a:spcPct val="100000"/>
              </a:lnSpc>
              <a:spcBef>
                <a:spcPts val="0"/>
              </a:spcBef>
              <a:buSzPct val="25000"/>
              <a:buNone/>
            </a:pPr>
            <a:r>
              <a:rPr lang="en-US" b="1" i="0" u="sng" strike="noStrike" cap="none">
                <a:latin typeface="Arial"/>
                <a:ea typeface="Arial"/>
                <a:cs typeface="Arial"/>
                <a:sym typeface="Arial"/>
              </a:rPr>
              <a:t>Day 3 – Incorporating Math into the curriculum</a:t>
            </a: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1. In pounds how much does the Great Pyramid weigh?</a:t>
            </a: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    2.5 x 2000 = 5000 lbs   5000 x 2,000,000 = 10,000,000,000 </a:t>
            </a:r>
          </a:p>
          <a:p>
            <a:pPr marL="0" marR="457200" lvl="0" indent="0" algn="l" rtl="0">
              <a:lnSpc>
                <a:spcPct val="100000"/>
              </a:lnSpc>
              <a:spcBef>
                <a:spcPts val="0"/>
              </a:spcBef>
              <a:buSzPct val="25000"/>
              <a:buNone/>
            </a:pPr>
            <a:endParaRPr b="0" i="0" u="none" strike="noStrike" cap="none">
              <a:latin typeface="Arial"/>
              <a:ea typeface="Arial"/>
              <a:cs typeface="Arial"/>
              <a:sym typeface="Arial"/>
            </a:endParaRP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2. Assuming the workers worked a five day week and worked 50 out of the 52 weeks </a:t>
            </a: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    each year, How many stones did they set each day.</a:t>
            </a: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    ---20 years x 50 weeks x 5 days = 5000 days </a:t>
            </a:r>
          </a:p>
          <a:p>
            <a:pPr marL="0" marR="457200" lvl="0" indent="0" algn="l" rtl="0">
              <a:lnSpc>
                <a:spcPct val="100000"/>
              </a:lnSpc>
              <a:spcBef>
                <a:spcPts val="0"/>
              </a:spcBef>
              <a:buSzPct val="25000"/>
              <a:buNone/>
            </a:pPr>
            <a:r>
              <a:rPr lang="en-US" b="0" i="0" u="none" strike="noStrike" cap="none">
                <a:latin typeface="Arial"/>
                <a:ea typeface="Arial"/>
                <a:cs typeface="Arial"/>
                <a:sym typeface="Arial"/>
              </a:rPr>
              <a:t>    ---2,000,0000 stones dived by 5000 = 400 stones per day </a:t>
            </a:r>
          </a:p>
          <a:p>
            <a:pPr marL="0" marR="457200" lvl="0" indent="0" algn="l" rtl="0">
              <a:lnSpc>
                <a:spcPct val="100000"/>
              </a:lnSpc>
              <a:spcBef>
                <a:spcPts val="0"/>
              </a:spcBef>
              <a:buSzPct val="25000"/>
              <a:buNone/>
            </a:pPr>
            <a:r>
              <a:rPr lang="en-US" sz="2400" b="0" i="0" u="none" strike="noStrike" cap="none">
                <a:latin typeface="Arial"/>
                <a:ea typeface="Arial"/>
                <a:cs typeface="Arial"/>
                <a:sym typeface="Arial"/>
              </a:rPr>
              <a:t> </a:t>
            </a:r>
          </a:p>
          <a:p>
            <a:pPr marL="0" marR="457200" lvl="0" indent="0" algn="l" rtl="0">
              <a:lnSpc>
                <a:spcPct val="100000"/>
              </a:lnSpc>
              <a:spcBef>
                <a:spcPts val="0"/>
              </a:spcBef>
              <a:buSzPct val="25000"/>
              <a:buNone/>
            </a:pPr>
            <a:endParaRPr sz="2400" b="0" i="0" u="none" strike="noStrike" cap="none">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2" name="Shape 12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213" name="Shape 121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219" name="Shape 121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
        <p:nvSpPr>
          <p:cNvPr id="357" name="Shape 35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58" name="Shape 35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29" name="Shape 122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Shape 1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236" name="Shape 123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42" name="Shape 124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50" name="Shape 125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56" name="Shape 125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Shape 1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63" name="Shape 126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70" name="Shape 127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Shape 1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78" name="Shape 127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284" name="Shape 128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291" name="Shape 129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
        <p:nvSpPr>
          <p:cNvPr id="365" name="Shape 36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a:spcBef>
                <a:spcPts val="0"/>
              </a:spcBef>
              <a:buNone/>
            </a:pPr>
            <a:endParaRPr/>
          </a:p>
        </p:txBody>
      </p:sp>
      <p:sp>
        <p:nvSpPr>
          <p:cNvPr id="1297" name="Shape 1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04" name="Shape 1304"/>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The Nile River is the world</a:t>
            </a:r>
            <a:r>
              <a:rPr lang="en-US">
                <a:latin typeface="Helvetica Neue"/>
                <a:ea typeface="Helvetica Neue"/>
                <a:cs typeface="Helvetica Neue"/>
                <a:sym typeface="Helvetica Neue"/>
              </a:rPr>
              <a:t>’</a:t>
            </a:r>
            <a:r>
              <a:rPr lang="en-US" b="0" i="0" u="none" strike="noStrike" cap="none">
                <a:latin typeface="Helvetica Neue"/>
                <a:ea typeface="Helvetica Neue"/>
                <a:cs typeface="Helvetica Neue"/>
                <a:sym typeface="Helvetica Neue"/>
              </a:rPr>
              <a:t>s longest River - about 4,160 miles long.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It begins in the south. The Nile receives it water from heavy tropical rains In the south as well as melting Mountain snow in East Africa.  So in the Spring the Nile floods its banks and doesn’t recede until late fall.  </a:t>
            </a:r>
          </a:p>
          <a:p>
            <a:pPr marL="0" marR="0" lvl="0" indent="0" algn="l" rtl="0">
              <a:spcBef>
                <a:spcPts val="0"/>
              </a:spcBef>
              <a:buSzPct val="25000"/>
              <a:buNone/>
            </a:pPr>
            <a:endParaRPr sz="2500" b="0" i="0" u="none" strike="noStrike" cap="none">
              <a:latin typeface="Helvetica Neue"/>
              <a:ea typeface="Helvetica Neue"/>
              <a:cs typeface="Helvetica Neue"/>
              <a:sym typeface="Helvetica Neue"/>
            </a:endParaRPr>
          </a:p>
          <a:p>
            <a:pPr marL="0" marR="0" lvl="0" indent="0" algn="l" rtl="0">
              <a:spcBef>
                <a:spcPts val="0"/>
              </a:spcBef>
              <a:buSzPct val="25000"/>
              <a:buNone/>
            </a:pPr>
            <a:endParaRPr sz="2500" b="0" i="0" u="none" strike="noStrike" cap="none">
              <a:latin typeface="Helvetica Neue"/>
              <a:ea typeface="Helvetica Neue"/>
              <a:cs typeface="Helvetica Neue"/>
              <a:sym typeface="Helvetica Neue"/>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6" name="Shape 1326"/>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If we take a closer look, we can see that the Nile is surrounded by desert.  There really isn’t a lot of fertile land,  But what happens in the spring?  It floods and now all land by the Nile is flooded with water.  When it recedes in the fall, it leaves behind a thick deposit of silt, perfect for farming.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At the mouth of the Nile(one of the very few rivers in the world to flow North) you can see the </a:t>
            </a:r>
            <a:r>
              <a:rPr lang="en-US" b="1" i="0" u="sng" strike="noStrike" cap="none">
                <a:latin typeface="Helvetica Neue"/>
                <a:ea typeface="Helvetica Neue"/>
                <a:cs typeface="Helvetica Neue"/>
                <a:sym typeface="Helvetica Neue"/>
              </a:rPr>
              <a:t>Delta -</a:t>
            </a:r>
            <a:r>
              <a:rPr lang="en-US" b="0" i="0" u="none" strike="noStrike" cap="none">
                <a:latin typeface="Helvetica Neue"/>
                <a:ea typeface="Helvetica Neue"/>
                <a:cs typeface="Helvetica Neue"/>
                <a:sym typeface="Helvetica Neue"/>
              </a:rPr>
              <a:t> This is the triangular area of marshland formed by deposits of silt at the mouth of some rivers.</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Again it is surrounded by desert.  To what advantage does any civilization living there have because of the surrounding desert?  .  .  Protected from foreign invasion.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Uniting- And so now we have small settlements that dot all over this Nile valley.  Eventually these small segments became united into several kingdoms.  Again weaker kingdoms would give way to larger ones until by 4000 B.C, ancient Egypt consisted of two large kingdoms:  Lower Egypt in the North In the Nile Delta and Upper Egypt in the South, in the Nile Valley.</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  ---- Lower Egypt covered the delta region.  What's a delta? . . . a triangular area of marshland formed by deposit of silt at the outh of some rivers.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Shape 1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56" name="Shape 1356"/>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i="0" u="none" strike="noStrike" cap="none">
                <a:latin typeface="Helvetica Neue"/>
                <a:ea typeface="Helvetica Neue"/>
                <a:cs typeface="Helvetica Neue"/>
                <a:sym typeface="Helvetica Neue"/>
              </a:rPr>
              <a:t>Nile</a:t>
            </a:r>
            <a:r>
              <a:rPr lang="en-US" b="0" i="0" u="none" strike="noStrike" cap="none">
                <a:latin typeface="Helvetica Neue"/>
                <a:ea typeface="Helvetica Neue"/>
                <a:cs typeface="Helvetica Neue"/>
                <a:sym typeface="Helvetica Neue"/>
              </a:rPr>
              <a:t> Each July, the Nile would begin to Flood.  At the end of October, the flood began to recede, leaving behind a deposit of silt as well as lagoons and streams that became reservoirs for fish. By April, the Nile was at its lowest level. Vegetation started to diminish, seasonal pools dried out, and game began to move south. Then in July, the Nile would rise again, and the cycle was repeated.   </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What's silt?  Soil - to control the flood, people had to work together to create dams, dikes, &amp; irrigation ditches.</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Around 5,000 B.C. nomadic hunter  Gatherers of Northeastern Africa began settling by the Nile.   They take up farming regulated by the Nile’s seasonal rise and fall, growing cereal crops such as wheat and barley. They become secluded surrounded by the deserts to the east and west.</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Narmer/Menes</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By 3200 B.C., the villages of Egypt were under the rule of two separate kingdoms, Lower Egypt and Upper Egypt. Eventually the two kingdoms were united. There is conflicting historical evidence over who united Upper and Lower Egypt. </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 C. What is a dynasty?  It’s a succession of rulers from the same family.</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Shape 1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3" name="Shape 1393"/>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To the Egyptians, kings were gods. The Egyptian god-kings, called </a:t>
            </a:r>
            <a:r>
              <a:rPr lang="en-US" b="1" i="0" u="sng" strike="noStrike" cap="none">
                <a:latin typeface="Helvetica Neue"/>
                <a:ea typeface="Helvetica Neue"/>
                <a:cs typeface="Helvetica Neue"/>
                <a:sym typeface="Helvetica Neue"/>
              </a:rPr>
              <a:t>pharaohs</a:t>
            </a:r>
            <a:r>
              <a:rPr lang="en-US" b="0" i="0" u="none" strike="noStrike" cap="none">
                <a:latin typeface="Helvetica Neue"/>
                <a:ea typeface="Helvetica Neue"/>
                <a:cs typeface="Helvetica Neue"/>
                <a:sym typeface="Helvetica Neue"/>
              </a:rPr>
              <a:t>, were thought to be almost as splendid and powerful as the gods of the heavens. This type of government in which rule is based on religious authority is called a </a:t>
            </a:r>
            <a:r>
              <a:rPr lang="en-US" b="1" i="0" u="none" strike="noStrike" cap="none">
                <a:latin typeface="Helvetica Neue"/>
                <a:ea typeface="Helvetica Neue"/>
                <a:cs typeface="Helvetica Neue"/>
                <a:sym typeface="Helvetica Neue"/>
              </a:rPr>
              <a:t>theocracy.</a:t>
            </a:r>
            <a:r>
              <a:rPr lang="en-US" b="0" i="0" u="none" strike="noStrike" cap="none">
                <a:latin typeface="Helvetica Neue"/>
                <a:ea typeface="Helvetica Neue"/>
                <a:cs typeface="Helvetica Neue"/>
                <a:sym typeface="Helvetica Neue"/>
              </a:rPr>
              <a:t> </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Theocracies are when the same person serves as both the religious leader and the political leader.  Egyptians regarded their leader as a God.  It’s as if the president of the United States was also the Pope.</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Vizier</a:t>
            </a:r>
            <a:r>
              <a:rPr lang="en-US" b="0" i="0" u="none" strike="noStrike" cap="none">
                <a:latin typeface="Helvetica Neue"/>
                <a:ea typeface="Helvetica Neue"/>
                <a:cs typeface="Helvetica Neue"/>
                <a:sym typeface="Helvetica Neue"/>
              </a:rPr>
              <a:t> is a chief minister that supervises the business of government.  They supervised the business of government including taxes, farming irrigations systems.</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Egyptians believed that a king’s soul continued to guide the kingdom after death before entombing the king, the preserved the King’s body from decay by a procedure called embalming - mummy.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Shape 1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5" name="Shape 1425"/>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During the Old Kingdom, the Egyptians built the pyramids that still stand at Giza today. The pyramids were tombs for eternity. Because Egyptians believed in an after- life, they preserved the bodies of their dead rulers and provided them with everything they would need in their new lives.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To complete the pyramids, workers hauled and lifted millions of limestone blocks, some weighing two tons or more. The builders had no iron tools or wheeled vehicles. Workers quarried the stones by hand, pulled them on sleds to the site, and hoisted them up earthen ramps. Building a pyramid took so long that often a pharaoh would begin to build his tomb as soon as he inherited the throne.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The pyramids suggest the strength of ancient Egyptian civilization. These expensive projects required enormous planning and organization. Thousands of farmers, who had to be fed each day, worked on the pyramids when not planting or harvesting crops.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When finished, the pyramid was coated with limestone and topped with a gold capstone. </a:t>
            </a:r>
            <a:r>
              <a:rPr lang="en-US" sz="2200" b="0" i="0" u="none" strike="noStrike" cap="none">
                <a:latin typeface="Helvetica Neue"/>
                <a:ea typeface="Helvetica Neue"/>
                <a:cs typeface="Helvetica Neue"/>
                <a:sym typeface="Helvetica Neue"/>
              </a:rPr>
              <a:t>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56" name="Shape 1456"/>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 Around 2,200 B.C. the kings in Memphis began losing their power.  Egypt began fighting with itself for power.  There were also crop failures, and the cost of the pyramids also contributed to it's collapse.  Finally a new dynasty reunited the kingdom.  They conquered new land Egypt, including Syria.  This marks the beginning of the Middle Kingdom.</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The Hyksos invaded Northern Egypt (the delta region).  They had a couple secret weapons that the Egyptians had never even seen before.  They were horse drawn chariots and Bronze weapons.  For over a hundred years, they ruled over the Egyptians.</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 - - This only made the Egyptians stronger.  Their civilization learned from their captures how to make bronze weapons and chariots.  What do we call that?   </a:t>
            </a:r>
            <a:r>
              <a:rPr lang="en-US" b="1" i="0" u="sng" strike="noStrike" cap="none">
                <a:latin typeface="Helvetica Neue"/>
                <a:ea typeface="Helvetica Neue"/>
                <a:cs typeface="Helvetica Neue"/>
                <a:sym typeface="Helvetica Neue"/>
              </a:rPr>
              <a:t>Cultural diffusion</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5" name="Shape 1465"/>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i="0" u="none" strike="noStrike" cap="none">
                <a:latin typeface="Helvetica Neue"/>
                <a:ea typeface="Helvetica Neue"/>
                <a:cs typeface="Helvetica Neue"/>
                <a:sym typeface="Helvetica Neue"/>
              </a:rPr>
              <a:t>Finally in 1600 BC, an Egyptian Prince named, Ahmosuh lead a rebellion against the Hyksos and drove them out. This marks the beginning of the New Kingdom.</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During the New Kingdom</a:t>
            </a:r>
            <a:r>
              <a:rPr lang="en-US" b="0" i="0" u="none" strike="noStrike" cap="none">
                <a:latin typeface="Helvetica Neue"/>
                <a:ea typeface="Helvetica Neue"/>
                <a:cs typeface="Helvetica Neue"/>
                <a:sym typeface="Helvetica Neue"/>
              </a:rPr>
              <a:t>, powerful and ambitious pharaohs created</a:t>
            </a:r>
            <a:br>
              <a:rPr lang="en-US" b="0" i="0" u="none" strike="noStrike" cap="none">
                <a:latin typeface="Helvetica Neue"/>
                <a:ea typeface="Helvetica Neue"/>
                <a:cs typeface="Helvetica Neue"/>
                <a:sym typeface="Helvetica Neue"/>
              </a:rPr>
            </a:br>
            <a:r>
              <a:rPr lang="en-US" b="0" i="0" u="none" strike="noStrike" cap="none">
                <a:latin typeface="Helvetica Neue"/>
                <a:ea typeface="Helvetica Neue"/>
                <a:cs typeface="Helvetica Neue"/>
                <a:sym typeface="Helvetica Neue"/>
              </a:rPr>
              <a:t>a large empire. At its height, the Egyptian empire reached the Euphrates River. This age of conquest brought Egypt into greater contact with south-western Asia as well as with other parts of Africa. </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The Pharaohs</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Ahmousuh becomes the new pharaoh.  </a:t>
            </a:r>
            <a:r>
              <a:rPr lang="en-US" b="1" i="0" u="none" strike="noStrike" cap="none">
                <a:latin typeface="Helvetica Neue"/>
                <a:ea typeface="Helvetica Neue"/>
                <a:cs typeface="Helvetica Neue"/>
                <a:sym typeface="Helvetica Neue"/>
              </a:rPr>
              <a:t>Hatsheptsut</a:t>
            </a:r>
            <a:r>
              <a:rPr lang="en-US" b="0" i="0" u="none" strike="noStrike" cap="none">
                <a:latin typeface="Helvetica Neue"/>
                <a:ea typeface="Helvetica Neue"/>
                <a:cs typeface="Helvetica Neue"/>
                <a:sym typeface="Helvetica Neue"/>
              </a:rPr>
              <a:t> first ruled with her husband and when he died, she crowned herself pharaoh.  </a:t>
            </a:r>
          </a:p>
          <a:p>
            <a:pPr marL="244236" marR="0" lvl="0" indent="-161686" algn="l" rtl="0">
              <a:spcBef>
                <a:spcPts val="0"/>
              </a:spcBef>
              <a:buSzPct val="100000"/>
              <a:buFont typeface="Helvetica Neue"/>
              <a:buChar char="-"/>
            </a:pPr>
            <a:r>
              <a:rPr lang="en-US" b="0" i="0" u="none" strike="noStrike" cap="none">
                <a:latin typeface="Helvetica Neue"/>
                <a:ea typeface="Helvetica Neue"/>
                <a:cs typeface="Helvetica Neue"/>
                <a:sym typeface="Helvetica Neue"/>
              </a:rPr>
              <a:t>as the empire grew from the conquered territories, it also benefited from cultural diffusion.</a:t>
            </a:r>
          </a:p>
          <a:p>
            <a:pPr marL="244236" marR="0" lvl="0" indent="-161686" algn="l" rtl="0">
              <a:spcBef>
                <a:spcPts val="0"/>
              </a:spcBef>
              <a:buSzPct val="100000"/>
              <a:buFont typeface="Helvetica Neue"/>
              <a:buChar char="-"/>
            </a:pPr>
            <a:r>
              <a:rPr lang="en-US" b="0" i="0" u="none" strike="noStrike" cap="none">
                <a:latin typeface="Helvetica Neue"/>
                <a:ea typeface="Helvetica Neue"/>
                <a:cs typeface="Helvetica Neue"/>
                <a:sym typeface="Helvetica Neue"/>
              </a:rPr>
              <a:t>Picture of Hatsheptsut Before - </a:t>
            </a:r>
            <a:r>
              <a:rPr lang="en-US" b="1" i="0" u="none" strike="noStrike" cap="none">
                <a:latin typeface="Helvetica Neue"/>
                <a:ea typeface="Helvetica Neue"/>
                <a:cs typeface="Helvetica Neue"/>
                <a:sym typeface="Helvetica Neue"/>
              </a:rPr>
              <a:t>Click.</a:t>
            </a:r>
            <a:r>
              <a:rPr lang="en-US" b="0" i="0" u="none" strike="noStrike" cap="none">
                <a:latin typeface="Helvetica Neue"/>
                <a:ea typeface="Helvetica Neue"/>
                <a:cs typeface="Helvetica Neue"/>
                <a:sym typeface="Helvetica Neue"/>
              </a:rPr>
              <a:t> Picture of Hatshepsut after</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Ramses II</a:t>
            </a:r>
            <a:r>
              <a:rPr lang="en-US" b="0" i="0" u="none" strike="noStrike" cap="none">
                <a:latin typeface="Helvetica Neue"/>
                <a:ea typeface="Helvetica Neue"/>
                <a:cs typeface="Helvetica Neue"/>
                <a:sym typeface="Helvetica Neue"/>
              </a:rPr>
              <a:t>, who ruled during the 1200s B.C., pushed Egyptian rule northward as far as Syria. He erected large statues of himself and built many temples and monuments. His wars was with the Hittites and finally I brokered the first know peace treaty in the world with them. He declared It declared that Egypt and the Hittites “shall be at peace and in brotherhood forever.” </a:t>
            </a: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Ramses had 200 wives and hundreds children.</a:t>
            </a:r>
          </a:p>
          <a:p>
            <a:pPr marL="0" marR="0" lvl="0" indent="0" algn="l" rtl="0">
              <a:spcBef>
                <a:spcPts val="0"/>
              </a:spcBef>
              <a:buSzPct val="25000"/>
              <a:buNone/>
            </a:pPr>
            <a:endParaRPr b="0" i="0" u="none" strike="noStrike" cap="none">
              <a:latin typeface="Helvetica Neue"/>
              <a:ea typeface="Helvetica Neue"/>
              <a:cs typeface="Helvetica Neue"/>
              <a:sym typeface="Helvetica Neue"/>
            </a:endParaRPr>
          </a:p>
          <a:p>
            <a:pPr marL="0" marR="0" lvl="0" indent="0" algn="l" rtl="0">
              <a:spcBef>
                <a:spcPts val="0"/>
              </a:spcBef>
              <a:buSzPct val="25000"/>
              <a:buNone/>
            </a:pPr>
            <a:r>
              <a:rPr lang="en-US" b="0" i="0" u="none" strike="noStrike" cap="none">
                <a:latin typeface="Helvetica Neue"/>
                <a:ea typeface="Helvetica Neue"/>
                <a:cs typeface="Helvetica Neue"/>
                <a:sym typeface="Helvetica Neue"/>
              </a:rPr>
              <a:t>NEXT Slide</a:t>
            </a:r>
          </a:p>
          <a:p>
            <a:pPr marL="0" marR="0" lvl="0" indent="0" algn="l" rtl="0">
              <a:spcBef>
                <a:spcPts val="0"/>
              </a:spcBef>
              <a:buSzPct val="25000"/>
              <a:buNone/>
            </a:pPr>
            <a:r>
              <a:rPr lang="en-US" b="1" i="0" u="none" strike="noStrike" cap="none">
                <a:latin typeface="Helvetica Neue"/>
                <a:ea typeface="Helvetica Neue"/>
                <a:cs typeface="Helvetica Neue"/>
                <a:sym typeface="Helvetica Neue"/>
              </a:rPr>
              <a:t>Decline. </a:t>
            </a:r>
            <a:r>
              <a:rPr lang="en-US" b="0" i="0" u="none" strike="noStrike" cap="none">
                <a:latin typeface="Helvetica Neue"/>
                <a:ea typeface="Helvetica Neue"/>
                <a:cs typeface="Helvetica Neue"/>
                <a:sym typeface="Helvetica Neue"/>
              </a:rPr>
              <a:t>After Ramses II, Egyptian power slowly declined. Invaders, such as the Assyrians and Persians, conquered the Nile region. Later, Greek and Roman armies came from the north. Egypt was valuable to the empires. Egypt’s fertile Nile Valley was fertile and could provide crops and food for their empires.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Shape 1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00" name="Shape 1500"/>
          <p:cNvSpPr txBox="1">
            <a:spLocks noGrp="1"/>
          </p:cNvSpPr>
          <p:nvPr>
            <p:ph type="body" idx="1"/>
          </p:nvPr>
        </p:nvSpPr>
        <p:spPr>
          <a:xfrm>
            <a:off x="914400" y="4343400"/>
            <a:ext cx="50292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i="0" u="none" strike="noStrike" cap="none">
                <a:latin typeface="Helvetica Neue"/>
                <a:ea typeface="Helvetica Neue"/>
                <a:cs typeface="Helvetica Neue"/>
                <a:sym typeface="Helvetica Neue"/>
              </a:rPr>
              <a:t>Decline. </a:t>
            </a:r>
            <a:r>
              <a:rPr lang="en-US" b="0" i="0" u="none" strike="noStrike" cap="none">
                <a:latin typeface="Helvetica Neue"/>
                <a:ea typeface="Helvetica Neue"/>
                <a:cs typeface="Helvetica Neue"/>
                <a:sym typeface="Helvetica Neue"/>
              </a:rPr>
              <a:t>After Ramses II, Egyptian power slowly declined. Invaders, such as the Assyrians and Persians, conquered the Nile region. Later, Greek and Roman armies came from the north. Egypt was valuable to the empires. Egypt’s fertile Nile Valley was fertile and could provide crops and food for their empires.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Shape 1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2" name="Shape 15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13" name="Shape 151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73" name="Shape 37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Shape 15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0" name="Shape 15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21" name="Shape 15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Shape 15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8" name="Shape 15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29" name="Shape 15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6" name="Shape 153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37" name="Shape 153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5" name="Shape 154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46" name="Shape 154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Shape 15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4" name="Shape 155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55" name="Shape 155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Shape 15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3" name="Shape 15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64" name="Shape 156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Shape 15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1" name="Shape 157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72" name="Shape 157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Shape 15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8" name="Shape 157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579" name="Shape 157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Shape 15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5" name="Shape 158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586" name="Shape 158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Shape 15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2" name="Shape 159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593" name="Shape 159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
        <p:nvSpPr>
          <p:cNvPr id="379" name="Shape 3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80" name="Shape 3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9" name="Shape 159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600" name="Shape 160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Shape 16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6" name="Shape 16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07" name="Shape 16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Shape 16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3" name="Shape 161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614" name="Shape 161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Shape 16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0" name="Shape 162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21" name="Shape 162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Shape 16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7" name="Shape 162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28" name="Shape 162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Shape 1633"/>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34" name="Shape 1634"/>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spcBef>
                <a:spcPts val="0"/>
              </a:spcBef>
              <a:buSzPct val="25000"/>
              <a:buFont typeface="Arial"/>
              <a:buNone/>
            </a:pPr>
            <a:endParaRPr sz="1300" b="0" i="0" u="none" strike="noStrike" cap="none"/>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Shape 1641"/>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2" name="Shape 1642"/>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spcAft>
                <a:spcPts val="0"/>
              </a:spcAft>
              <a:buSzPct val="250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SzPct val="250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buClr>
                <a:srgbClr val="000000"/>
              </a:buClr>
              <a:buSzPct val="25000"/>
              <a:buFont typeface="Arial"/>
              <a:buNone/>
            </a:pPr>
            <a:r>
              <a:rPr lang="en-US" sz="1300" b="0" i="0" u="none" strike="noStrike" cap="none">
                <a:solidFill>
                  <a:srgbClr val="000000"/>
                </a:solidFill>
                <a:latin typeface="Arial"/>
                <a:ea typeface="Arial"/>
                <a:cs typeface="Arial"/>
                <a:sym typeface="Arial"/>
              </a:rPr>
              <a:t>Tell students they will be introduced to seven advanced operators to use in their searches.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Shape 1648"/>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9" name="Shape 1649"/>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spcAft>
                <a:spcPts val="0"/>
              </a:spcAft>
              <a:buSzPct val="25000"/>
              <a:buFont typeface="Arial"/>
              <a:buNone/>
            </a:pP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Shape 1655"/>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6" name="Shape 1656"/>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3" name="Shape 1663"/>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7" name="Shape 38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Shape 1669"/>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0" name="Shape 1670"/>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Shape 1676"/>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7" name="Shape 1677"/>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Shape 1683"/>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4" name="Shape 1684"/>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Shape 1697"/>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8" name="Shape 1698"/>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Shape 1705"/>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06" name="Shape 1706"/>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Shape 1713"/>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14" name="Shape 1714"/>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Shape 1721"/>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2" name="Shape 1722"/>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Shape 1728"/>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9" name="Shape 1729"/>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spcBef>
                <a:spcPts val="0"/>
              </a:spcBef>
              <a:buSzPct val="25000"/>
              <a:buFont typeface="Arial"/>
              <a:buNone/>
            </a:pPr>
            <a:endParaRPr sz="1300" b="0" i="0" u="none" strike="noStrike" cap="none"/>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Shape 1737"/>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8" name="Shape 1738"/>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3" name="Shape 39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Shape 1744"/>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5" name="Shape 1745"/>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Shape 1751"/>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2" name="Shape 1752"/>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Shape 1758"/>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9" name="Shape 1759"/>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Shape 1765"/>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66" name="Shape 1766"/>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Shape 1772"/>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3" name="Shape 1773"/>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Shape 1779"/>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0" name="Shape 1780"/>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Shape 1786"/>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7" name="Shape 1787"/>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Shape 1793"/>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4" name="Shape 1794"/>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Shape 1800"/>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1" name="Shape 1801"/>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08" name="Shape 1808"/>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9" name="Shape 3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Nazca lines</a:t>
            </a:r>
          </a:p>
        </p:txBody>
      </p:sp>
      <p:sp>
        <p:nvSpPr>
          <p:cNvPr id="400" name="Shape 40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a:spLocks noGrp="1" noRot="1" noChangeAspect="1"/>
          </p:cNvSpPr>
          <p:nvPr>
            <p:ph type="sldImg" idx="2"/>
          </p:nvPr>
        </p:nvSpPr>
        <p:spPr>
          <a:xfrm>
            <a:off x="38119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5" name="Shape 1815"/>
          <p:cNvSpPr txBox="1">
            <a:spLocks noGrp="1"/>
          </p:cNvSpPr>
          <p:nvPr>
            <p:ph type="body" idx="1"/>
          </p:nvPr>
        </p:nvSpPr>
        <p:spPr>
          <a:xfrm>
            <a:off x="685800" y="4343400"/>
            <a:ext cx="5486400" cy="4114800"/>
          </a:xfrm>
          <a:prstGeom prst="rect">
            <a:avLst/>
          </a:prstGeom>
          <a:noFill/>
          <a:ln>
            <a:noFill/>
          </a:ln>
        </p:spPr>
        <p:txBody>
          <a:bodyPr lIns="82275" tIns="82275" rIns="82275" bIns="82275" anchor="t" anchorCtr="0">
            <a:noAutofit/>
          </a:bodyPr>
          <a:lstStyle/>
          <a:p>
            <a:pPr marL="0" marR="0" lvl="0" indent="0" algn="l" rtl="0">
              <a:lnSpc>
                <a:spcPct val="100000"/>
              </a:lnSpc>
              <a:spcBef>
                <a:spcPts val="0"/>
              </a:spcBef>
              <a:buSzPct val="25000"/>
              <a:buFont typeface="Arial"/>
              <a:buNone/>
            </a:pPr>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Shape 18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2" name="Shape 182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23" name="Shape 182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Shape 18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9" name="Shape 18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830" name="Shape 18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172</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Shape 18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6" name="Shape 183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37" name="Shape 183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173</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Shape 18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3" name="Shape 184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44" name="Shape 184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174</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Shape 18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57" name="Shape 18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Shape 18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63" name="Shape 18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Shape 18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69" name="Shape 18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Shape 18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76" name="Shape 18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Shape 18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83" name="Shape 1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6" name="Shape 40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Shape 18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Shape 18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6" name="Shape 189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897" name="Shape 189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Shape 19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3" name="Shape 190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904" name="Shape 190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Is there a way to make this upside down?</a:t>
            </a:r>
          </a:p>
        </p:txBody>
      </p:sp>
      <p:sp>
        <p:nvSpPr>
          <p:cNvPr id="413" name="Shape 4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
        <p:nvSpPr>
          <p:cNvPr id="419" name="Shape 4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20" name="Shape 4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
        <p:nvSpPr>
          <p:cNvPr id="427" name="Shape 42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28" name="Shape 42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
        <p:nvSpPr>
          <p:cNvPr id="435" name="Shape 4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36" name="Shape 43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3" name="Shape 44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
        <p:nvSpPr>
          <p:cNvPr id="449" name="Shape 4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450" name="Shape 4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56" name="Shape 4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2" name="Shape 4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8" name="Shape 46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97" name="Shape 4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3" name="Shape 5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301" name="Shape 30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lang="en-US" dirty="0"/>
          </a:p>
        </p:txBody>
      </p:sp>
      <p:sp>
        <p:nvSpPr>
          <p:cNvPr id="509" name="Shape 5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6" name="Shape 51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3" name="Shape 5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Humans originated in Africa about 200,000 years ago. Migrate 100,000 years ago. Probably only about 1,000 people left africa.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All humans are about 99.9 genetically identical.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One woman 150,000 years ago. </a:t>
            </a:r>
          </a:p>
        </p:txBody>
      </p:sp>
      <p:sp>
        <p:nvSpPr>
          <p:cNvPr id="524" name="Shape 5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31" name="Shape 5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539" name="Shape 53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7" name="Shape 54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2" name="Shape 55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553" name="Shape 55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6" name="Shape 56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5" name="Shape 57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7" name="Shape 30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1" name="Shape 58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7" name="Shape 58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93" name="Shape 59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Water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People grouping together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Working together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Collective </a:t>
            </a:r>
            <a:r>
              <a:rPr lang="en-US"/>
              <a:t>decisions</a:t>
            </a:r>
            <a:r>
              <a:rPr lang="en-US" sz="1200" b="0" i="0" u="none" strike="noStrike" cap="none">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Language</a:t>
            </a:r>
          </a:p>
          <a:p>
            <a:pPr marL="0" marR="0" lvl="0" indent="0" algn="l" rtl="0">
              <a:spcBef>
                <a:spcPts val="0"/>
              </a:spcBef>
              <a:buSzPct val="25000"/>
              <a:buNone/>
            </a:pPr>
            <a:r>
              <a:rPr lang="en-US"/>
              <a:t>Understand how to grow things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01" name="Shape 6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06" name="Shape 60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2" name="Shape 61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8" name="Shape 61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O R J S A P C W</a:t>
            </a:r>
          </a:p>
          <a:p>
            <a:pPr lvl="0">
              <a:spcBef>
                <a:spcPts val="0"/>
              </a:spcBef>
              <a:buNone/>
            </a:pPr>
            <a:endParaRPr dirty="0"/>
          </a:p>
          <a:p>
            <a:pPr lvl="0">
              <a:spcBef>
                <a:spcPts val="0"/>
              </a:spcBef>
              <a:buNone/>
            </a:pPr>
            <a:r>
              <a:rPr lang="en-US" dirty="0"/>
              <a:t>Jaws crop</a:t>
            </a:r>
          </a:p>
        </p:txBody>
      </p:sp>
      <p:sp>
        <p:nvSpPr>
          <p:cNvPr id="629" name="Shape 6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36" name="Shape 63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42" name="Shape 6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49" name="Shape 6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5" name="Shape 6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61" name="Shape 6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66" name="Shape 66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72" name="Shape 6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78" name="Shape 67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84" name="Shape 68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90" name="Shape 69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1" name="Shape 7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3" name="Shape 71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u="none">
                <a:solidFill>
                  <a:schemeClr val="dk1"/>
                </a:solidFill>
                <a:latin typeface="Calibri"/>
                <a:ea typeface="Calibri"/>
                <a:cs typeface="Calibri"/>
                <a:sym typeface="Calibri"/>
              </a:rPr>
              <a:t>6</a:t>
            </a:fld>
            <a:endParaRPr lang="en-US" sz="1200" b="0" u="none">
              <a:solidFill>
                <a:schemeClr val="dk1"/>
              </a:solidFill>
              <a:latin typeface="Calibri"/>
              <a:ea typeface="Calibri"/>
              <a:cs typeface="Calibri"/>
              <a:sym typeface="Calibri"/>
            </a:endParaRPr>
          </a:p>
        </p:txBody>
      </p:sp>
      <p:sp>
        <p:nvSpPr>
          <p:cNvPr id="319" name="Shape 3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20" name="Shape 3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19" name="Shape 71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6" name="Shape 7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27" name="Shape 72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4" name="Shape 73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35" name="Shape 73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1" name="Shape 74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42" name="Shape 74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49" name="Shape 74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756" name="Shape 75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2" name="Shape 76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763" name="Shape 76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3" name="Shape 7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0" name="Shape 7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Review Timeline with Students</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In the dry region of the Middle East lies an arc of land that provided some of the best farming in Southwest Asia. The region’s curved shape and the richness of its land led scholars to call it the Fertile Crescent. </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Around 5,000 B.C. migrants began to settle in the Fertile Crescent, which included parts of modern Israel, Jordan, Lebanon, Turkey, Iraq, and Syria.  Many settled in Mesopotamia, between the Tigris and Euphrates Rivers. The two rivers sometimes flooded and swept away entire villages. So, early Mesopotamian villages cooperated to build dams, escape channels, canals and ditches. As they did, cities formed.</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The rivers would flood at least once a year, leaving behind silt that was very fertile for planting crops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The large harvests led to room for expansion and cities</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Sumerians had to come up with solutions to deal with these disadvantages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Dug irrigation ditches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Built walled cities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Opened trading with other peoples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These projects took cooperation and good leadership</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Beginning of government AND civilization</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Sumer becomes the first civilization that we know of. It is the beginning.</a:t>
            </a:r>
          </a:p>
          <a:p>
            <a:pPr marL="0" marR="0" lvl="0" indent="0" algn="l" rtl="0">
              <a:spcBef>
                <a:spcPts val="0"/>
              </a:spcBef>
              <a:buSzPct val="25000"/>
              <a:buNone/>
            </a:pPr>
            <a:endParaRPr sz="16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6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2" name="Shape 8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By 3000 B.C., the Sumerians had built a number of cities, each surrounded by fields of barley and wheat. Although these cities shared the same culture, they developed their own governments, each with its own rulers. Each city and the surrounding land it controlled formed a </a:t>
            </a:r>
            <a:r>
              <a:rPr lang="en-US" sz="1100" b="0" i="0" u="sng" strike="noStrike" cap="none">
                <a:solidFill>
                  <a:schemeClr val="dk1"/>
                </a:solidFill>
                <a:latin typeface="Arial"/>
                <a:ea typeface="Arial"/>
                <a:cs typeface="Arial"/>
                <a:sym typeface="Arial"/>
              </a:rPr>
              <a:t>city-state</a:t>
            </a:r>
            <a:r>
              <a:rPr lang="en-US" sz="1100" b="0" i="0" u="none" strike="noStrike" cap="none">
                <a:solidFill>
                  <a:schemeClr val="dk1"/>
                </a:solidFill>
                <a:latin typeface="Arial"/>
                <a:ea typeface="Arial"/>
                <a:cs typeface="Arial"/>
                <a:sym typeface="Arial"/>
              </a:rPr>
              <a:t>. A city-state functioned much as an independent country does today. Sumerian city-states included Uruk, Kish, Lagash, Umma, and Ur. As in Ur . </a:t>
            </a:r>
          </a:p>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These city states had many of the characteristics of a civilization we looked at last chapter. Advanced cities</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Specialized workers, Complex institutions, Record keeping, technology.  Sumerians created many city-states to serve as centers of government</a:t>
            </a:r>
          </a:p>
          <a:p>
            <a:pPr marL="0" marR="0" lvl="0" indent="0" algn="l" rtl="0">
              <a:spcBef>
                <a:spcPts val="0"/>
              </a:spcBef>
              <a:buSzPct val="25000"/>
              <a:buNone/>
            </a:pPr>
            <a:endParaRPr sz="16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
        <p:nvSpPr>
          <p:cNvPr id="327" name="Shape 32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28" name="Shape 32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7" name="Shape 84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40638" marR="40638" lvl="0" indent="-2538"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In each city-state, the King was responsible for maintaining the city walls and the irrigation systems. He led its armies in war and enforced the laws. He used </a:t>
            </a:r>
            <a:r>
              <a:rPr lang="en-US" sz="1100" b="1" i="0" u="sng" strike="noStrike" cap="none">
                <a:solidFill>
                  <a:schemeClr val="dk1"/>
                </a:solidFill>
                <a:latin typeface="Arial"/>
                <a:ea typeface="Arial"/>
                <a:cs typeface="Arial"/>
                <a:sym typeface="Arial"/>
              </a:rPr>
              <a:t>scribes </a:t>
            </a:r>
            <a:r>
              <a:rPr lang="en-US" sz="1100" b="0" i="1" u="none" strike="noStrike" cap="none">
                <a:solidFill>
                  <a:schemeClr val="dk1"/>
                </a:solidFill>
                <a:latin typeface="Arial"/>
                <a:ea typeface="Arial"/>
                <a:cs typeface="Arial"/>
                <a:sym typeface="Arial"/>
              </a:rPr>
              <a:t>-people who could read and write</a:t>
            </a:r>
            <a:r>
              <a:rPr lang="en-US" sz="1100" b="0" i="0" u="none" strike="noStrike" cap="none">
                <a:solidFill>
                  <a:schemeClr val="dk1"/>
                </a:solidFill>
                <a:latin typeface="Arial"/>
                <a:ea typeface="Arial"/>
                <a:cs typeface="Arial"/>
                <a:sym typeface="Arial"/>
              </a:rPr>
              <a:t> to carry out functions such as collecting taxes and keeping records. The king was seen as the chief servant of the gods and led ceremonies made to please them. </a:t>
            </a:r>
          </a:p>
          <a:p>
            <a:pPr marL="0" marR="40638" lvl="0" indent="0" algn="l" rtl="0">
              <a:spcBef>
                <a:spcPts val="500"/>
              </a:spcBef>
              <a:spcAft>
                <a:spcPts val="0"/>
              </a:spcAft>
              <a:buSzPct val="25000"/>
              <a:buNone/>
            </a:pPr>
            <a:r>
              <a:rPr lang="en-US" sz="1100" b="0" i="0" u="none" strike="noStrike" cap="none">
                <a:solidFill>
                  <a:schemeClr val="dk1"/>
                </a:solidFill>
                <a:latin typeface="Arial"/>
                <a:ea typeface="Arial"/>
                <a:cs typeface="Arial"/>
                <a:sym typeface="Arial"/>
              </a:rPr>
              <a:t>Each Sumerian city-state had a distinct social </a:t>
            </a:r>
            <a:r>
              <a:rPr lang="en-US" sz="1100" b="1" i="0" u="sng" strike="noStrike" cap="none">
                <a:solidFill>
                  <a:schemeClr val="dk1"/>
                </a:solidFill>
                <a:latin typeface="Arial"/>
                <a:ea typeface="Arial"/>
                <a:cs typeface="Arial"/>
                <a:sym typeface="Arial"/>
              </a:rPr>
              <a:t>hierarchy</a:t>
            </a:r>
            <a:r>
              <a:rPr lang="en-US" sz="1100" b="0" i="0" u="none" strike="noStrike" cap="none">
                <a:solidFill>
                  <a:schemeClr val="dk1"/>
                </a:solidFill>
                <a:latin typeface="Arial"/>
                <a:ea typeface="Arial"/>
                <a:cs typeface="Arial"/>
                <a:sym typeface="Arial"/>
              </a:rPr>
              <a:t> -  or system of ranks. </a:t>
            </a:r>
          </a:p>
          <a:p>
            <a:pPr marL="0" marR="40638" lvl="0" indent="0"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1. The highest class</a:t>
            </a:r>
            <a:r>
              <a:rPr lang="en-US" sz="1100" b="0" i="0" u="none" strike="noStrike" cap="none">
                <a:solidFill>
                  <a:schemeClr val="dk1"/>
                </a:solidFill>
                <a:latin typeface="Arial"/>
                <a:ea typeface="Arial"/>
                <a:cs typeface="Arial"/>
                <a:sym typeface="Arial"/>
              </a:rPr>
              <a:t> included the ruling family, leading officials, and high priests. </a:t>
            </a:r>
          </a:p>
          <a:p>
            <a:pPr marL="0" marR="40638" lvl="0" indent="0"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2. A small middle class</a:t>
            </a:r>
            <a:r>
              <a:rPr lang="en-US" sz="1100" b="0" i="0" u="none" strike="noStrike" cap="none">
                <a:solidFill>
                  <a:schemeClr val="dk1"/>
                </a:solidFill>
                <a:latin typeface="Arial"/>
                <a:ea typeface="Arial"/>
                <a:cs typeface="Arial"/>
                <a:sym typeface="Arial"/>
              </a:rPr>
              <a:t> was made up of lesser priests and scribes. The middle class also included merchants and artisans. Artisans who practiced the same trade, such as weavers or carpenters, lived and worked in the same street.</a:t>
            </a:r>
          </a:p>
          <a:p>
            <a:pPr marL="40638" marR="40638" lvl="0" indent="-2538"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3. At the base of society</a:t>
            </a:r>
            <a:r>
              <a:rPr lang="en-US" sz="1100" b="0" i="0" u="none" strike="noStrike" cap="none">
                <a:solidFill>
                  <a:schemeClr val="dk1"/>
                </a:solidFill>
                <a:latin typeface="Arial"/>
                <a:ea typeface="Arial"/>
                <a:cs typeface="Arial"/>
                <a:sym typeface="Arial"/>
              </a:rPr>
              <a:t> were the majority of people, peasant farmers. Some had their own land, but most worked land belonging to the king or temples. Sumerians also owned slaves. Most slaves had been captured in war. Some, though, had sold themselves into slavery to pay their debts. </a:t>
            </a:r>
          </a:p>
          <a:p>
            <a:pPr marL="40638" marR="40638" lvl="0" indent="-2538" algn="l" rtl="0">
              <a:spcBef>
                <a:spcPts val="500"/>
              </a:spcBef>
              <a:spcAft>
                <a:spcPts val="0"/>
              </a:spcAft>
              <a:buSzPct val="25000"/>
              <a:buNone/>
            </a:pPr>
            <a:endParaRPr sz="1100" b="0" i="0" u="none" strike="noStrike" cap="none">
              <a:solidFill>
                <a:schemeClr val="dk1"/>
              </a:solidFill>
              <a:latin typeface="Arial"/>
              <a:ea typeface="Arial"/>
              <a:cs typeface="Arial"/>
              <a:sym typeface="Arial"/>
            </a:endParaRPr>
          </a:p>
          <a:p>
            <a:pPr marL="40638" marR="40638" lvl="0" indent="-2538"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The role of women</a:t>
            </a:r>
            <a:r>
              <a:rPr lang="en-US" sz="1100" b="0" i="0" u="none" strike="noStrike" cap="none">
                <a:solidFill>
                  <a:schemeClr val="dk1"/>
                </a:solidFill>
                <a:latin typeface="Arial"/>
                <a:ea typeface="Arial"/>
                <a:cs typeface="Arial"/>
                <a:sym typeface="Arial"/>
              </a:rPr>
              <a:t> in Sumerian society changed over time. In the earliest Sumerian myths, a mother-goddess reflected the honored role of mothers in farming communities. As large city-states emerged with warrior-leaders at their heads, male gods replaced the mother-goddess. Still, in the early city-states, wives of rulers enjoyed special powers and duties. Some supervised palace workshops and ruled for the king when he was absent. Over time, as men gained more power and wealth, women became more dependent on men. Yet women continued to have legal rights. Well-to-do women engaged in trade and owned property. </a:t>
            </a:r>
          </a:p>
          <a:p>
            <a:pPr marL="40638" marR="40638" lvl="0" indent="-2538" algn="l" rtl="0">
              <a:spcBef>
                <a:spcPts val="500"/>
              </a:spcBef>
              <a:spcAft>
                <a:spcPts val="0"/>
              </a:spcAft>
              <a:buSzPct val="25000"/>
              <a:buNone/>
            </a:pPr>
            <a:endParaRPr sz="2300" b="0" i="0" u="none" strike="noStrike" cap="none">
              <a:solidFill>
                <a:schemeClr val="dk1"/>
              </a:solidFill>
              <a:latin typeface="Arial"/>
              <a:ea typeface="Arial"/>
              <a:cs typeface="Arial"/>
              <a:sym typeface="Arial"/>
            </a:endParaRPr>
          </a:p>
          <a:p>
            <a:pPr marL="40638" marR="40638" lvl="0" indent="-2538" algn="l" rtl="0">
              <a:spcBef>
                <a:spcPts val="500"/>
              </a:spcBef>
              <a:buSzPct val="25000"/>
              <a:buNone/>
            </a:pPr>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2" name="Shape 8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In each city-state, the King was responsible for maintaining the city walls and the irrigation systems. He led its armies in war and enforced the laws. He used </a:t>
            </a:r>
            <a:r>
              <a:rPr lang="en-US" sz="1100" b="1" i="0" u="sng" strike="noStrike" cap="none">
                <a:solidFill>
                  <a:schemeClr val="dk1"/>
                </a:solidFill>
                <a:latin typeface="Arial"/>
                <a:ea typeface="Arial"/>
                <a:cs typeface="Arial"/>
                <a:sym typeface="Arial"/>
              </a:rPr>
              <a:t>scribes </a:t>
            </a:r>
            <a:r>
              <a:rPr lang="en-US" sz="1100" b="0" i="1" u="none" strike="noStrike" cap="none">
                <a:solidFill>
                  <a:schemeClr val="dk1"/>
                </a:solidFill>
                <a:latin typeface="Arial"/>
                <a:ea typeface="Arial"/>
                <a:cs typeface="Arial"/>
                <a:sym typeface="Arial"/>
              </a:rPr>
              <a:t>-people who could read and write</a:t>
            </a:r>
            <a:r>
              <a:rPr lang="en-US" sz="1100" b="0" i="0" u="none" strike="noStrike" cap="none">
                <a:solidFill>
                  <a:schemeClr val="dk1"/>
                </a:solidFill>
                <a:latin typeface="Arial"/>
                <a:ea typeface="Arial"/>
                <a:cs typeface="Arial"/>
                <a:sym typeface="Arial"/>
              </a:rPr>
              <a:t> to carry out functions such as collecting taxes and keeping records. The king was seen as the chief servant of the gods and led ceremonies made to please them. </a:t>
            </a:r>
          </a:p>
          <a:p>
            <a:pPr marL="0" marR="40639" lvl="0" indent="0" algn="l" rtl="0">
              <a:spcBef>
                <a:spcPts val="500"/>
              </a:spcBef>
              <a:spcAft>
                <a:spcPts val="0"/>
              </a:spcAft>
              <a:buSzPct val="25000"/>
              <a:buNone/>
            </a:pPr>
            <a:r>
              <a:rPr lang="en-US" sz="1100" b="0" i="0" u="none" strike="noStrike" cap="none">
                <a:solidFill>
                  <a:schemeClr val="dk1"/>
                </a:solidFill>
                <a:latin typeface="Arial"/>
                <a:ea typeface="Arial"/>
                <a:cs typeface="Arial"/>
                <a:sym typeface="Arial"/>
              </a:rPr>
              <a:t>Each Sumerian city-state had a distinct social </a:t>
            </a:r>
            <a:r>
              <a:rPr lang="en-US" sz="1100" b="1" i="0" u="sng" strike="noStrike" cap="none">
                <a:solidFill>
                  <a:schemeClr val="dk1"/>
                </a:solidFill>
                <a:latin typeface="Arial"/>
                <a:ea typeface="Arial"/>
                <a:cs typeface="Arial"/>
                <a:sym typeface="Arial"/>
              </a:rPr>
              <a:t>hierarchy</a:t>
            </a:r>
            <a:r>
              <a:rPr lang="en-US" sz="1100" b="0" i="0" u="none" strike="noStrike" cap="none">
                <a:solidFill>
                  <a:schemeClr val="dk1"/>
                </a:solidFill>
                <a:latin typeface="Arial"/>
                <a:ea typeface="Arial"/>
                <a:cs typeface="Arial"/>
                <a:sym typeface="Arial"/>
              </a:rPr>
              <a:t> -  or system of ranks. </a:t>
            </a:r>
          </a:p>
          <a:p>
            <a:pPr marL="0" marR="40639" lvl="0" indent="0"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1. The highest class</a:t>
            </a:r>
            <a:r>
              <a:rPr lang="en-US" sz="1100" b="0" i="0" u="none" strike="noStrike" cap="none">
                <a:solidFill>
                  <a:schemeClr val="dk1"/>
                </a:solidFill>
                <a:latin typeface="Arial"/>
                <a:ea typeface="Arial"/>
                <a:cs typeface="Arial"/>
                <a:sym typeface="Arial"/>
              </a:rPr>
              <a:t> included the ruling family, leading officials, and high priests. </a:t>
            </a:r>
          </a:p>
          <a:p>
            <a:pPr marL="0" marR="40639" lvl="0" indent="0"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2. A small middle class</a:t>
            </a:r>
            <a:r>
              <a:rPr lang="en-US" sz="1100" b="0" i="0" u="none" strike="noStrike" cap="none">
                <a:solidFill>
                  <a:schemeClr val="dk1"/>
                </a:solidFill>
                <a:latin typeface="Arial"/>
                <a:ea typeface="Arial"/>
                <a:cs typeface="Arial"/>
                <a:sym typeface="Arial"/>
              </a:rPr>
              <a:t> was made up of lesser priests and scribes. The middle class also included merchants and artisans. Artisans who practiced the same trade, such as weavers or carpenters, lived and worked in the same street.</a:t>
            </a:r>
          </a:p>
          <a:p>
            <a:pPr marL="40638" marR="40638" lvl="0" indent="-2538"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3. At the base of society</a:t>
            </a:r>
            <a:r>
              <a:rPr lang="en-US" sz="1100" b="0" i="0" u="none" strike="noStrike" cap="none">
                <a:solidFill>
                  <a:schemeClr val="dk1"/>
                </a:solidFill>
                <a:latin typeface="Arial"/>
                <a:ea typeface="Arial"/>
                <a:cs typeface="Arial"/>
                <a:sym typeface="Arial"/>
              </a:rPr>
              <a:t> were the majority of people, peasant farmers. Some had their own land, but most worked land belonging to the king or temples. Sumerians also owned slaves. Most slaves had been captured in war. Some, though, had sold themselves into slavery to pay their debts. </a:t>
            </a:r>
          </a:p>
          <a:p>
            <a:pPr marL="40639" marR="40639" lvl="0" indent="-2539" algn="l" rtl="0">
              <a:spcBef>
                <a:spcPts val="500"/>
              </a:spcBef>
              <a:spcAft>
                <a:spcPts val="0"/>
              </a:spcAft>
              <a:buSzPct val="25000"/>
              <a:buNone/>
            </a:pPr>
            <a:endParaRPr sz="1100" b="0" i="0" u="none" strike="noStrike" cap="none">
              <a:solidFill>
                <a:schemeClr val="dk1"/>
              </a:solidFill>
              <a:latin typeface="Arial"/>
              <a:ea typeface="Arial"/>
              <a:cs typeface="Arial"/>
              <a:sym typeface="Arial"/>
            </a:endParaRPr>
          </a:p>
          <a:p>
            <a:pPr marL="40639" marR="40639" lvl="0" indent="-2539" algn="l" rtl="0">
              <a:spcBef>
                <a:spcPts val="500"/>
              </a:spcBef>
              <a:spcAft>
                <a:spcPts val="0"/>
              </a:spcAft>
              <a:buSzPct val="25000"/>
              <a:buNone/>
            </a:pPr>
            <a:r>
              <a:rPr lang="en-US" sz="1100" b="1" i="0" u="none" strike="noStrike" cap="none">
                <a:solidFill>
                  <a:schemeClr val="dk1"/>
                </a:solidFill>
                <a:latin typeface="Arial"/>
                <a:ea typeface="Arial"/>
                <a:cs typeface="Arial"/>
                <a:sym typeface="Arial"/>
              </a:rPr>
              <a:t>The role of women</a:t>
            </a:r>
            <a:r>
              <a:rPr lang="en-US" sz="1100" b="0" i="0" u="none" strike="noStrike" cap="none">
                <a:solidFill>
                  <a:schemeClr val="dk1"/>
                </a:solidFill>
                <a:latin typeface="Arial"/>
                <a:ea typeface="Arial"/>
                <a:cs typeface="Arial"/>
                <a:sym typeface="Arial"/>
              </a:rPr>
              <a:t> in Sumerian society changed over time. In the earliest Sumerian myths, a mother-goddess reflected the honored role of mothers in farming communities. As large city-states emerged with warrior-leaders at their heads, male gods replaced the mother-goddess. Still, in the early city-states, wives of rulers enjoyed special powers and duties. Some supervised palace workshops and ruled for the king when he was absent. Over time, as men gained more power and wealth, women became more dependent on men. Yet women continued to have legal rights. Well-to-do women engaged in trade and owned property. </a:t>
            </a:r>
          </a:p>
          <a:p>
            <a:pPr marL="40639" marR="40639" lvl="0" indent="-2539" algn="l" rtl="0">
              <a:spcBef>
                <a:spcPts val="500"/>
              </a:spcBef>
              <a:spcAft>
                <a:spcPts val="0"/>
              </a:spcAft>
              <a:buSzPct val="25000"/>
              <a:buNone/>
            </a:pPr>
            <a:endParaRPr sz="2300" b="0" i="0" u="none" strike="noStrike" cap="none">
              <a:solidFill>
                <a:schemeClr val="dk1"/>
              </a:solidFill>
              <a:latin typeface="Arial"/>
              <a:ea typeface="Arial"/>
              <a:cs typeface="Arial"/>
              <a:sym typeface="Arial"/>
            </a:endParaRPr>
          </a:p>
          <a:p>
            <a:pPr marL="40639" marR="40639" lvl="0" indent="-2539" algn="l" rtl="0">
              <a:spcBef>
                <a:spcPts val="500"/>
              </a:spcBef>
              <a:buSzPct val="25000"/>
              <a:buNone/>
            </a:pPr>
            <a:endParaRPr sz="2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7" name="Shape 87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b="0" i="0" u="none" strike="noStrike" cap="none">
                <a:solidFill>
                  <a:schemeClr val="dk1"/>
                </a:solidFill>
                <a:latin typeface="Calibri"/>
                <a:ea typeface="Calibri"/>
                <a:cs typeface="Calibri"/>
                <a:sym typeface="Calibri"/>
              </a:rPr>
              <a:t>Like most ancient peoples, the Sumerians were </a:t>
            </a:r>
            <a:r>
              <a:rPr lang="en-US" b="1" i="0" u="sng" strike="noStrike" cap="none">
                <a:solidFill>
                  <a:schemeClr val="dk1"/>
                </a:solidFill>
                <a:latin typeface="Calibri"/>
                <a:ea typeface="Calibri"/>
                <a:cs typeface="Calibri"/>
                <a:sym typeface="Calibri"/>
              </a:rPr>
              <a:t>polytheistic</a:t>
            </a:r>
            <a:r>
              <a:rPr lang="en-US" b="0" i="0" u="none" strike="noStrike" cap="none">
                <a:solidFill>
                  <a:schemeClr val="dk1"/>
                </a:solidFill>
                <a:latin typeface="Calibri"/>
                <a:ea typeface="Calibri"/>
                <a:cs typeface="Calibri"/>
                <a:sym typeface="Calibri"/>
              </a:rPr>
              <a:t>, worshiping many gods. These gods were thought to control every aspect of life, especially the forces of nature. Sumerians believed that gods and goddesses behaved like ordinary people. They ate, drank, married, and raised families. Although the gods favored truth and justice, they were also responsible for violence and suffering.  They were also immortal.</a:t>
            </a:r>
          </a:p>
          <a:p>
            <a:pPr marL="40639" marR="40639" lvl="0" indent="-2539" algn="l" rtl="0">
              <a:spcBef>
                <a:spcPts val="500"/>
              </a:spcBef>
              <a:spcAft>
                <a:spcPts val="0"/>
              </a:spcAft>
              <a:buSzPct val="25000"/>
              <a:buNone/>
            </a:pPr>
            <a:endParaRPr b="1" i="0" u="none" strike="noStrike" cap="none">
              <a:solidFill>
                <a:schemeClr val="dk1"/>
              </a:solidFill>
              <a:latin typeface="Calibri"/>
              <a:ea typeface="Calibri"/>
              <a:cs typeface="Calibri"/>
              <a:sym typeface="Calibri"/>
            </a:endParaRPr>
          </a:p>
          <a:p>
            <a:pPr marL="40639" marR="40639" lvl="0" indent="-2539" algn="l" rtl="0">
              <a:spcBef>
                <a:spcPts val="500"/>
              </a:spcBef>
              <a:spcAft>
                <a:spcPts val="0"/>
              </a:spcAft>
              <a:buSzPct val="25000"/>
              <a:buNone/>
            </a:pPr>
            <a:r>
              <a:rPr lang="en-US" b="1" i="0" u="none" strike="noStrike" cap="none">
                <a:solidFill>
                  <a:schemeClr val="dk1"/>
                </a:solidFill>
                <a:latin typeface="Calibri"/>
                <a:ea typeface="Calibri"/>
                <a:cs typeface="Calibri"/>
                <a:sym typeface="Calibri"/>
              </a:rPr>
              <a:t>Afterlife - Analyze Excerpt - </a:t>
            </a:r>
            <a:r>
              <a:rPr lang="en-US" b="0" i="0" u="none" strike="noStrike" cap="none">
                <a:solidFill>
                  <a:schemeClr val="dk1"/>
                </a:solidFill>
                <a:latin typeface="Calibri"/>
                <a:ea typeface="Calibri"/>
                <a:cs typeface="Calibri"/>
                <a:sym typeface="Calibri"/>
              </a:rPr>
              <a:t>This is an</a:t>
            </a:r>
            <a:r>
              <a:rPr lang="en-US" b="1" i="0" u="none" strike="noStrike" cap="none">
                <a:solidFill>
                  <a:schemeClr val="dk1"/>
                </a:solidFill>
                <a:latin typeface="Calibri"/>
                <a:ea typeface="Calibri"/>
                <a:cs typeface="Calibri"/>
                <a:sym typeface="Calibri"/>
              </a:rPr>
              <a:t> </a:t>
            </a:r>
            <a:r>
              <a:rPr lang="en-US" b="0" i="0" u="none" strike="noStrike" cap="none">
                <a:solidFill>
                  <a:schemeClr val="dk1"/>
                </a:solidFill>
                <a:latin typeface="Calibri"/>
                <a:ea typeface="Calibri"/>
                <a:cs typeface="Calibri"/>
                <a:sym typeface="Calibri"/>
              </a:rPr>
              <a:t>excerpt from an ancient Mesopotamian text describing the afterlife. Have a student read it and the class interpret it. Is the afterlife a good place or a bad place?</a:t>
            </a:r>
          </a:p>
          <a:p>
            <a:pPr marL="40639" marR="40639" lvl="0" indent="-2539" algn="l" rtl="0">
              <a:spcBef>
                <a:spcPts val="500"/>
              </a:spcBef>
              <a:spcAft>
                <a:spcPts val="0"/>
              </a:spcAft>
              <a:buSzPct val="25000"/>
              <a:buNone/>
            </a:pPr>
            <a:endParaRPr b="1" i="0" u="none" strike="noStrike" cap="none">
              <a:solidFill>
                <a:schemeClr val="dk1"/>
              </a:solidFill>
              <a:latin typeface="Calibri"/>
              <a:ea typeface="Calibri"/>
              <a:cs typeface="Calibri"/>
              <a:sym typeface="Calibri"/>
            </a:endParaRPr>
          </a:p>
          <a:p>
            <a:pPr marL="40639" marR="40639" lvl="0" indent="-2539" algn="l" rtl="0">
              <a:spcBef>
                <a:spcPts val="500"/>
              </a:spcBef>
              <a:buSzPct val="25000"/>
              <a:buNone/>
            </a:pPr>
            <a:r>
              <a:rPr lang="en-US" b="0" i="0" u="none" strike="noStrike" cap="none">
                <a:solidFill>
                  <a:schemeClr val="dk1"/>
                </a:solidFill>
                <a:latin typeface="Calibri"/>
                <a:ea typeface="Calibri"/>
                <a:cs typeface="Calibri"/>
                <a:sym typeface="Calibri"/>
              </a:rPr>
              <a:t>Afterlife was a dark place even for the good people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0" name="Shape 8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b="0" i="0" u="none" strike="noStrike" cap="none">
                <a:solidFill>
                  <a:schemeClr val="dk1"/>
                </a:solidFill>
                <a:latin typeface="Arial"/>
                <a:ea typeface="Arial"/>
                <a:cs typeface="Arial"/>
                <a:sym typeface="Arial"/>
              </a:rPr>
              <a:t>To Sumerians, their highest duty was to keep these divine beings happy and thereby ensure the safety of their city-state. Each city built a ziggurat </a:t>
            </a:r>
          </a:p>
          <a:p>
            <a:pPr marL="40639" marR="40639" lvl="0" indent="-2539" algn="l" rtl="0">
              <a:spcBef>
                <a:spcPts val="500"/>
              </a:spcBef>
              <a:spcAft>
                <a:spcPts val="0"/>
              </a:spcAft>
              <a:buSzPct val="25000"/>
              <a:buNone/>
            </a:pPr>
            <a:r>
              <a:rPr lang="en-US" b="1" i="0" u="none" strike="noStrike" cap="none">
                <a:solidFill>
                  <a:schemeClr val="dk1"/>
                </a:solidFill>
                <a:latin typeface="Calibri"/>
                <a:ea typeface="Calibri"/>
                <a:cs typeface="Calibri"/>
                <a:sym typeface="Calibri"/>
              </a:rPr>
              <a:t>Ziggurat </a:t>
            </a:r>
            <a:r>
              <a:rPr lang="en-US" b="0" i="0" u="none" strike="noStrike" cap="none">
                <a:solidFill>
                  <a:schemeClr val="dk1"/>
                </a:solidFill>
                <a:latin typeface="Arial"/>
                <a:ea typeface="Arial"/>
                <a:cs typeface="Arial"/>
                <a:sym typeface="Arial"/>
              </a:rPr>
              <a:t>- a pyramid-temple that soared toward the heavens.  At its top stood a shrine to the chief god or goddess of that city.   To win the favor of the gods, the people prayed and offered sacrifices of animals, grain and wine. </a:t>
            </a:r>
          </a:p>
          <a:p>
            <a:pPr marL="40639" marR="40639" lvl="0" indent="-2539" algn="l" rtl="0">
              <a:spcBef>
                <a:spcPts val="500"/>
              </a:spcBef>
              <a:spcAft>
                <a:spcPts val="0"/>
              </a:spcAft>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500"/>
              </a:spcBef>
              <a:spcAft>
                <a:spcPts val="0"/>
              </a:spcAft>
              <a:buSzPct val="25000"/>
              <a:buNone/>
            </a:pPr>
            <a:r>
              <a:rPr lang="en-US" b="0" i="0" u="none" strike="noStrike" cap="none">
                <a:solidFill>
                  <a:schemeClr val="dk1"/>
                </a:solidFill>
                <a:latin typeface="Arial"/>
                <a:ea typeface="Arial"/>
                <a:cs typeface="Arial"/>
                <a:sym typeface="Arial"/>
              </a:rPr>
              <a:t> They also celebrated holy days with ceremonies and processions.  In one ritual, the king went through a symbolic wedding to a goddess to ensure a prosperous new year.</a:t>
            </a:r>
          </a:p>
          <a:p>
            <a:pPr marL="40639" marR="40639" lvl="0" indent="-2539" algn="l" rtl="0">
              <a:spcBef>
                <a:spcPts val="500"/>
              </a:spcBef>
              <a:spcAft>
                <a:spcPts val="0"/>
              </a:spcAft>
              <a:buSzPct val="25000"/>
              <a:buNone/>
            </a:pPr>
            <a:endParaRPr sz="2100" b="0" i="0" u="none" strike="noStrike" cap="none">
              <a:solidFill>
                <a:schemeClr val="dk1"/>
              </a:solidFill>
              <a:latin typeface="Arial"/>
              <a:ea typeface="Arial"/>
              <a:cs typeface="Arial"/>
              <a:sym typeface="Arial"/>
            </a:endParaRPr>
          </a:p>
          <a:p>
            <a:pPr marL="40639" marR="40639" lvl="0" indent="-2539" algn="l" rtl="0">
              <a:spcBef>
                <a:spcPts val="500"/>
              </a:spcBef>
              <a:buSzPct val="25000"/>
              <a:buNone/>
            </a:pPr>
            <a:endParaRPr sz="2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9" name="Shape 8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b="0" i="0" u="none" strike="noStrike" cap="none">
                <a:solidFill>
                  <a:schemeClr val="dk1"/>
                </a:solidFill>
                <a:latin typeface="Arial"/>
                <a:ea typeface="Arial"/>
                <a:cs typeface="Arial"/>
                <a:sym typeface="Arial"/>
              </a:rPr>
              <a:t>Ziggurat - a pyramid-temple that soared toward the heavens.  At its top stood a shrine to the chief god or goddess of that city.   To win the favor of the gods, the people prayed and offered sacrifices of animals, grain and wine. </a:t>
            </a:r>
          </a:p>
          <a:p>
            <a:pPr marL="40639" marR="40639" lvl="0" indent="-2539" algn="l" rtl="0">
              <a:spcBef>
                <a:spcPts val="500"/>
              </a:spcBef>
              <a:spcAft>
                <a:spcPts val="0"/>
              </a:spcAft>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500"/>
              </a:spcBef>
              <a:buSzPct val="25000"/>
              <a:buNone/>
            </a:pPr>
            <a:r>
              <a:rPr lang="en-US" b="0" i="0" u="none" strike="noStrike" cap="none">
                <a:solidFill>
                  <a:schemeClr val="dk1"/>
                </a:solidFill>
                <a:latin typeface="Arial"/>
                <a:ea typeface="Arial"/>
                <a:cs typeface="Arial"/>
                <a:sym typeface="Arial"/>
              </a:rPr>
              <a:t> They also celebrated holy days with ceremonies and processions.  In one ritual, the king went through a symbolic wedding to a goddess to ensure a prosperous new year.</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0" name="Shape 9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b="1" i="0" u="none" strike="noStrike" cap="none">
                <a:solidFill>
                  <a:schemeClr val="dk1"/>
                </a:solidFill>
                <a:latin typeface="Arial"/>
                <a:ea typeface="Arial"/>
                <a:cs typeface="Arial"/>
                <a:sym typeface="Arial"/>
              </a:rPr>
              <a:t>By 3200 b.c., the Sumerians had invented what may be the earliest known form of writin</a:t>
            </a:r>
            <a:r>
              <a:rPr lang="en-US" b="0" i="0" u="none" strike="noStrike" cap="none">
                <a:solidFill>
                  <a:schemeClr val="dk1"/>
                </a:solidFill>
                <a:latin typeface="Arial"/>
                <a:ea typeface="Arial"/>
                <a:cs typeface="Arial"/>
                <a:sym typeface="Arial"/>
              </a:rPr>
              <a:t>g. This type of writing was later called cuneiform. </a:t>
            </a:r>
          </a:p>
          <a:p>
            <a:pPr marL="40639" marR="40639" lvl="0" indent="-2539" algn="l" rtl="0">
              <a:spcBef>
                <a:spcPts val="500"/>
              </a:spcBef>
              <a:spcAft>
                <a:spcPts val="0"/>
              </a:spcAft>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500"/>
              </a:spcBef>
              <a:spcAft>
                <a:spcPts val="0"/>
              </a:spcAft>
              <a:buSzPct val="25000"/>
              <a:buNone/>
            </a:pPr>
            <a:r>
              <a:rPr lang="en-US" b="1" i="0" u="none" strike="noStrike" cap="none">
                <a:solidFill>
                  <a:schemeClr val="dk1"/>
                </a:solidFill>
                <a:latin typeface="Arial"/>
                <a:ea typeface="Arial"/>
                <a:cs typeface="Arial"/>
                <a:sym typeface="Arial"/>
              </a:rPr>
              <a:t>Cuneiform</a:t>
            </a:r>
            <a:r>
              <a:rPr lang="en-US" b="0" i="0" u="none" strike="noStrike" cap="none">
                <a:solidFill>
                  <a:schemeClr val="dk1"/>
                </a:solidFill>
                <a:latin typeface="Arial"/>
                <a:ea typeface="Arial"/>
                <a:cs typeface="Arial"/>
                <a:sym typeface="Arial"/>
              </a:rPr>
              <a:t> grew out of a system of pictographs that priest used to record goods brought to temple storehouses.  Later, priests developed symbols to represent more complicated thoughts.  As their writing evolved, the Sumerians were able to use it to record not only grain harvests but also myths, prayers, laws, treaties, and business contracts.</a:t>
            </a:r>
          </a:p>
          <a:p>
            <a:pPr marL="40639" marR="40639" lvl="0" indent="-2539" algn="l" rtl="0">
              <a:spcBef>
                <a:spcPts val="500"/>
              </a:spcBef>
              <a:spcAft>
                <a:spcPts val="0"/>
              </a:spcAft>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500"/>
              </a:spcBef>
              <a:spcAft>
                <a:spcPts val="0"/>
              </a:spcAft>
              <a:buSzPct val="25000"/>
              <a:buNone/>
            </a:pPr>
            <a:r>
              <a:rPr lang="en-US" b="0" i="0" u="none" strike="noStrike" cap="none">
                <a:solidFill>
                  <a:schemeClr val="dk1"/>
                </a:solidFill>
                <a:latin typeface="Arial"/>
                <a:ea typeface="Arial"/>
                <a:cs typeface="Arial"/>
                <a:sym typeface="Arial"/>
              </a:rPr>
              <a:t>If you remember scribes are people who could officially read and write. Sumerian scribes had to go through years of difficult schooling to acquire their skills. </a:t>
            </a:r>
          </a:p>
          <a:p>
            <a:pPr marL="40639" marR="40639" lvl="0" indent="-2539" algn="l" rtl="0">
              <a:spcBef>
                <a:spcPts val="500"/>
              </a:spcBef>
              <a:spcAft>
                <a:spcPts val="0"/>
              </a:spcAft>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500"/>
              </a:spcBef>
              <a:buSzPct val="25000"/>
              <a:buNone/>
            </a:pPr>
            <a:r>
              <a:rPr lang="en-US" b="0" i="0" u="none" strike="noStrike" cap="none">
                <a:solidFill>
                  <a:schemeClr val="dk1"/>
                </a:solidFill>
                <a:latin typeface="Arial"/>
                <a:ea typeface="Arial"/>
                <a:cs typeface="Arial"/>
                <a:sym typeface="Arial"/>
              </a:rPr>
              <a:t>Do you thinks American schools are strict?  In Mesopotamia discipline was strict. Untidy copying or talking in class could be punished by “caning.” Gifted students went on to gain a wide range of knowledge about religion, medicine, mathematics, geography, astronomy, and literature.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1" name="Shape 9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Over the centuries, Sumerian scholars made advances in mathematics.</a:t>
            </a:r>
          </a:p>
          <a:p>
            <a:pPr marL="40639" marR="40639" lvl="0" indent="-2539" algn="l" rtl="0">
              <a:spcBef>
                <a:spcPts val="500"/>
              </a:spcBef>
              <a:spcAft>
                <a:spcPts val="0"/>
              </a:spcAft>
              <a:buSzPct val="25000"/>
              <a:buNone/>
            </a:pPr>
            <a:r>
              <a:rPr lang="en-US" sz="1100" b="0" i="0" u="none" strike="noStrike" cap="none">
                <a:solidFill>
                  <a:schemeClr val="dk1"/>
                </a:solidFill>
                <a:latin typeface="Arial"/>
                <a:ea typeface="Arial"/>
                <a:cs typeface="Arial"/>
                <a:sym typeface="Arial"/>
              </a:rPr>
              <a:t>Arithmetic and geometry In order to erect city walls and buildings, plan irrigation systems, and survey flooded fields, Sumerians needed arithmetic and geometry.</a:t>
            </a:r>
          </a:p>
          <a:p>
            <a:pPr marL="40639" marR="40639" lvl="0" indent="-2539" algn="l" rtl="0">
              <a:spcBef>
                <a:spcPts val="500"/>
              </a:spcBef>
              <a:spcAft>
                <a:spcPts val="0"/>
              </a:spcAft>
              <a:buSzPct val="25000"/>
              <a:buNone/>
            </a:pPr>
            <a:endParaRPr sz="1100" b="0" i="0" u="none" strike="noStrike" cap="none">
              <a:solidFill>
                <a:schemeClr val="dk1"/>
              </a:solidFill>
              <a:latin typeface="Arial"/>
              <a:ea typeface="Arial"/>
              <a:cs typeface="Arial"/>
              <a:sym typeface="Arial"/>
            </a:endParaRPr>
          </a:p>
          <a:p>
            <a:pPr marL="40639" marR="40639" lvl="0" indent="-2539" algn="l" rtl="0">
              <a:spcBef>
                <a:spcPts val="500"/>
              </a:spcBef>
              <a:buSzPct val="25000"/>
              <a:buNone/>
            </a:pPr>
            <a:r>
              <a:rPr lang="en-US" sz="1100" b="0" i="0" u="none" strike="noStrike" cap="none">
                <a:solidFill>
                  <a:schemeClr val="dk1"/>
                </a:solidFill>
                <a:latin typeface="Arial"/>
                <a:ea typeface="Arial"/>
                <a:cs typeface="Arial"/>
                <a:sym typeface="Arial"/>
              </a:rPr>
              <a:t>They based their number system on six, dividing the hour into 60 minutes and the circle into 360 degrees, as we still do today. Priests studied the skies, recording the movement of heavenly bodies. This knowledge enabled them to make accurate calendars, which are so essential to a farming society</a:t>
            </a:r>
            <a:r>
              <a:rPr lang="en-US" sz="1900" b="0" i="0" u="none" strike="noStrike" cap="none">
                <a:solidFill>
                  <a:schemeClr val="dk1"/>
                </a:solidFill>
                <a:latin typeface="Arial"/>
                <a:ea typeface="Arial"/>
                <a:cs typeface="Arial"/>
                <a:sym typeface="Arial"/>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3" name="Shape 93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934" name="Shape 93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0" name="Shape 94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941" name="Shape 94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The Standard of Ur is a wooden box covered with Lapis Luzuli and shell depicting a war scene on one side and a peace banquet on the other. The war side has the battle beginning in the bottom register and moving up until the prisoners of war are presented to the King who is center top and larger than the others (Hierarchy of Scale). They are in depicted in a stance called composite view because it shows profile and frontal view at the same time.</a:t>
            </a:r>
          </a:p>
          <a:p>
            <a:pPr lvl="0">
              <a:spcBef>
                <a:spcPts val="0"/>
              </a:spcBef>
              <a:buNone/>
            </a:pPr>
            <a:r>
              <a:rPr lang="en-US"/>
              <a:t>Observations: Man in center top register is larger than others	Inferences: Hierarchy of scale means he is leader</a:t>
            </a:r>
          </a:p>
          <a:p>
            <a:pPr lvl="0">
              <a:spcBef>
                <a:spcPts val="0"/>
              </a:spcBef>
              <a:buNone/>
            </a:pPr>
            <a:r>
              <a:rPr lang="en-US"/>
              <a:t>Chariots in bottom register						They are running people over, war</a:t>
            </a:r>
          </a:p>
          <a:p>
            <a:pPr lvl="0">
              <a:spcBef>
                <a:spcPts val="0"/>
              </a:spcBef>
              <a:buNone/>
            </a:pPr>
            <a:r>
              <a:rPr lang="en-US"/>
              <a:t>People bound at the hands						They are prisoners of war</a:t>
            </a:r>
          </a:p>
          <a:p>
            <a:pPr lvl="0">
              <a:spcBef>
                <a:spcPts val="0"/>
              </a:spcBef>
              <a:buNone/>
            </a:pPr>
            <a:r>
              <a:rPr lang="en-US"/>
              <a:t>Soldiers								</a:t>
            </a:r>
          </a:p>
          <a:p>
            <a:pPr lvl="0">
              <a:spcBef>
                <a:spcPts val="0"/>
              </a:spcBef>
              <a:buNone/>
            </a:pPr>
            <a:r>
              <a:rPr lang="en-US"/>
              <a:t>etc.</a:t>
            </a:r>
          </a:p>
        </p:txBody>
      </p:sp>
      <p:sp>
        <p:nvSpPr>
          <p:cNvPr id="948" name="Shape 9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
        <p:nvSpPr>
          <p:cNvPr id="335" name="Shape 3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36" name="Shape 33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5" name="Shape 95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Observations: cows				Inferences: had domesticated animals</a:t>
            </a:r>
          </a:p>
          <a:p>
            <a:pPr lvl="0">
              <a:spcBef>
                <a:spcPts val="0"/>
              </a:spcBef>
              <a:buNone/>
            </a:pPr>
            <a:r>
              <a:rPr lang="en-US"/>
              <a:t>Men carrying grain				They had agricultural technology</a:t>
            </a:r>
          </a:p>
          <a:p>
            <a:pPr lvl="0">
              <a:spcBef>
                <a:spcPts val="0"/>
              </a:spcBef>
              <a:buNone/>
            </a:pPr>
            <a:r>
              <a:rPr lang="en-US"/>
              <a:t>Top register has man on far left larger	He is the leader or king</a:t>
            </a:r>
          </a:p>
          <a:p>
            <a:pPr lvl="0">
              <a:spcBef>
                <a:spcPts val="0"/>
              </a:spcBef>
              <a:buNone/>
            </a:pPr>
            <a:r>
              <a:rPr lang="en-US"/>
              <a:t>Men in top register and drinking 		They are having a victory banquet</a:t>
            </a:r>
          </a:p>
          <a:p>
            <a:pPr lvl="0">
              <a:spcBef>
                <a:spcPts val="0"/>
              </a:spcBef>
              <a:buNone/>
            </a:pPr>
            <a:endParaRPr/>
          </a:p>
          <a:p>
            <a:pPr lvl="0">
              <a:spcBef>
                <a:spcPts val="0"/>
              </a:spcBef>
              <a:buNone/>
            </a:pPr>
            <a:r>
              <a:rPr lang="en-US"/>
              <a:t>The lower two registers have people bringing offerings to the king, many of which can be assumed are spoils of war due to the war depicted on the other side.</a:t>
            </a:r>
          </a:p>
        </p:txBody>
      </p:sp>
      <p:sp>
        <p:nvSpPr>
          <p:cNvPr id="956" name="Shape 95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3" name="Shape 9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40639" marR="40639" lvl="0" indent="-2539" algn="l" rtl="0">
              <a:spcBef>
                <a:spcPts val="0"/>
              </a:spcBef>
              <a:buSzPct val="25000"/>
              <a:buNone/>
            </a:pPr>
            <a:r>
              <a:rPr lang="en-US" b="0" i="0" u="none" strike="noStrike" cap="none">
                <a:solidFill>
                  <a:schemeClr val="dk1"/>
                </a:solidFill>
                <a:latin typeface="Arial"/>
                <a:ea typeface="Arial"/>
                <a:cs typeface="Arial"/>
                <a:sym typeface="Arial"/>
              </a:rPr>
              <a:t>From 3000 to 2000 B.C., the city-states of Sumer were almost constantly at war with one another. The weakened city-states could no longer ward off attacks from the peoples of the surrounding deserts and hills. Although the Sumerians never recovered from the attacks on their cities, their civilization did not die. Succeeding sets of rulers adapted the basic ideas of Sumerian culture to meet their own needs. </a:t>
            </a:r>
          </a:p>
          <a:p>
            <a:pPr marL="40639" marR="40639" lvl="0" indent="-2539" algn="l" rtl="0">
              <a:spcBef>
                <a:spcPts val="0"/>
              </a:spcBef>
              <a:buSzPct val="25000"/>
              <a:buNone/>
            </a:pPr>
            <a:endParaRPr b="0" i="0" u="none" strike="noStrike" cap="none">
              <a:solidFill>
                <a:schemeClr val="dk1"/>
              </a:solidFill>
              <a:latin typeface="Arial"/>
              <a:ea typeface="Arial"/>
              <a:cs typeface="Arial"/>
              <a:sym typeface="Arial"/>
            </a:endParaRPr>
          </a:p>
          <a:p>
            <a:pPr marL="40639" marR="40639" lvl="0" indent="-2539" algn="l" rtl="0">
              <a:spcBef>
                <a:spcPts val="0"/>
              </a:spcBef>
              <a:buSzPct val="25000"/>
              <a:buNone/>
            </a:pPr>
            <a:r>
              <a:rPr lang="en-US" b="0" i="0" u="none" strike="noStrike" cap="none">
                <a:solidFill>
                  <a:schemeClr val="dk1"/>
                </a:solidFill>
                <a:latin typeface="Arial"/>
                <a:ea typeface="Arial"/>
                <a:cs typeface="Arial"/>
                <a:sym typeface="Arial"/>
              </a:rPr>
              <a:t>About 2350 B.C., a conqueror named Sargon defeated the city-states of Sumer. Sargon led his army from Akkad (AK•ad), a city-state north of Sumer. Sargon’s conquests helped to spread that culture even farther, beyond the Tigris-Euphrates Valley. </a:t>
            </a:r>
          </a:p>
          <a:p>
            <a:pPr marL="0" marR="40639" lvl="0" indent="0" algn="l" rtl="0">
              <a:spcBef>
                <a:spcPts val="0"/>
              </a:spcBef>
              <a:buSzPct val="25000"/>
              <a:buNone/>
            </a:pPr>
            <a:r>
              <a:rPr lang="en-US" b="0" i="0" u="none" strike="noStrike" cap="none">
                <a:solidFill>
                  <a:schemeClr val="dk1"/>
                </a:solidFill>
                <a:latin typeface="Arial"/>
                <a:ea typeface="Arial"/>
                <a:cs typeface="Arial"/>
                <a:sym typeface="Arial"/>
              </a:rPr>
              <a:t>By taking control of both northern and southern Mesopotamia, Sargon created the world’s first empire. An </a:t>
            </a:r>
            <a:r>
              <a:rPr lang="en-US" b="1" i="0" u="sng" strike="noStrike" cap="none">
                <a:solidFill>
                  <a:schemeClr val="dk1"/>
                </a:solidFill>
                <a:latin typeface="Arial"/>
                <a:ea typeface="Arial"/>
                <a:cs typeface="Arial"/>
                <a:sym typeface="Arial"/>
              </a:rPr>
              <a:t>empire</a:t>
            </a:r>
            <a:r>
              <a:rPr lang="en-US" b="0" i="0" u="none" strike="noStrike" cap="none">
                <a:solidFill>
                  <a:schemeClr val="dk1"/>
                </a:solidFill>
                <a:latin typeface="Arial"/>
                <a:ea typeface="Arial"/>
                <a:cs typeface="Arial"/>
                <a:sym typeface="Arial"/>
              </a:rPr>
              <a:t> brings together several peoples, nations, or previously independent states under the control of one ruler. </a:t>
            </a:r>
          </a:p>
          <a:p>
            <a:pPr marL="0" marR="40639" lvl="0" indent="0" algn="l" rtl="0">
              <a:spcBef>
                <a:spcPts val="0"/>
              </a:spcBef>
              <a:buSzPct val="25000"/>
              <a:buNone/>
            </a:pPr>
            <a:r>
              <a:rPr lang="en-US" b="0" i="0" u="none" strike="noStrike" cap="none">
                <a:solidFill>
                  <a:schemeClr val="dk1"/>
                </a:solidFill>
                <a:latin typeface="Arial"/>
                <a:ea typeface="Arial"/>
                <a:cs typeface="Arial"/>
                <a:sym typeface="Arial"/>
              </a:rPr>
              <a:t>At its height, the Akkadian Empire loosely controlled land from the Mediterranean Coast in the west to present-day Iran in the east. Sargon’s dynasty lasted only about 200 years, after which it declined due to internal fighting, invasions, and a famine.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3" name="Shape 99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Victory stele of Naram-Sin is a relief depicting the conquest of Naram-Sin and the Akkadians against the Lullabi people in Iran. It would have been displayed to the public and is one of the earliest examples of propaganda. Depicts power and authority, religion, landscape, war, death and violence</a:t>
            </a:r>
          </a:p>
          <a:p>
            <a:pPr lvl="0">
              <a:spcBef>
                <a:spcPts val="0"/>
              </a:spcBef>
              <a:buNone/>
            </a:pPr>
            <a:endParaRPr/>
          </a:p>
          <a:p>
            <a:pPr lvl="0">
              <a:spcBef>
                <a:spcPts val="0"/>
              </a:spcBef>
              <a:buNone/>
            </a:pPr>
            <a:r>
              <a:rPr lang="en-US"/>
              <a:t>Observations:	Large man near top				Inferences: He is Naram-Sin and the leader</a:t>
            </a:r>
          </a:p>
          <a:p>
            <a:pPr lvl="0">
              <a:spcBef>
                <a:spcPts val="0"/>
              </a:spcBef>
              <a:buNone/>
            </a:pPr>
            <a:r>
              <a:rPr lang="en-US"/>
              <a:t>Soldiers climbing the mountain				The army of Naram-Sin</a:t>
            </a:r>
          </a:p>
          <a:p>
            <a:pPr lvl="0">
              <a:spcBef>
                <a:spcPts val="0"/>
              </a:spcBef>
              <a:buNone/>
            </a:pPr>
            <a:r>
              <a:rPr lang="en-US"/>
              <a:t>Man cowering before Naram-Sin				Leader of opposing force and is accepting defeat</a:t>
            </a:r>
          </a:p>
          <a:p>
            <a:pPr lvl="0">
              <a:spcBef>
                <a:spcPts val="0"/>
              </a:spcBef>
              <a:buNone/>
            </a:pPr>
            <a:r>
              <a:rPr lang="en-US"/>
              <a:t>Men falling off the mountain					Fallen soldiers of opposing force</a:t>
            </a:r>
          </a:p>
          <a:p>
            <a:pPr lvl="0">
              <a:spcBef>
                <a:spcPts val="0"/>
              </a:spcBef>
              <a:buNone/>
            </a:pPr>
            <a:r>
              <a:rPr lang="en-US"/>
              <a:t>Mountain</a:t>
            </a:r>
          </a:p>
          <a:p>
            <a:pPr lvl="0">
              <a:spcBef>
                <a:spcPts val="0"/>
              </a:spcBef>
              <a:buNone/>
            </a:pPr>
            <a:r>
              <a:rPr lang="en-US"/>
              <a:t>Stars at top							represents dieties and shows that the victory was sanctioned by the gods</a:t>
            </a:r>
          </a:p>
        </p:txBody>
      </p:sp>
      <p:sp>
        <p:nvSpPr>
          <p:cNvPr id="994" name="Shape 99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Sargon I built the first empire known to history. His huge achievement did not last long, however. Soon after his death, other invaders invaded Mesopotamia, destroying his empire.</a:t>
            </a:r>
          </a:p>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In time, the Sumerian city-states revived, and their power struggles resumed. Eventually, however, new conquerors came and unified Mesopotamia.</a:t>
            </a:r>
          </a:p>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Babylonian Empire In about 2000 B.C., nomadic warriors known as Amorites invaded Mesopotamia. Gradually, the Amorites overwhelmed the Sumerians and established their capital at Babylon, on the Euphrates River. The Babylonian Empire reached its peak during the reign of Hammurabi, from 1792 B.C. to 1750 B.C. Hammurabi’s most enduring legacy is the code of laws he put together. </a:t>
            </a:r>
          </a:p>
          <a:p>
            <a:pPr marL="0" marR="0" lvl="0" indent="0" algn="l" rtl="0">
              <a:spcBef>
                <a:spcPts val="0"/>
              </a:spcBef>
              <a:buSzPct val="25000"/>
              <a:buNone/>
            </a:pPr>
            <a:r>
              <a:rPr lang="en-US" sz="1100" b="0" i="0" u="none" strike="noStrike" cap="none">
                <a:solidFill>
                  <a:schemeClr val="dk1"/>
                </a:solidFill>
                <a:latin typeface="Arial"/>
                <a:ea typeface="Arial"/>
                <a:cs typeface="Arial"/>
                <a:sym typeface="Arial"/>
              </a:rPr>
              <a:t>D. He wanted everyone in his empire to know the legal principles his government would follow.  He had 282 laws carved on a stone pillar for all to see.  On it he proclaimed that his goals were to "cause justice to prevail in the land/To destroy the wicked and evil/ That the strong may not oppress the weak."  </a:t>
            </a:r>
          </a:p>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 If any one bring an accusation of any crime before the elders, and does not prove what he has charged, he shall, if it be a capital offense charged, be put to death. </a:t>
            </a:r>
          </a:p>
          <a:p>
            <a:pPr marL="0" marR="0" lvl="0" indent="0" algn="l" rtl="0">
              <a:spcBef>
                <a:spcPts val="0"/>
              </a:spcBef>
              <a:buSzPct val="25000"/>
              <a:buNone/>
            </a:pPr>
            <a:r>
              <a:rPr lang="en-US" sz="1100" b="0" i="0" u="none" strike="noStrike" cap="none">
                <a:solidFill>
                  <a:schemeClr val="dk1"/>
                </a:solidFill>
                <a:latin typeface="Calibri"/>
                <a:ea typeface="Calibri"/>
                <a:cs typeface="Calibri"/>
                <a:sym typeface="Calibri"/>
              </a:rPr>
              <a:t> -If any one steal cattle or sheep, or an ass, or a pig or a goat, if it belong to a god or to the court, the thief shall pay thirtyfold; if they belonged to a freed man of the king he shall pay tenfold; if the thief has nothing with which to pay he shall be put to death.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1" name="Shape 101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12" name="Shape 101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1" name="Shape 10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22" name="Shape 10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8" name="Shape 1028"/>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29" name="Shape 1029"/>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5" name="Shape 103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036" name="Shape 103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2" name="Shape 10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043" name="Shape 1043"/>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056" name="Shape 10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3" name="Shape 34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62" name="Shape 10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68" name="Shape 10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76" name="Shape 10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82" name="Shape 10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088" name="Shape 10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Shape 10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094" name="Shape 10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0" name="Shape 110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a:t>Model historical reading skills</a:t>
            </a:r>
          </a:p>
          <a:p>
            <a:pPr lvl="0">
              <a:spcBef>
                <a:spcPts val="0"/>
              </a:spcBef>
              <a:buNone/>
            </a:pPr>
            <a:r>
              <a:rPr lang="en-US"/>
              <a:t>Walk students through all documents</a:t>
            </a:r>
          </a:p>
          <a:p>
            <a:pPr lvl="0">
              <a:spcBef>
                <a:spcPts val="0"/>
              </a:spcBef>
              <a:buNone/>
            </a:pPr>
            <a:r>
              <a:rPr lang="en-US"/>
              <a:t>Discuss answers</a:t>
            </a:r>
          </a:p>
          <a:p>
            <a:pPr lvl="0">
              <a:spcBef>
                <a:spcPts val="0"/>
              </a:spcBef>
              <a:buNone/>
            </a:pPr>
            <a:endParaRPr/>
          </a:p>
        </p:txBody>
      </p:sp>
      <p:sp>
        <p:nvSpPr>
          <p:cNvPr id="1101" name="Shape 1101"/>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Shape 11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6" name="Shape 11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07" name="Shape 11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5" name="Shape 11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16" name="Shape 111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6" name="Shape 11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127" name="Shape 112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1"/>
        </a:solidFill>
        <a:effectLst/>
      </p:bgPr>
    </p:bg>
    <p:spTree>
      <p:nvGrpSpPr>
        <p:cNvPr id="1" name="Shape 17"/>
        <p:cNvGrpSpPr/>
        <p:nvPr/>
      </p:nvGrpSpPr>
      <p:grpSpPr>
        <a:xfrm>
          <a:off x="0" y="0"/>
          <a:ext cx="0" cy="0"/>
          <a:chOff x="0" y="0"/>
          <a:chExt cx="0" cy="0"/>
        </a:xfrm>
      </p:grpSpPr>
      <p:sp>
        <p:nvSpPr>
          <p:cNvPr id="18" name="Shape 18" title="scalloped circle"/>
          <p:cNvSpPr/>
          <p:nvPr/>
        </p:nvSpPr>
        <p:spPr>
          <a:xfrm>
            <a:off x="3557016" y="630935"/>
            <a:ext cx="5235575" cy="5229225"/>
          </a:xfrm>
          <a:custGeom>
            <a:avLst/>
            <a:gdLst/>
            <a:ahLst/>
            <a:cxnLst/>
            <a:rect l="0" t="0" r="0" b="0"/>
            <a:pathLst>
              <a:path w="120000" h="120000" extrusionOk="0">
                <a:moveTo>
                  <a:pt x="60000" y="0"/>
                </a:moveTo>
                <a:lnTo>
                  <a:pt x="61164" y="109"/>
                </a:lnTo>
                <a:lnTo>
                  <a:pt x="62292" y="400"/>
                </a:lnTo>
                <a:lnTo>
                  <a:pt x="63383" y="837"/>
                </a:lnTo>
                <a:lnTo>
                  <a:pt x="64511" y="1384"/>
                </a:lnTo>
                <a:lnTo>
                  <a:pt x="65567" y="2003"/>
                </a:lnTo>
                <a:lnTo>
                  <a:pt x="66658" y="2659"/>
                </a:lnTo>
                <a:lnTo>
                  <a:pt x="67750" y="3242"/>
                </a:lnTo>
                <a:lnTo>
                  <a:pt x="68841" y="3825"/>
                </a:lnTo>
                <a:lnTo>
                  <a:pt x="69896" y="4262"/>
                </a:lnTo>
                <a:lnTo>
                  <a:pt x="71061" y="4553"/>
                </a:lnTo>
                <a:lnTo>
                  <a:pt x="72189" y="4699"/>
                </a:lnTo>
                <a:lnTo>
                  <a:pt x="73389" y="4699"/>
                </a:lnTo>
                <a:lnTo>
                  <a:pt x="74627" y="4626"/>
                </a:lnTo>
                <a:lnTo>
                  <a:pt x="75864" y="4480"/>
                </a:lnTo>
                <a:lnTo>
                  <a:pt x="77101" y="4298"/>
                </a:lnTo>
                <a:lnTo>
                  <a:pt x="78338" y="4153"/>
                </a:lnTo>
                <a:lnTo>
                  <a:pt x="79575" y="4043"/>
                </a:lnTo>
                <a:lnTo>
                  <a:pt x="80739" y="4080"/>
                </a:lnTo>
                <a:lnTo>
                  <a:pt x="81867" y="4225"/>
                </a:lnTo>
                <a:lnTo>
                  <a:pt x="82959" y="4553"/>
                </a:lnTo>
                <a:lnTo>
                  <a:pt x="83869" y="5027"/>
                </a:lnTo>
                <a:lnTo>
                  <a:pt x="84742" y="5646"/>
                </a:lnTo>
                <a:lnTo>
                  <a:pt x="85506" y="6375"/>
                </a:lnTo>
                <a:lnTo>
                  <a:pt x="86270" y="7213"/>
                </a:lnTo>
                <a:lnTo>
                  <a:pt x="86961" y="8087"/>
                </a:lnTo>
                <a:lnTo>
                  <a:pt x="87653" y="8998"/>
                </a:lnTo>
                <a:lnTo>
                  <a:pt x="88344" y="9908"/>
                </a:lnTo>
                <a:lnTo>
                  <a:pt x="89035" y="10783"/>
                </a:lnTo>
                <a:lnTo>
                  <a:pt x="89763" y="11621"/>
                </a:lnTo>
                <a:lnTo>
                  <a:pt x="90600" y="12349"/>
                </a:lnTo>
                <a:lnTo>
                  <a:pt x="91400" y="13005"/>
                </a:lnTo>
                <a:lnTo>
                  <a:pt x="92310" y="13515"/>
                </a:lnTo>
                <a:lnTo>
                  <a:pt x="93292" y="13952"/>
                </a:lnTo>
                <a:lnTo>
                  <a:pt x="94348" y="14316"/>
                </a:lnTo>
                <a:lnTo>
                  <a:pt x="95439" y="14644"/>
                </a:lnTo>
                <a:lnTo>
                  <a:pt x="96531" y="14936"/>
                </a:lnTo>
                <a:lnTo>
                  <a:pt x="97659" y="15227"/>
                </a:lnTo>
                <a:lnTo>
                  <a:pt x="98714" y="15555"/>
                </a:lnTo>
                <a:lnTo>
                  <a:pt x="99769" y="15919"/>
                </a:lnTo>
                <a:lnTo>
                  <a:pt x="100751" y="16357"/>
                </a:lnTo>
                <a:lnTo>
                  <a:pt x="101625" y="16903"/>
                </a:lnTo>
                <a:lnTo>
                  <a:pt x="102425" y="17559"/>
                </a:lnTo>
                <a:lnTo>
                  <a:pt x="103080" y="18360"/>
                </a:lnTo>
                <a:lnTo>
                  <a:pt x="103626" y="19234"/>
                </a:lnTo>
                <a:lnTo>
                  <a:pt x="104063" y="20218"/>
                </a:lnTo>
                <a:lnTo>
                  <a:pt x="104426" y="21275"/>
                </a:lnTo>
                <a:lnTo>
                  <a:pt x="104754" y="22331"/>
                </a:lnTo>
                <a:lnTo>
                  <a:pt x="105045" y="23460"/>
                </a:lnTo>
                <a:lnTo>
                  <a:pt x="105336" y="24553"/>
                </a:lnTo>
                <a:lnTo>
                  <a:pt x="105664" y="25646"/>
                </a:lnTo>
                <a:lnTo>
                  <a:pt x="106027" y="26703"/>
                </a:lnTo>
                <a:lnTo>
                  <a:pt x="106464" y="27686"/>
                </a:lnTo>
                <a:lnTo>
                  <a:pt x="106973" y="28597"/>
                </a:lnTo>
                <a:lnTo>
                  <a:pt x="107628" y="29398"/>
                </a:lnTo>
                <a:lnTo>
                  <a:pt x="108356" y="30236"/>
                </a:lnTo>
                <a:lnTo>
                  <a:pt x="109193" y="30965"/>
                </a:lnTo>
                <a:lnTo>
                  <a:pt x="110066" y="31657"/>
                </a:lnTo>
                <a:lnTo>
                  <a:pt x="111012" y="32349"/>
                </a:lnTo>
                <a:lnTo>
                  <a:pt x="111922" y="33041"/>
                </a:lnTo>
                <a:lnTo>
                  <a:pt x="112795" y="33734"/>
                </a:lnTo>
                <a:lnTo>
                  <a:pt x="113632" y="34499"/>
                </a:lnTo>
                <a:lnTo>
                  <a:pt x="114360" y="35264"/>
                </a:lnTo>
                <a:lnTo>
                  <a:pt x="114978" y="36138"/>
                </a:lnTo>
                <a:lnTo>
                  <a:pt x="115451" y="37049"/>
                </a:lnTo>
                <a:lnTo>
                  <a:pt x="115779" y="38142"/>
                </a:lnTo>
                <a:lnTo>
                  <a:pt x="115924" y="39271"/>
                </a:lnTo>
                <a:lnTo>
                  <a:pt x="115961" y="40437"/>
                </a:lnTo>
                <a:lnTo>
                  <a:pt x="115852" y="41675"/>
                </a:lnTo>
                <a:lnTo>
                  <a:pt x="115706" y="42914"/>
                </a:lnTo>
                <a:lnTo>
                  <a:pt x="115524" y="44153"/>
                </a:lnTo>
                <a:lnTo>
                  <a:pt x="115379" y="45391"/>
                </a:lnTo>
                <a:lnTo>
                  <a:pt x="115306" y="46630"/>
                </a:lnTo>
                <a:lnTo>
                  <a:pt x="115306" y="47832"/>
                </a:lnTo>
                <a:lnTo>
                  <a:pt x="115451" y="48961"/>
                </a:lnTo>
                <a:lnTo>
                  <a:pt x="115742" y="50091"/>
                </a:lnTo>
                <a:lnTo>
                  <a:pt x="116179" y="51147"/>
                </a:lnTo>
                <a:lnTo>
                  <a:pt x="116761" y="52240"/>
                </a:lnTo>
                <a:lnTo>
                  <a:pt x="117343" y="53333"/>
                </a:lnTo>
                <a:lnTo>
                  <a:pt x="117998" y="54426"/>
                </a:lnTo>
                <a:lnTo>
                  <a:pt x="118617" y="55482"/>
                </a:lnTo>
                <a:lnTo>
                  <a:pt x="119163" y="56612"/>
                </a:lnTo>
                <a:lnTo>
                  <a:pt x="119599" y="57704"/>
                </a:lnTo>
                <a:lnTo>
                  <a:pt x="119890" y="58834"/>
                </a:lnTo>
                <a:lnTo>
                  <a:pt x="120000" y="60000"/>
                </a:lnTo>
                <a:lnTo>
                  <a:pt x="119890" y="61165"/>
                </a:lnTo>
                <a:lnTo>
                  <a:pt x="119599" y="62295"/>
                </a:lnTo>
                <a:lnTo>
                  <a:pt x="119163" y="63387"/>
                </a:lnTo>
                <a:lnTo>
                  <a:pt x="118617" y="64517"/>
                </a:lnTo>
                <a:lnTo>
                  <a:pt x="117998" y="65573"/>
                </a:lnTo>
                <a:lnTo>
                  <a:pt x="117343" y="66666"/>
                </a:lnTo>
                <a:lnTo>
                  <a:pt x="116761" y="67759"/>
                </a:lnTo>
                <a:lnTo>
                  <a:pt x="116179" y="68852"/>
                </a:lnTo>
                <a:lnTo>
                  <a:pt x="115742" y="69908"/>
                </a:lnTo>
                <a:lnTo>
                  <a:pt x="115451" y="71038"/>
                </a:lnTo>
                <a:lnTo>
                  <a:pt x="115306" y="72167"/>
                </a:lnTo>
                <a:lnTo>
                  <a:pt x="115306" y="73369"/>
                </a:lnTo>
                <a:lnTo>
                  <a:pt x="115379" y="74608"/>
                </a:lnTo>
                <a:lnTo>
                  <a:pt x="115524" y="75846"/>
                </a:lnTo>
                <a:lnTo>
                  <a:pt x="115706" y="77085"/>
                </a:lnTo>
                <a:lnTo>
                  <a:pt x="115852" y="78324"/>
                </a:lnTo>
                <a:lnTo>
                  <a:pt x="115961" y="79562"/>
                </a:lnTo>
                <a:lnTo>
                  <a:pt x="115924" y="80728"/>
                </a:lnTo>
                <a:lnTo>
                  <a:pt x="115779" y="81857"/>
                </a:lnTo>
                <a:lnTo>
                  <a:pt x="115451" y="82950"/>
                </a:lnTo>
                <a:lnTo>
                  <a:pt x="114978" y="83861"/>
                </a:lnTo>
                <a:lnTo>
                  <a:pt x="114360" y="84735"/>
                </a:lnTo>
                <a:lnTo>
                  <a:pt x="113632" y="85500"/>
                </a:lnTo>
                <a:lnTo>
                  <a:pt x="112795" y="86265"/>
                </a:lnTo>
                <a:lnTo>
                  <a:pt x="111922" y="86958"/>
                </a:lnTo>
                <a:lnTo>
                  <a:pt x="111012" y="87650"/>
                </a:lnTo>
                <a:lnTo>
                  <a:pt x="110066" y="88342"/>
                </a:lnTo>
                <a:lnTo>
                  <a:pt x="109193" y="89034"/>
                </a:lnTo>
                <a:lnTo>
                  <a:pt x="108356" y="89763"/>
                </a:lnTo>
                <a:lnTo>
                  <a:pt x="107628" y="90601"/>
                </a:lnTo>
                <a:lnTo>
                  <a:pt x="106973" y="91402"/>
                </a:lnTo>
                <a:lnTo>
                  <a:pt x="106464" y="92313"/>
                </a:lnTo>
                <a:lnTo>
                  <a:pt x="106027" y="93296"/>
                </a:lnTo>
                <a:lnTo>
                  <a:pt x="105664" y="94353"/>
                </a:lnTo>
                <a:lnTo>
                  <a:pt x="105336" y="95446"/>
                </a:lnTo>
                <a:lnTo>
                  <a:pt x="105045" y="96539"/>
                </a:lnTo>
                <a:lnTo>
                  <a:pt x="104754" y="97668"/>
                </a:lnTo>
                <a:lnTo>
                  <a:pt x="104426" y="98724"/>
                </a:lnTo>
                <a:lnTo>
                  <a:pt x="104063" y="99781"/>
                </a:lnTo>
                <a:lnTo>
                  <a:pt x="103626" y="100765"/>
                </a:lnTo>
                <a:lnTo>
                  <a:pt x="103080" y="101639"/>
                </a:lnTo>
                <a:lnTo>
                  <a:pt x="102425" y="102440"/>
                </a:lnTo>
                <a:lnTo>
                  <a:pt x="101625" y="103096"/>
                </a:lnTo>
                <a:lnTo>
                  <a:pt x="100751" y="103642"/>
                </a:lnTo>
                <a:lnTo>
                  <a:pt x="99769" y="104080"/>
                </a:lnTo>
                <a:lnTo>
                  <a:pt x="98714" y="104444"/>
                </a:lnTo>
                <a:lnTo>
                  <a:pt x="97659" y="104772"/>
                </a:lnTo>
                <a:lnTo>
                  <a:pt x="96531" y="105063"/>
                </a:lnTo>
                <a:lnTo>
                  <a:pt x="95439" y="105355"/>
                </a:lnTo>
                <a:lnTo>
                  <a:pt x="94348" y="105683"/>
                </a:lnTo>
                <a:lnTo>
                  <a:pt x="93292" y="106047"/>
                </a:lnTo>
                <a:lnTo>
                  <a:pt x="92310" y="106484"/>
                </a:lnTo>
                <a:lnTo>
                  <a:pt x="91400" y="106994"/>
                </a:lnTo>
                <a:lnTo>
                  <a:pt x="90600" y="107650"/>
                </a:lnTo>
                <a:lnTo>
                  <a:pt x="89763" y="108378"/>
                </a:lnTo>
                <a:lnTo>
                  <a:pt x="89035" y="109216"/>
                </a:lnTo>
                <a:lnTo>
                  <a:pt x="88344" y="110091"/>
                </a:lnTo>
                <a:lnTo>
                  <a:pt x="87653" y="111001"/>
                </a:lnTo>
                <a:lnTo>
                  <a:pt x="86961" y="111912"/>
                </a:lnTo>
                <a:lnTo>
                  <a:pt x="86270" y="112786"/>
                </a:lnTo>
                <a:lnTo>
                  <a:pt x="85506" y="113624"/>
                </a:lnTo>
                <a:lnTo>
                  <a:pt x="84742" y="114353"/>
                </a:lnTo>
                <a:lnTo>
                  <a:pt x="83869" y="114972"/>
                </a:lnTo>
                <a:lnTo>
                  <a:pt x="82959" y="115446"/>
                </a:lnTo>
                <a:lnTo>
                  <a:pt x="81867" y="115774"/>
                </a:lnTo>
                <a:lnTo>
                  <a:pt x="80739" y="115919"/>
                </a:lnTo>
                <a:lnTo>
                  <a:pt x="79575" y="115956"/>
                </a:lnTo>
                <a:lnTo>
                  <a:pt x="78338" y="115846"/>
                </a:lnTo>
                <a:lnTo>
                  <a:pt x="77101" y="115701"/>
                </a:lnTo>
                <a:lnTo>
                  <a:pt x="75864" y="115519"/>
                </a:lnTo>
                <a:lnTo>
                  <a:pt x="74627" y="115373"/>
                </a:lnTo>
                <a:lnTo>
                  <a:pt x="73389" y="115300"/>
                </a:lnTo>
                <a:lnTo>
                  <a:pt x="72189" y="115300"/>
                </a:lnTo>
                <a:lnTo>
                  <a:pt x="71061" y="115446"/>
                </a:lnTo>
                <a:lnTo>
                  <a:pt x="69896" y="115737"/>
                </a:lnTo>
                <a:lnTo>
                  <a:pt x="68841" y="116174"/>
                </a:lnTo>
                <a:lnTo>
                  <a:pt x="67750" y="116757"/>
                </a:lnTo>
                <a:lnTo>
                  <a:pt x="66658" y="117340"/>
                </a:lnTo>
                <a:lnTo>
                  <a:pt x="65567" y="117996"/>
                </a:lnTo>
                <a:lnTo>
                  <a:pt x="64511" y="118615"/>
                </a:lnTo>
                <a:lnTo>
                  <a:pt x="63383" y="119162"/>
                </a:lnTo>
                <a:lnTo>
                  <a:pt x="62292" y="119599"/>
                </a:lnTo>
                <a:lnTo>
                  <a:pt x="61164" y="119890"/>
                </a:lnTo>
                <a:lnTo>
                  <a:pt x="60000" y="120000"/>
                </a:lnTo>
                <a:lnTo>
                  <a:pt x="58835" y="119890"/>
                </a:lnTo>
                <a:lnTo>
                  <a:pt x="57707" y="119599"/>
                </a:lnTo>
                <a:lnTo>
                  <a:pt x="56616" y="119162"/>
                </a:lnTo>
                <a:lnTo>
                  <a:pt x="55488" y="118615"/>
                </a:lnTo>
                <a:lnTo>
                  <a:pt x="54432" y="117996"/>
                </a:lnTo>
                <a:lnTo>
                  <a:pt x="53341" y="117340"/>
                </a:lnTo>
                <a:lnTo>
                  <a:pt x="52249" y="116757"/>
                </a:lnTo>
                <a:lnTo>
                  <a:pt x="51158" y="116174"/>
                </a:lnTo>
                <a:lnTo>
                  <a:pt x="50066" y="115737"/>
                </a:lnTo>
                <a:lnTo>
                  <a:pt x="48938" y="115446"/>
                </a:lnTo>
                <a:lnTo>
                  <a:pt x="47810" y="115300"/>
                </a:lnTo>
                <a:lnTo>
                  <a:pt x="46610" y="115300"/>
                </a:lnTo>
                <a:lnTo>
                  <a:pt x="45372" y="115373"/>
                </a:lnTo>
                <a:lnTo>
                  <a:pt x="44135" y="115519"/>
                </a:lnTo>
                <a:lnTo>
                  <a:pt x="42898" y="115701"/>
                </a:lnTo>
                <a:lnTo>
                  <a:pt x="41661" y="115846"/>
                </a:lnTo>
                <a:lnTo>
                  <a:pt x="40424" y="115956"/>
                </a:lnTo>
                <a:lnTo>
                  <a:pt x="39260" y="115919"/>
                </a:lnTo>
                <a:lnTo>
                  <a:pt x="38132" y="115774"/>
                </a:lnTo>
                <a:lnTo>
                  <a:pt x="37040" y="115446"/>
                </a:lnTo>
                <a:lnTo>
                  <a:pt x="36130" y="114972"/>
                </a:lnTo>
                <a:lnTo>
                  <a:pt x="35257" y="114353"/>
                </a:lnTo>
                <a:lnTo>
                  <a:pt x="34493" y="113624"/>
                </a:lnTo>
                <a:lnTo>
                  <a:pt x="33729" y="112786"/>
                </a:lnTo>
                <a:lnTo>
                  <a:pt x="33038" y="111912"/>
                </a:lnTo>
                <a:lnTo>
                  <a:pt x="32346" y="111001"/>
                </a:lnTo>
                <a:lnTo>
                  <a:pt x="31655" y="110091"/>
                </a:lnTo>
                <a:lnTo>
                  <a:pt x="30964" y="109216"/>
                </a:lnTo>
                <a:lnTo>
                  <a:pt x="30236" y="108378"/>
                </a:lnTo>
                <a:lnTo>
                  <a:pt x="29399" y="107650"/>
                </a:lnTo>
                <a:lnTo>
                  <a:pt x="28599" y="106994"/>
                </a:lnTo>
                <a:lnTo>
                  <a:pt x="27689" y="106484"/>
                </a:lnTo>
                <a:lnTo>
                  <a:pt x="26707" y="106047"/>
                </a:lnTo>
                <a:lnTo>
                  <a:pt x="25651" y="105683"/>
                </a:lnTo>
                <a:lnTo>
                  <a:pt x="24560" y="105355"/>
                </a:lnTo>
                <a:lnTo>
                  <a:pt x="23468" y="105063"/>
                </a:lnTo>
                <a:lnTo>
                  <a:pt x="22340" y="104772"/>
                </a:lnTo>
                <a:lnTo>
                  <a:pt x="21285" y="104444"/>
                </a:lnTo>
                <a:lnTo>
                  <a:pt x="20230" y="104080"/>
                </a:lnTo>
                <a:lnTo>
                  <a:pt x="19248" y="103642"/>
                </a:lnTo>
                <a:lnTo>
                  <a:pt x="18374" y="103096"/>
                </a:lnTo>
                <a:lnTo>
                  <a:pt x="17574" y="102440"/>
                </a:lnTo>
                <a:lnTo>
                  <a:pt x="16919" y="101639"/>
                </a:lnTo>
                <a:lnTo>
                  <a:pt x="16373" y="100765"/>
                </a:lnTo>
                <a:lnTo>
                  <a:pt x="15936" y="99781"/>
                </a:lnTo>
                <a:lnTo>
                  <a:pt x="15573" y="98724"/>
                </a:lnTo>
                <a:lnTo>
                  <a:pt x="15245" y="97668"/>
                </a:lnTo>
                <a:lnTo>
                  <a:pt x="14954" y="96539"/>
                </a:lnTo>
                <a:lnTo>
                  <a:pt x="14663" y="95446"/>
                </a:lnTo>
                <a:lnTo>
                  <a:pt x="14335" y="94353"/>
                </a:lnTo>
                <a:lnTo>
                  <a:pt x="13972" y="93296"/>
                </a:lnTo>
                <a:lnTo>
                  <a:pt x="13535" y="92313"/>
                </a:lnTo>
                <a:lnTo>
                  <a:pt x="13026" y="91402"/>
                </a:lnTo>
                <a:lnTo>
                  <a:pt x="12371" y="90601"/>
                </a:lnTo>
                <a:lnTo>
                  <a:pt x="11643" y="89763"/>
                </a:lnTo>
                <a:lnTo>
                  <a:pt x="10806" y="89034"/>
                </a:lnTo>
                <a:lnTo>
                  <a:pt x="9896" y="88342"/>
                </a:lnTo>
                <a:lnTo>
                  <a:pt x="8987" y="87650"/>
                </a:lnTo>
                <a:lnTo>
                  <a:pt x="8077" y="86958"/>
                </a:lnTo>
                <a:lnTo>
                  <a:pt x="7204" y="86265"/>
                </a:lnTo>
                <a:lnTo>
                  <a:pt x="6367" y="85500"/>
                </a:lnTo>
                <a:lnTo>
                  <a:pt x="5639" y="84735"/>
                </a:lnTo>
                <a:lnTo>
                  <a:pt x="5021" y="83861"/>
                </a:lnTo>
                <a:lnTo>
                  <a:pt x="4548" y="82950"/>
                </a:lnTo>
                <a:lnTo>
                  <a:pt x="4220" y="81857"/>
                </a:lnTo>
                <a:lnTo>
                  <a:pt x="4075" y="80728"/>
                </a:lnTo>
                <a:lnTo>
                  <a:pt x="4038" y="79562"/>
                </a:lnTo>
                <a:lnTo>
                  <a:pt x="4147" y="78324"/>
                </a:lnTo>
                <a:lnTo>
                  <a:pt x="4293" y="77085"/>
                </a:lnTo>
                <a:lnTo>
                  <a:pt x="4475" y="75846"/>
                </a:lnTo>
                <a:lnTo>
                  <a:pt x="4620" y="74608"/>
                </a:lnTo>
                <a:lnTo>
                  <a:pt x="4693" y="73369"/>
                </a:lnTo>
                <a:lnTo>
                  <a:pt x="4693" y="72167"/>
                </a:lnTo>
                <a:lnTo>
                  <a:pt x="4548" y="71038"/>
                </a:lnTo>
                <a:lnTo>
                  <a:pt x="4257" y="69908"/>
                </a:lnTo>
                <a:lnTo>
                  <a:pt x="3820" y="68852"/>
                </a:lnTo>
                <a:lnTo>
                  <a:pt x="3274" y="67759"/>
                </a:lnTo>
                <a:lnTo>
                  <a:pt x="2656" y="66666"/>
                </a:lnTo>
                <a:lnTo>
                  <a:pt x="2001" y="65573"/>
                </a:lnTo>
                <a:lnTo>
                  <a:pt x="1382" y="64517"/>
                </a:lnTo>
                <a:lnTo>
                  <a:pt x="836" y="63387"/>
                </a:lnTo>
                <a:lnTo>
                  <a:pt x="400" y="62295"/>
                </a:lnTo>
                <a:lnTo>
                  <a:pt x="109" y="61165"/>
                </a:lnTo>
                <a:lnTo>
                  <a:pt x="0" y="60000"/>
                </a:lnTo>
                <a:lnTo>
                  <a:pt x="109" y="58834"/>
                </a:lnTo>
                <a:lnTo>
                  <a:pt x="400" y="57704"/>
                </a:lnTo>
                <a:lnTo>
                  <a:pt x="836" y="56612"/>
                </a:lnTo>
                <a:lnTo>
                  <a:pt x="1382" y="55482"/>
                </a:lnTo>
                <a:lnTo>
                  <a:pt x="2001" y="54426"/>
                </a:lnTo>
                <a:lnTo>
                  <a:pt x="2656" y="53333"/>
                </a:lnTo>
                <a:lnTo>
                  <a:pt x="3274" y="52240"/>
                </a:lnTo>
                <a:lnTo>
                  <a:pt x="3820" y="51147"/>
                </a:lnTo>
                <a:lnTo>
                  <a:pt x="4257" y="50091"/>
                </a:lnTo>
                <a:lnTo>
                  <a:pt x="4548" y="48961"/>
                </a:lnTo>
                <a:lnTo>
                  <a:pt x="4693" y="47832"/>
                </a:lnTo>
                <a:lnTo>
                  <a:pt x="4693" y="46630"/>
                </a:lnTo>
                <a:lnTo>
                  <a:pt x="4620" y="45391"/>
                </a:lnTo>
                <a:lnTo>
                  <a:pt x="4475" y="44153"/>
                </a:lnTo>
                <a:lnTo>
                  <a:pt x="4293" y="42914"/>
                </a:lnTo>
                <a:lnTo>
                  <a:pt x="4147" y="41675"/>
                </a:lnTo>
                <a:lnTo>
                  <a:pt x="4038" y="40437"/>
                </a:lnTo>
                <a:lnTo>
                  <a:pt x="4075" y="39271"/>
                </a:lnTo>
                <a:lnTo>
                  <a:pt x="4220" y="38142"/>
                </a:lnTo>
                <a:lnTo>
                  <a:pt x="4548" y="37049"/>
                </a:lnTo>
                <a:lnTo>
                  <a:pt x="5021" y="36138"/>
                </a:lnTo>
                <a:lnTo>
                  <a:pt x="5639" y="35264"/>
                </a:lnTo>
                <a:lnTo>
                  <a:pt x="6367" y="34499"/>
                </a:lnTo>
                <a:lnTo>
                  <a:pt x="7204" y="33734"/>
                </a:lnTo>
                <a:lnTo>
                  <a:pt x="8077" y="33041"/>
                </a:lnTo>
                <a:lnTo>
                  <a:pt x="8987" y="32349"/>
                </a:lnTo>
                <a:lnTo>
                  <a:pt x="9896" y="31657"/>
                </a:lnTo>
                <a:lnTo>
                  <a:pt x="10806" y="30965"/>
                </a:lnTo>
                <a:lnTo>
                  <a:pt x="11643" y="30236"/>
                </a:lnTo>
                <a:lnTo>
                  <a:pt x="12371" y="29398"/>
                </a:lnTo>
                <a:lnTo>
                  <a:pt x="13026" y="28597"/>
                </a:lnTo>
                <a:lnTo>
                  <a:pt x="13535" y="27686"/>
                </a:lnTo>
                <a:lnTo>
                  <a:pt x="13972" y="26703"/>
                </a:lnTo>
                <a:lnTo>
                  <a:pt x="14335" y="25646"/>
                </a:lnTo>
                <a:lnTo>
                  <a:pt x="14663" y="24553"/>
                </a:lnTo>
                <a:lnTo>
                  <a:pt x="14954" y="23460"/>
                </a:lnTo>
                <a:lnTo>
                  <a:pt x="15245" y="22331"/>
                </a:lnTo>
                <a:lnTo>
                  <a:pt x="15573" y="21275"/>
                </a:lnTo>
                <a:lnTo>
                  <a:pt x="15936" y="20218"/>
                </a:lnTo>
                <a:lnTo>
                  <a:pt x="16373" y="19234"/>
                </a:lnTo>
                <a:lnTo>
                  <a:pt x="16919" y="18360"/>
                </a:lnTo>
                <a:lnTo>
                  <a:pt x="17574" y="17559"/>
                </a:lnTo>
                <a:lnTo>
                  <a:pt x="18374" y="16903"/>
                </a:lnTo>
                <a:lnTo>
                  <a:pt x="19248" y="16357"/>
                </a:lnTo>
                <a:lnTo>
                  <a:pt x="20230" y="15919"/>
                </a:lnTo>
                <a:lnTo>
                  <a:pt x="21285" y="15555"/>
                </a:lnTo>
                <a:lnTo>
                  <a:pt x="22340" y="15227"/>
                </a:lnTo>
                <a:lnTo>
                  <a:pt x="23468" y="14936"/>
                </a:lnTo>
                <a:lnTo>
                  <a:pt x="24560" y="14644"/>
                </a:lnTo>
                <a:lnTo>
                  <a:pt x="25651" y="14316"/>
                </a:lnTo>
                <a:lnTo>
                  <a:pt x="26707" y="13952"/>
                </a:lnTo>
                <a:lnTo>
                  <a:pt x="27689" y="13515"/>
                </a:lnTo>
                <a:lnTo>
                  <a:pt x="28599" y="13005"/>
                </a:lnTo>
                <a:lnTo>
                  <a:pt x="29399" y="12349"/>
                </a:lnTo>
                <a:lnTo>
                  <a:pt x="30236" y="11621"/>
                </a:lnTo>
                <a:lnTo>
                  <a:pt x="30964" y="10783"/>
                </a:lnTo>
                <a:lnTo>
                  <a:pt x="31655" y="9908"/>
                </a:lnTo>
                <a:lnTo>
                  <a:pt x="32346" y="8998"/>
                </a:lnTo>
                <a:lnTo>
                  <a:pt x="33038" y="8087"/>
                </a:lnTo>
                <a:lnTo>
                  <a:pt x="33729" y="7213"/>
                </a:lnTo>
                <a:lnTo>
                  <a:pt x="34493" y="6375"/>
                </a:lnTo>
                <a:lnTo>
                  <a:pt x="35257" y="5646"/>
                </a:lnTo>
                <a:lnTo>
                  <a:pt x="36130" y="5027"/>
                </a:lnTo>
                <a:lnTo>
                  <a:pt x="37040" y="4553"/>
                </a:lnTo>
                <a:lnTo>
                  <a:pt x="38132" y="4225"/>
                </a:lnTo>
                <a:lnTo>
                  <a:pt x="39260" y="4080"/>
                </a:lnTo>
                <a:lnTo>
                  <a:pt x="40424" y="4043"/>
                </a:lnTo>
                <a:lnTo>
                  <a:pt x="41661" y="4153"/>
                </a:lnTo>
                <a:lnTo>
                  <a:pt x="42898" y="4298"/>
                </a:lnTo>
                <a:lnTo>
                  <a:pt x="44135" y="4480"/>
                </a:lnTo>
                <a:lnTo>
                  <a:pt x="45372" y="4626"/>
                </a:lnTo>
                <a:lnTo>
                  <a:pt x="46610" y="4699"/>
                </a:lnTo>
                <a:lnTo>
                  <a:pt x="47810" y="4699"/>
                </a:lnTo>
                <a:lnTo>
                  <a:pt x="48938" y="4553"/>
                </a:lnTo>
                <a:lnTo>
                  <a:pt x="50066" y="4262"/>
                </a:lnTo>
                <a:lnTo>
                  <a:pt x="51158" y="3825"/>
                </a:lnTo>
                <a:lnTo>
                  <a:pt x="52249" y="3242"/>
                </a:lnTo>
                <a:lnTo>
                  <a:pt x="53341" y="2659"/>
                </a:lnTo>
                <a:lnTo>
                  <a:pt x="54432" y="2003"/>
                </a:lnTo>
                <a:lnTo>
                  <a:pt x="55488" y="1384"/>
                </a:lnTo>
                <a:lnTo>
                  <a:pt x="56616" y="837"/>
                </a:lnTo>
                <a:lnTo>
                  <a:pt x="57707" y="400"/>
                </a:lnTo>
                <a:lnTo>
                  <a:pt x="58835" y="109"/>
                </a:lnTo>
                <a:lnTo>
                  <a:pt x="60000" y="0"/>
                </a:lnTo>
                <a:close/>
              </a:path>
            </a:pathLst>
          </a:custGeom>
          <a:solidFill>
            <a:schemeClr val="lt2"/>
          </a:solidFill>
          <a:ln>
            <a:noFill/>
          </a:ln>
        </p:spPr>
      </p:sp>
      <p:sp>
        <p:nvSpPr>
          <p:cNvPr id="19" name="Shape 19"/>
          <p:cNvSpPr txBox="1">
            <a:spLocks noGrp="1"/>
          </p:cNvSpPr>
          <p:nvPr>
            <p:ph type="ctrTitle"/>
          </p:nvPr>
        </p:nvSpPr>
        <p:spPr>
          <a:xfrm>
            <a:off x="1078523" y="1098387"/>
            <a:ext cx="10318418" cy="4394987"/>
          </a:xfrm>
          <a:prstGeom prst="rect">
            <a:avLst/>
          </a:prstGeom>
          <a:noFill/>
          <a:ln>
            <a:noFill/>
          </a:ln>
        </p:spPr>
        <p:txBody>
          <a:bodyPr lIns="91425" tIns="91425" rIns="91425" bIns="91425" anchor="ctr" anchorCtr="0"/>
          <a:lstStyle>
            <a:lvl1pPr marL="0" marR="0" lvl="0" indent="0" algn="ctr" rtl="0">
              <a:lnSpc>
                <a:spcPct val="90000"/>
              </a:lnSpc>
              <a:spcBef>
                <a:spcPts val="0"/>
              </a:spcBef>
              <a:buClr>
                <a:schemeClr val="dk2"/>
              </a:buClr>
              <a:buFont typeface="Impact"/>
              <a:buNone/>
              <a:defRPr sz="100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2215044" y="5979196"/>
            <a:ext cx="8045373" cy="742278"/>
          </a:xfrm>
          <a:prstGeom prst="rect">
            <a:avLst/>
          </a:prstGeom>
          <a:noFill/>
          <a:ln>
            <a:noFill/>
          </a:ln>
        </p:spPr>
        <p:txBody>
          <a:bodyPr lIns="91425" tIns="91425" rIns="91425" bIns="91425" anchor="t" anchorCtr="0"/>
          <a:lstStyle>
            <a:lvl1pPr marL="0" marR="0" lvl="0" indent="0" algn="ctr" rtl="0">
              <a:lnSpc>
                <a:spcPct val="100000"/>
              </a:lnSpc>
              <a:spcBef>
                <a:spcPts val="700"/>
              </a:spcBef>
              <a:buClr>
                <a:schemeClr val="dk2"/>
              </a:buClr>
              <a:buFont typeface="Arial"/>
              <a:buNone/>
              <a:defRPr sz="2000" b="1" i="0" u="none" strike="noStrike" cap="none">
                <a:solidFill>
                  <a:schemeClr val="dk2"/>
                </a:solidFill>
                <a:latin typeface="Cabin"/>
                <a:ea typeface="Cabin"/>
                <a:cs typeface="Cabin"/>
                <a:sym typeface="Cabin"/>
              </a:defRPr>
            </a:lvl1pPr>
            <a:lvl2pPr marL="457200" marR="0" lvl="1" indent="0" algn="ctr"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2pPr>
            <a:lvl3pPr marL="914400" marR="0" lvl="2" indent="0" algn="ctr" rtl="0">
              <a:lnSpc>
                <a:spcPct val="110000"/>
              </a:lnSpc>
              <a:spcBef>
                <a:spcPts val="700"/>
              </a:spcBef>
              <a:buClr>
                <a:schemeClr val="dk2"/>
              </a:buClr>
              <a:buFont typeface="Arial"/>
              <a:buNone/>
              <a:defRPr sz="1800" b="0" i="0" u="none" strike="noStrike" cap="none">
                <a:solidFill>
                  <a:srgbClr val="595959"/>
                </a:solidFill>
                <a:latin typeface="Cabin"/>
                <a:ea typeface="Cabin"/>
                <a:cs typeface="Cabin"/>
                <a:sym typeface="Cabin"/>
              </a:defRPr>
            </a:lvl3pPr>
            <a:lvl4pPr marL="1371600" marR="0" lvl="3"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4pPr>
            <a:lvl5pPr marL="1828800" marR="0" lvl="4"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5pPr>
            <a:lvl6pPr marL="2286000" marR="0" lvl="5"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6pPr>
            <a:lvl7pPr marL="2743200" marR="0" lvl="6"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7pPr>
            <a:lvl8pPr marL="3200400" marR="0" lvl="7"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8pPr>
            <a:lvl9pPr marL="3657600" marR="0" lvl="8"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9pPr>
          </a:lstStyle>
          <a:p>
            <a:endParaRPr/>
          </a:p>
        </p:txBody>
      </p:sp>
      <p:sp>
        <p:nvSpPr>
          <p:cNvPr id="21" name="Shape 21"/>
          <p:cNvSpPr txBox="1">
            <a:spLocks noGrp="1"/>
          </p:cNvSpPr>
          <p:nvPr>
            <p:ph type="dt" idx="10"/>
          </p:nvPr>
        </p:nvSpPr>
        <p:spPr>
          <a:xfrm>
            <a:off x="1078523"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5E04"/>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2" name="Shape 22"/>
          <p:cNvSpPr txBox="1">
            <a:spLocks noGrp="1"/>
          </p:cNvSpPr>
          <p:nvPr>
            <p:ph type="ftr" idx="11"/>
          </p:nvPr>
        </p:nvSpPr>
        <p:spPr>
          <a:xfrm>
            <a:off x="4180332"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95E04"/>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3" name="Shape 23"/>
          <p:cNvSpPr txBox="1">
            <a:spLocks noGrp="1"/>
          </p:cNvSpPr>
          <p:nvPr>
            <p:ph type="sldNum" idx="12"/>
          </p:nvPr>
        </p:nvSpPr>
        <p:spPr>
          <a:xfrm>
            <a:off x="9067217" y="6375678"/>
            <a:ext cx="2329722"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95E04"/>
                </a:solidFill>
                <a:latin typeface="Cabin"/>
                <a:ea typeface="Cabin"/>
                <a:cs typeface="Cabin"/>
                <a:sym typeface="Cabin"/>
              </a:rPr>
              <a:t>‹#›</a:t>
            </a:fld>
            <a:endParaRPr lang="en-US" sz="1200" b="0" i="0" u="none" strike="noStrike" cap="none">
              <a:solidFill>
                <a:srgbClr val="895E04"/>
              </a:solidFill>
              <a:latin typeface="Cabin"/>
              <a:ea typeface="Cabin"/>
              <a:cs typeface="Cabin"/>
              <a:sym typeface="Cabin"/>
            </a:endParaRPr>
          </a:p>
        </p:txBody>
      </p:sp>
      <p:sp>
        <p:nvSpPr>
          <p:cNvPr id="24" name="Shape 24" title="left edge border"/>
          <p:cNvSpPr/>
          <p:nvPr/>
        </p:nvSpPr>
        <p:spPr>
          <a:xfrm>
            <a:off x="0" y="0"/>
            <a:ext cx="283464" cy="68580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283463" y="0"/>
            <a:ext cx="7355584" cy="6857999"/>
          </a:xfrm>
          <a:prstGeom prst="rect">
            <a:avLst/>
          </a:prstGeom>
          <a:noFill/>
          <a:ln>
            <a:noFill/>
          </a:ln>
        </p:spPr>
        <p:txBody>
          <a:bodyPr lIns="91425" tIns="91425" rIns="91425" bIns="91425" anchor="t" anchorCtr="0"/>
          <a:lstStyle>
            <a:lvl1pPr marL="0" marR="0" lvl="0" indent="0" algn="l" rtl="0">
              <a:lnSpc>
                <a:spcPct val="110000"/>
              </a:lnSpc>
              <a:spcBef>
                <a:spcPts val="700"/>
              </a:spcBef>
              <a:buClr>
                <a:schemeClr val="dk2"/>
              </a:buClr>
              <a:buFont typeface="Arial"/>
              <a:buNone/>
              <a:defRPr sz="3200" b="0" i="0" u="none" strike="noStrike" cap="none">
                <a:solidFill>
                  <a:srgbClr val="595959"/>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28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24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9pPr>
          </a:lstStyle>
          <a:p>
            <a:endParaRPr/>
          </a:p>
        </p:txBody>
      </p:sp>
      <p:sp>
        <p:nvSpPr>
          <p:cNvPr id="77" name="Shape 77" title="right scallop background shape"/>
          <p:cNvSpPr/>
          <p:nvPr/>
        </p:nvSpPr>
        <p:spPr>
          <a:xfrm>
            <a:off x="7389811" y="0"/>
            <a:ext cx="4802188" cy="6858000"/>
          </a:xfrm>
          <a:custGeom>
            <a:avLst/>
            <a:gdLst/>
            <a:ahLst/>
            <a:cxnLst/>
            <a:rect l="0" t="0" r="0" b="0"/>
            <a:pathLst>
              <a:path w="120000" h="120000" extrusionOk="0">
                <a:moveTo>
                  <a:pt x="0" y="0"/>
                </a:moveTo>
                <a:lnTo>
                  <a:pt x="120000" y="0"/>
                </a:lnTo>
                <a:lnTo>
                  <a:pt x="120000" y="120000"/>
                </a:lnTo>
                <a:lnTo>
                  <a:pt x="0" y="120000"/>
                </a:lnTo>
                <a:lnTo>
                  <a:pt x="119" y="118833"/>
                </a:lnTo>
                <a:lnTo>
                  <a:pt x="317" y="117861"/>
                </a:lnTo>
                <a:lnTo>
                  <a:pt x="555" y="116944"/>
                </a:lnTo>
                <a:lnTo>
                  <a:pt x="952" y="116194"/>
                </a:lnTo>
                <a:lnTo>
                  <a:pt x="1348" y="115444"/>
                </a:lnTo>
                <a:lnTo>
                  <a:pt x="1824" y="114805"/>
                </a:lnTo>
                <a:lnTo>
                  <a:pt x="2300" y="114138"/>
                </a:lnTo>
                <a:lnTo>
                  <a:pt x="2737" y="113527"/>
                </a:lnTo>
                <a:lnTo>
                  <a:pt x="3173" y="112833"/>
                </a:lnTo>
                <a:lnTo>
                  <a:pt x="3570" y="112111"/>
                </a:lnTo>
                <a:lnTo>
                  <a:pt x="3927" y="111305"/>
                </a:lnTo>
                <a:lnTo>
                  <a:pt x="4204" y="110444"/>
                </a:lnTo>
                <a:lnTo>
                  <a:pt x="4403" y="109388"/>
                </a:lnTo>
                <a:lnTo>
                  <a:pt x="4482" y="108194"/>
                </a:lnTo>
                <a:lnTo>
                  <a:pt x="4403" y="106972"/>
                </a:lnTo>
                <a:lnTo>
                  <a:pt x="4204" y="105972"/>
                </a:lnTo>
                <a:lnTo>
                  <a:pt x="3927" y="105055"/>
                </a:lnTo>
                <a:lnTo>
                  <a:pt x="3570" y="104222"/>
                </a:lnTo>
                <a:lnTo>
                  <a:pt x="3173" y="103500"/>
                </a:lnTo>
                <a:lnTo>
                  <a:pt x="2697" y="102833"/>
                </a:lnTo>
                <a:lnTo>
                  <a:pt x="2221" y="102194"/>
                </a:lnTo>
                <a:lnTo>
                  <a:pt x="1745" y="101527"/>
                </a:lnTo>
                <a:lnTo>
                  <a:pt x="1309" y="100833"/>
                </a:lnTo>
                <a:lnTo>
                  <a:pt x="872" y="100111"/>
                </a:lnTo>
                <a:lnTo>
                  <a:pt x="515" y="99305"/>
                </a:lnTo>
                <a:lnTo>
                  <a:pt x="277" y="98388"/>
                </a:lnTo>
                <a:lnTo>
                  <a:pt x="39" y="97333"/>
                </a:lnTo>
                <a:lnTo>
                  <a:pt x="0" y="96138"/>
                </a:lnTo>
                <a:lnTo>
                  <a:pt x="39" y="94944"/>
                </a:lnTo>
                <a:lnTo>
                  <a:pt x="277" y="93888"/>
                </a:lnTo>
                <a:lnTo>
                  <a:pt x="515" y="92972"/>
                </a:lnTo>
                <a:lnTo>
                  <a:pt x="872" y="92194"/>
                </a:lnTo>
                <a:lnTo>
                  <a:pt x="1309" y="91444"/>
                </a:lnTo>
                <a:lnTo>
                  <a:pt x="1745" y="90750"/>
                </a:lnTo>
                <a:lnTo>
                  <a:pt x="2221" y="90111"/>
                </a:lnTo>
                <a:lnTo>
                  <a:pt x="2697" y="89500"/>
                </a:lnTo>
                <a:lnTo>
                  <a:pt x="3173" y="88805"/>
                </a:lnTo>
                <a:lnTo>
                  <a:pt x="3570" y="88083"/>
                </a:lnTo>
                <a:lnTo>
                  <a:pt x="3927" y="87277"/>
                </a:lnTo>
                <a:lnTo>
                  <a:pt x="4204" y="86361"/>
                </a:lnTo>
                <a:lnTo>
                  <a:pt x="4403" y="85305"/>
                </a:lnTo>
                <a:lnTo>
                  <a:pt x="4482" y="84111"/>
                </a:lnTo>
                <a:lnTo>
                  <a:pt x="4403" y="82916"/>
                </a:lnTo>
                <a:lnTo>
                  <a:pt x="4204" y="81861"/>
                </a:lnTo>
                <a:lnTo>
                  <a:pt x="3927" y="80944"/>
                </a:lnTo>
                <a:lnTo>
                  <a:pt x="3570" y="80138"/>
                </a:lnTo>
                <a:lnTo>
                  <a:pt x="3173" y="79388"/>
                </a:lnTo>
                <a:lnTo>
                  <a:pt x="2697" y="78722"/>
                </a:lnTo>
                <a:lnTo>
                  <a:pt x="1745" y="77416"/>
                </a:lnTo>
                <a:lnTo>
                  <a:pt x="1309" y="76750"/>
                </a:lnTo>
                <a:lnTo>
                  <a:pt x="872" y="76000"/>
                </a:lnTo>
                <a:lnTo>
                  <a:pt x="515" y="75194"/>
                </a:lnTo>
                <a:lnTo>
                  <a:pt x="277" y="74277"/>
                </a:lnTo>
                <a:lnTo>
                  <a:pt x="39" y="73250"/>
                </a:lnTo>
                <a:lnTo>
                  <a:pt x="0" y="72027"/>
                </a:lnTo>
                <a:lnTo>
                  <a:pt x="39" y="70833"/>
                </a:lnTo>
                <a:lnTo>
                  <a:pt x="277" y="69777"/>
                </a:lnTo>
                <a:lnTo>
                  <a:pt x="515" y="68861"/>
                </a:lnTo>
                <a:lnTo>
                  <a:pt x="872" y="68083"/>
                </a:lnTo>
                <a:lnTo>
                  <a:pt x="1309" y="67333"/>
                </a:lnTo>
                <a:lnTo>
                  <a:pt x="1745" y="66694"/>
                </a:lnTo>
                <a:lnTo>
                  <a:pt x="2697" y="65388"/>
                </a:lnTo>
                <a:lnTo>
                  <a:pt x="3173" y="64694"/>
                </a:lnTo>
                <a:lnTo>
                  <a:pt x="3570" y="63972"/>
                </a:lnTo>
                <a:lnTo>
                  <a:pt x="3927" y="63166"/>
                </a:lnTo>
                <a:lnTo>
                  <a:pt x="4204" y="62250"/>
                </a:lnTo>
                <a:lnTo>
                  <a:pt x="4403" y="61194"/>
                </a:lnTo>
                <a:lnTo>
                  <a:pt x="4482" y="59972"/>
                </a:lnTo>
                <a:lnTo>
                  <a:pt x="4403" y="58805"/>
                </a:lnTo>
                <a:lnTo>
                  <a:pt x="4204" y="57750"/>
                </a:lnTo>
                <a:lnTo>
                  <a:pt x="3927" y="56833"/>
                </a:lnTo>
                <a:lnTo>
                  <a:pt x="3570" y="56027"/>
                </a:lnTo>
                <a:lnTo>
                  <a:pt x="3173" y="55305"/>
                </a:lnTo>
                <a:lnTo>
                  <a:pt x="2697" y="54611"/>
                </a:lnTo>
                <a:lnTo>
                  <a:pt x="2221" y="53972"/>
                </a:lnTo>
                <a:lnTo>
                  <a:pt x="1745" y="53305"/>
                </a:lnTo>
                <a:lnTo>
                  <a:pt x="1309" y="52666"/>
                </a:lnTo>
                <a:lnTo>
                  <a:pt x="872" y="51916"/>
                </a:lnTo>
                <a:lnTo>
                  <a:pt x="515" y="51138"/>
                </a:lnTo>
                <a:lnTo>
                  <a:pt x="277" y="50194"/>
                </a:lnTo>
                <a:lnTo>
                  <a:pt x="39" y="49166"/>
                </a:lnTo>
                <a:lnTo>
                  <a:pt x="0" y="47972"/>
                </a:lnTo>
                <a:lnTo>
                  <a:pt x="39" y="46750"/>
                </a:lnTo>
                <a:lnTo>
                  <a:pt x="277" y="45722"/>
                </a:lnTo>
                <a:lnTo>
                  <a:pt x="515" y="44805"/>
                </a:lnTo>
                <a:lnTo>
                  <a:pt x="872" y="43972"/>
                </a:lnTo>
                <a:lnTo>
                  <a:pt x="1309" y="43250"/>
                </a:lnTo>
                <a:lnTo>
                  <a:pt x="1745" y="42583"/>
                </a:lnTo>
                <a:lnTo>
                  <a:pt x="2221" y="41916"/>
                </a:lnTo>
                <a:lnTo>
                  <a:pt x="2697" y="41277"/>
                </a:lnTo>
                <a:lnTo>
                  <a:pt x="3173" y="40583"/>
                </a:lnTo>
                <a:lnTo>
                  <a:pt x="3570" y="39861"/>
                </a:lnTo>
                <a:lnTo>
                  <a:pt x="3927" y="39055"/>
                </a:lnTo>
                <a:lnTo>
                  <a:pt x="4204" y="38138"/>
                </a:lnTo>
                <a:lnTo>
                  <a:pt x="4403" y="37083"/>
                </a:lnTo>
                <a:lnTo>
                  <a:pt x="4482" y="35888"/>
                </a:lnTo>
                <a:lnTo>
                  <a:pt x="4403" y="34694"/>
                </a:lnTo>
                <a:lnTo>
                  <a:pt x="4204" y="33638"/>
                </a:lnTo>
                <a:lnTo>
                  <a:pt x="3927" y="32722"/>
                </a:lnTo>
                <a:lnTo>
                  <a:pt x="3570" y="31916"/>
                </a:lnTo>
                <a:lnTo>
                  <a:pt x="3173" y="31194"/>
                </a:lnTo>
                <a:lnTo>
                  <a:pt x="2697" y="30500"/>
                </a:lnTo>
                <a:lnTo>
                  <a:pt x="2221" y="29888"/>
                </a:lnTo>
                <a:lnTo>
                  <a:pt x="1745" y="29250"/>
                </a:lnTo>
                <a:lnTo>
                  <a:pt x="1309" y="28555"/>
                </a:lnTo>
                <a:lnTo>
                  <a:pt x="872" y="27805"/>
                </a:lnTo>
                <a:lnTo>
                  <a:pt x="515" y="27027"/>
                </a:lnTo>
                <a:lnTo>
                  <a:pt x="277" y="26111"/>
                </a:lnTo>
                <a:lnTo>
                  <a:pt x="39" y="25055"/>
                </a:lnTo>
                <a:lnTo>
                  <a:pt x="0" y="23861"/>
                </a:lnTo>
                <a:lnTo>
                  <a:pt x="39" y="22666"/>
                </a:lnTo>
                <a:lnTo>
                  <a:pt x="277" y="21611"/>
                </a:lnTo>
                <a:lnTo>
                  <a:pt x="515" y="20694"/>
                </a:lnTo>
                <a:lnTo>
                  <a:pt x="872" y="19888"/>
                </a:lnTo>
                <a:lnTo>
                  <a:pt x="1309" y="19166"/>
                </a:lnTo>
                <a:lnTo>
                  <a:pt x="1745" y="18472"/>
                </a:lnTo>
                <a:lnTo>
                  <a:pt x="2221" y="17805"/>
                </a:lnTo>
                <a:lnTo>
                  <a:pt x="2697" y="17166"/>
                </a:lnTo>
                <a:lnTo>
                  <a:pt x="3173" y="16500"/>
                </a:lnTo>
                <a:lnTo>
                  <a:pt x="3570" y="15777"/>
                </a:lnTo>
                <a:lnTo>
                  <a:pt x="3927" y="14944"/>
                </a:lnTo>
                <a:lnTo>
                  <a:pt x="4204" y="14027"/>
                </a:lnTo>
                <a:lnTo>
                  <a:pt x="4403" y="13027"/>
                </a:lnTo>
                <a:lnTo>
                  <a:pt x="4482" y="11777"/>
                </a:lnTo>
                <a:lnTo>
                  <a:pt x="4403" y="10611"/>
                </a:lnTo>
                <a:lnTo>
                  <a:pt x="4204" y="9555"/>
                </a:lnTo>
                <a:lnTo>
                  <a:pt x="3927" y="8694"/>
                </a:lnTo>
                <a:lnTo>
                  <a:pt x="3570" y="7888"/>
                </a:lnTo>
                <a:lnTo>
                  <a:pt x="3173" y="7166"/>
                </a:lnTo>
                <a:lnTo>
                  <a:pt x="2737" y="6472"/>
                </a:lnTo>
                <a:lnTo>
                  <a:pt x="2300" y="5861"/>
                </a:lnTo>
                <a:lnTo>
                  <a:pt x="1824" y="5194"/>
                </a:lnTo>
                <a:lnTo>
                  <a:pt x="1348" y="4555"/>
                </a:lnTo>
                <a:lnTo>
                  <a:pt x="952" y="3805"/>
                </a:lnTo>
                <a:lnTo>
                  <a:pt x="555" y="3055"/>
                </a:lnTo>
                <a:lnTo>
                  <a:pt x="317" y="2138"/>
                </a:lnTo>
                <a:lnTo>
                  <a:pt x="119" y="1166"/>
                </a:lnTo>
                <a:lnTo>
                  <a:pt x="0" y="0"/>
                </a:lnTo>
                <a:close/>
              </a:path>
            </a:pathLst>
          </a:custGeom>
          <a:solidFill>
            <a:schemeClr val="dk2"/>
          </a:solidFill>
          <a:ln>
            <a:noFill/>
          </a:ln>
        </p:spPr>
      </p:sp>
      <p:sp>
        <p:nvSpPr>
          <p:cNvPr id="78" name="Shape 78" title="left edge border"/>
          <p:cNvSpPr/>
          <p:nvPr/>
        </p:nvSpPr>
        <p:spPr>
          <a:xfrm>
            <a:off x="0" y="0"/>
            <a:ext cx="283464"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9" name="Shape 79"/>
          <p:cNvSpPr txBox="1">
            <a:spLocks noGrp="1"/>
          </p:cNvSpPr>
          <p:nvPr>
            <p:ph type="title"/>
          </p:nvPr>
        </p:nvSpPr>
        <p:spPr>
          <a:xfrm>
            <a:off x="8337882" y="457200"/>
            <a:ext cx="3092117" cy="1196669"/>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accent1"/>
              </a:buClr>
              <a:buFont typeface="Cabin"/>
              <a:buNone/>
              <a:defRPr sz="1900" b="1" i="0" u="none" strike="noStrike" cap="none">
                <a:solidFill>
                  <a:schemeClr val="accent1"/>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8337882" y="1741335"/>
            <a:ext cx="3092117" cy="4164163"/>
          </a:xfrm>
          <a:prstGeom prst="rect">
            <a:avLst/>
          </a:prstGeom>
          <a:noFill/>
          <a:ln>
            <a:noFill/>
          </a:ln>
        </p:spPr>
        <p:txBody>
          <a:bodyPr lIns="91425" tIns="91425" rIns="91425" bIns="91425" anchor="t" anchorCtr="0"/>
          <a:lstStyle>
            <a:lvl1pPr marL="0" marR="0" lvl="0" indent="0" algn="l" rtl="0">
              <a:lnSpc>
                <a:spcPct val="120000"/>
              </a:lnSpc>
              <a:spcBef>
                <a:spcPts val="1200"/>
              </a:spcBef>
              <a:buClr>
                <a:schemeClr val="dk2"/>
              </a:buClr>
              <a:buFont typeface="Arial"/>
              <a:buNone/>
              <a:defRPr sz="1600" b="0" i="0" u="none" strike="noStrike" cap="none">
                <a:solidFill>
                  <a:schemeClr val="lt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4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2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9pPr>
          </a:lstStyle>
          <a:p>
            <a:endParaRPr/>
          </a:p>
        </p:txBody>
      </p:sp>
      <p:sp>
        <p:nvSpPr>
          <p:cNvPr id="81" name="Shape 81"/>
          <p:cNvSpPr txBox="1">
            <a:spLocks noGrp="1"/>
          </p:cNvSpPr>
          <p:nvPr>
            <p:ph type="dt" idx="10"/>
          </p:nvPr>
        </p:nvSpPr>
        <p:spPr>
          <a:xfrm>
            <a:off x="765950" y="6375678"/>
            <a:ext cx="1232455"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2" name="Shape 82"/>
          <p:cNvSpPr txBox="1">
            <a:spLocks noGrp="1"/>
          </p:cNvSpPr>
          <p:nvPr>
            <p:ph type="ftr" idx="11"/>
          </p:nvPr>
        </p:nvSpPr>
        <p:spPr>
          <a:xfrm>
            <a:off x="2103621" y="6375678"/>
            <a:ext cx="3482177"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3" name="Shape 83"/>
          <p:cNvSpPr txBox="1">
            <a:spLocks noGrp="1"/>
          </p:cNvSpPr>
          <p:nvPr>
            <p:ph type="sldNum" idx="12"/>
          </p:nvPr>
        </p:nvSpPr>
        <p:spPr>
          <a:xfrm>
            <a:off x="5687567" y="6375678"/>
            <a:ext cx="1234440"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rot="5400000">
            <a:off x="4544043" y="-1006364"/>
            <a:ext cx="3593591" cy="10178322"/>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87" name="Shape 87"/>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8" name="Shape 88"/>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9" name="Shape 89"/>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rot="5400000">
            <a:off x="8012185" y="2436522"/>
            <a:ext cx="5600404"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body" idx="1"/>
          </p:nvPr>
        </p:nvSpPr>
        <p:spPr>
          <a:xfrm rot="5400000">
            <a:off x="2653390" y="-1013704"/>
            <a:ext cx="5600404" cy="8392584"/>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93" name="Shape 93"/>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4" name="Shape 94"/>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5" name="Shape 95"/>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dk2"/>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242928" y="1073887"/>
            <a:ext cx="8187071" cy="406462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2"/>
              </a:buClr>
              <a:buFont typeface="Impact"/>
              <a:buNone/>
              <a:defRPr sz="8400" b="0" i="0" u="none" strike="noStrike" cap="none">
                <a:solidFill>
                  <a:schemeClr val="lt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6" name="Shape 106"/>
          <p:cNvSpPr txBox="1">
            <a:spLocks noGrp="1"/>
          </p:cNvSpPr>
          <p:nvPr>
            <p:ph type="body" idx="1"/>
          </p:nvPr>
        </p:nvSpPr>
        <p:spPr>
          <a:xfrm>
            <a:off x="3242930" y="5159780"/>
            <a:ext cx="7017487" cy="951135"/>
          </a:xfrm>
          <a:prstGeom prst="rect">
            <a:avLst/>
          </a:prstGeom>
          <a:noFill/>
          <a:ln>
            <a:noFill/>
          </a:ln>
        </p:spPr>
        <p:txBody>
          <a:bodyPr lIns="91425" tIns="91425" rIns="91425" bIns="91425" anchor="t" anchorCtr="0"/>
          <a:lstStyle>
            <a:lvl1pPr marL="0" marR="0" lvl="0" indent="0" algn="l" rtl="0">
              <a:lnSpc>
                <a:spcPct val="100000"/>
              </a:lnSpc>
              <a:spcBef>
                <a:spcPts val="700"/>
              </a:spcBef>
              <a:buClr>
                <a:schemeClr val="lt2"/>
              </a:buClr>
              <a:buFont typeface="Arial"/>
              <a:buNone/>
              <a:defRPr sz="2000" b="1" i="0" u="none" strike="noStrike" cap="none">
                <a:solidFill>
                  <a:schemeClr val="accent1"/>
                </a:solidFill>
                <a:latin typeface="Cabin"/>
                <a:ea typeface="Cabin"/>
                <a:cs typeface="Cabin"/>
                <a:sym typeface="Cabin"/>
              </a:defRPr>
            </a:lvl1pPr>
            <a:lvl2pPr marL="457200" marR="0" lvl="1" indent="0" algn="l" rtl="0">
              <a:lnSpc>
                <a:spcPct val="110000"/>
              </a:lnSpc>
              <a:spcBef>
                <a:spcPts val="700"/>
              </a:spcBef>
              <a:buClr>
                <a:schemeClr val="lt2"/>
              </a:buClr>
              <a:buFont typeface="Cabin"/>
              <a:buNone/>
              <a:defRPr sz="2000" b="0" i="0" u="none" strike="noStrike" cap="none">
                <a:solidFill>
                  <a:schemeClr val="lt1"/>
                </a:solidFill>
                <a:latin typeface="Cabin"/>
                <a:ea typeface="Cabin"/>
                <a:cs typeface="Cabin"/>
                <a:sym typeface="Cabin"/>
              </a:defRPr>
            </a:lvl2pPr>
            <a:lvl3pPr marL="914400" marR="0" lvl="2" indent="0" algn="l" rtl="0">
              <a:lnSpc>
                <a:spcPct val="110000"/>
              </a:lnSpc>
              <a:spcBef>
                <a:spcPts val="700"/>
              </a:spcBef>
              <a:buClr>
                <a:schemeClr val="lt2"/>
              </a:buClr>
              <a:buFont typeface="Arial"/>
              <a:buNone/>
              <a:defRPr sz="1800" b="0" i="0" u="none" strike="noStrike" cap="none">
                <a:solidFill>
                  <a:schemeClr val="lt1"/>
                </a:solidFill>
                <a:latin typeface="Cabin"/>
                <a:ea typeface="Cabin"/>
                <a:cs typeface="Cabin"/>
                <a:sym typeface="Cabin"/>
              </a:defRPr>
            </a:lvl3pPr>
            <a:lvl4pPr marL="1371600" marR="0" lvl="3"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4pPr>
            <a:lvl5pPr marL="1828800" marR="0" lvl="4"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5pPr>
            <a:lvl6pPr marL="2286000" marR="0" lvl="5"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6pPr>
            <a:lvl7pPr marL="2743200" marR="0" lvl="6"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7pPr>
            <a:lvl8pPr marL="3200400" marR="0" lvl="7"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8pPr>
            <a:lvl9pPr marL="3657600" marR="0" lvl="8"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9pPr>
          </a:lstStyle>
          <a:p>
            <a:endParaRPr/>
          </a:p>
        </p:txBody>
      </p:sp>
      <p:sp>
        <p:nvSpPr>
          <p:cNvPr id="107" name="Shape 107"/>
          <p:cNvSpPr txBox="1">
            <a:spLocks noGrp="1"/>
          </p:cNvSpPr>
          <p:nvPr>
            <p:ph type="dt" idx="10"/>
          </p:nvPr>
        </p:nvSpPr>
        <p:spPr>
          <a:xfrm>
            <a:off x="3236546" y="6375678"/>
            <a:ext cx="1493946" cy="348462"/>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08" name="Shape 108"/>
          <p:cNvSpPr txBox="1">
            <a:spLocks noGrp="1"/>
          </p:cNvSpPr>
          <p:nvPr>
            <p:ph type="ftr" idx="11"/>
          </p:nvPr>
        </p:nvSpPr>
        <p:spPr>
          <a:xfrm>
            <a:off x="5279064"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09" name="Shape 109"/>
          <p:cNvSpPr txBox="1">
            <a:spLocks noGrp="1"/>
          </p:cNvSpPr>
          <p:nvPr>
            <p:ph type="sldNum" idx="12"/>
          </p:nvPr>
        </p:nvSpPr>
        <p:spPr>
          <a:xfrm>
            <a:off x="9942434" y="6375678"/>
            <a:ext cx="1487565"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2"/>
                </a:solidFill>
                <a:latin typeface="Cabin"/>
                <a:ea typeface="Cabin"/>
                <a:cs typeface="Cabin"/>
                <a:sym typeface="Cabin"/>
              </a:rPr>
              <a:t>‹#›</a:t>
            </a:fld>
            <a:endParaRPr lang="en-US" sz="1200">
              <a:solidFill>
                <a:schemeClr val="lt2"/>
              </a:solidFill>
              <a:latin typeface="Cabin"/>
              <a:ea typeface="Cabin"/>
              <a:cs typeface="Cabin"/>
              <a:sym typeface="Cabin"/>
            </a:endParaRPr>
          </a:p>
        </p:txBody>
      </p:sp>
      <p:grpSp>
        <p:nvGrpSpPr>
          <p:cNvPr id="110" name="Shape 110" title="left scallop shape"/>
          <p:cNvGrpSpPr/>
          <p:nvPr/>
        </p:nvGrpSpPr>
        <p:grpSpPr>
          <a:xfrm>
            <a:off x="0" y="0"/>
            <a:ext cx="2814638" cy="6858000"/>
            <a:chOff x="0" y="0"/>
            <a:chExt cx="2814638" cy="6858000"/>
          </a:xfrm>
        </p:grpSpPr>
        <p:sp>
          <p:nvSpPr>
            <p:cNvPr id="111" name="Shape 111" title="left scallop shape"/>
            <p:cNvSpPr/>
            <p:nvPr/>
          </p:nvSpPr>
          <p:spPr>
            <a:xfrm>
              <a:off x="0" y="0"/>
              <a:ext cx="2814638" cy="6858000"/>
            </a:xfrm>
            <a:custGeom>
              <a:avLst/>
              <a:gdLst/>
              <a:ahLst/>
              <a:cxnLst/>
              <a:rect l="0" t="0" r="0" b="0"/>
              <a:pathLst>
                <a:path w="120000" h="120000" extrusionOk="0">
                  <a:moveTo>
                    <a:pt x="0" y="0"/>
                  </a:moveTo>
                  <a:lnTo>
                    <a:pt x="60304" y="0"/>
                  </a:lnTo>
                  <a:lnTo>
                    <a:pt x="61319" y="1555"/>
                  </a:lnTo>
                  <a:lnTo>
                    <a:pt x="62335" y="3083"/>
                  </a:lnTo>
                  <a:lnTo>
                    <a:pt x="63485" y="4583"/>
                  </a:lnTo>
                  <a:lnTo>
                    <a:pt x="64771" y="6027"/>
                  </a:lnTo>
                  <a:lnTo>
                    <a:pt x="66328" y="7388"/>
                  </a:lnTo>
                  <a:lnTo>
                    <a:pt x="68155" y="8666"/>
                  </a:lnTo>
                  <a:lnTo>
                    <a:pt x="70118" y="9750"/>
                  </a:lnTo>
                  <a:lnTo>
                    <a:pt x="72351" y="10750"/>
                  </a:lnTo>
                  <a:lnTo>
                    <a:pt x="74788" y="11722"/>
                  </a:lnTo>
                  <a:lnTo>
                    <a:pt x="77495" y="12666"/>
                  </a:lnTo>
                  <a:lnTo>
                    <a:pt x="80203" y="13527"/>
                  </a:lnTo>
                  <a:lnTo>
                    <a:pt x="83045" y="14444"/>
                  </a:lnTo>
                  <a:lnTo>
                    <a:pt x="85956" y="15305"/>
                  </a:lnTo>
                  <a:lnTo>
                    <a:pt x="88730" y="16222"/>
                  </a:lnTo>
                  <a:lnTo>
                    <a:pt x="91505" y="17138"/>
                  </a:lnTo>
                  <a:lnTo>
                    <a:pt x="94077" y="18083"/>
                  </a:lnTo>
                  <a:lnTo>
                    <a:pt x="96446" y="19083"/>
                  </a:lnTo>
                  <a:lnTo>
                    <a:pt x="98544" y="20138"/>
                  </a:lnTo>
                  <a:lnTo>
                    <a:pt x="100439" y="21250"/>
                  </a:lnTo>
                  <a:lnTo>
                    <a:pt x="101861" y="22444"/>
                  </a:lnTo>
                  <a:lnTo>
                    <a:pt x="102944" y="23777"/>
                  </a:lnTo>
                  <a:lnTo>
                    <a:pt x="103553" y="25194"/>
                  </a:lnTo>
                  <a:lnTo>
                    <a:pt x="103824" y="26666"/>
                  </a:lnTo>
                  <a:lnTo>
                    <a:pt x="103824" y="28138"/>
                  </a:lnTo>
                  <a:lnTo>
                    <a:pt x="103553" y="29666"/>
                  </a:lnTo>
                  <a:lnTo>
                    <a:pt x="103079" y="31250"/>
                  </a:lnTo>
                  <a:lnTo>
                    <a:pt x="102538" y="32805"/>
                  </a:lnTo>
                  <a:lnTo>
                    <a:pt x="102064" y="34361"/>
                  </a:lnTo>
                  <a:lnTo>
                    <a:pt x="101590" y="35916"/>
                  </a:lnTo>
                  <a:lnTo>
                    <a:pt x="101252" y="37500"/>
                  </a:lnTo>
                  <a:lnTo>
                    <a:pt x="101116" y="39027"/>
                  </a:lnTo>
                  <a:lnTo>
                    <a:pt x="101319" y="40500"/>
                  </a:lnTo>
                  <a:lnTo>
                    <a:pt x="101793" y="41972"/>
                  </a:lnTo>
                  <a:lnTo>
                    <a:pt x="102673" y="43333"/>
                  </a:lnTo>
                  <a:lnTo>
                    <a:pt x="103891" y="44722"/>
                  </a:lnTo>
                  <a:lnTo>
                    <a:pt x="105380" y="46083"/>
                  </a:lnTo>
                  <a:lnTo>
                    <a:pt x="107140" y="47444"/>
                  </a:lnTo>
                  <a:lnTo>
                    <a:pt x="109035" y="48805"/>
                  </a:lnTo>
                  <a:lnTo>
                    <a:pt x="110998" y="50194"/>
                  </a:lnTo>
                  <a:lnTo>
                    <a:pt x="112961" y="51527"/>
                  </a:lnTo>
                  <a:lnTo>
                    <a:pt x="114788" y="52916"/>
                  </a:lnTo>
                  <a:lnTo>
                    <a:pt x="116480" y="54277"/>
                  </a:lnTo>
                  <a:lnTo>
                    <a:pt x="117901" y="55722"/>
                  </a:lnTo>
                  <a:lnTo>
                    <a:pt x="119052" y="57138"/>
                  </a:lnTo>
                  <a:lnTo>
                    <a:pt x="119729" y="58555"/>
                  </a:lnTo>
                  <a:lnTo>
                    <a:pt x="120000" y="60000"/>
                  </a:lnTo>
                  <a:lnTo>
                    <a:pt x="119729" y="61444"/>
                  </a:lnTo>
                  <a:lnTo>
                    <a:pt x="119052" y="62861"/>
                  </a:lnTo>
                  <a:lnTo>
                    <a:pt x="117901" y="64277"/>
                  </a:lnTo>
                  <a:lnTo>
                    <a:pt x="116480" y="65722"/>
                  </a:lnTo>
                  <a:lnTo>
                    <a:pt x="114788" y="67083"/>
                  </a:lnTo>
                  <a:lnTo>
                    <a:pt x="112961" y="68472"/>
                  </a:lnTo>
                  <a:lnTo>
                    <a:pt x="110998" y="69805"/>
                  </a:lnTo>
                  <a:lnTo>
                    <a:pt x="109035" y="71194"/>
                  </a:lnTo>
                  <a:lnTo>
                    <a:pt x="107140" y="72555"/>
                  </a:lnTo>
                  <a:lnTo>
                    <a:pt x="105380" y="73916"/>
                  </a:lnTo>
                  <a:lnTo>
                    <a:pt x="103891" y="75277"/>
                  </a:lnTo>
                  <a:lnTo>
                    <a:pt x="102673" y="76666"/>
                  </a:lnTo>
                  <a:lnTo>
                    <a:pt x="101793" y="78027"/>
                  </a:lnTo>
                  <a:lnTo>
                    <a:pt x="101319" y="79500"/>
                  </a:lnTo>
                  <a:lnTo>
                    <a:pt x="101116" y="80972"/>
                  </a:lnTo>
                  <a:lnTo>
                    <a:pt x="101252" y="82500"/>
                  </a:lnTo>
                  <a:lnTo>
                    <a:pt x="101590" y="84083"/>
                  </a:lnTo>
                  <a:lnTo>
                    <a:pt x="102064" y="85638"/>
                  </a:lnTo>
                  <a:lnTo>
                    <a:pt x="102538" y="87194"/>
                  </a:lnTo>
                  <a:lnTo>
                    <a:pt x="103079" y="88750"/>
                  </a:lnTo>
                  <a:lnTo>
                    <a:pt x="103553" y="90333"/>
                  </a:lnTo>
                  <a:lnTo>
                    <a:pt x="103824" y="91861"/>
                  </a:lnTo>
                  <a:lnTo>
                    <a:pt x="103824" y="93333"/>
                  </a:lnTo>
                  <a:lnTo>
                    <a:pt x="103553" y="94805"/>
                  </a:lnTo>
                  <a:lnTo>
                    <a:pt x="102944" y="96222"/>
                  </a:lnTo>
                  <a:lnTo>
                    <a:pt x="101861" y="97555"/>
                  </a:lnTo>
                  <a:lnTo>
                    <a:pt x="100439" y="98750"/>
                  </a:lnTo>
                  <a:lnTo>
                    <a:pt x="98544" y="99861"/>
                  </a:lnTo>
                  <a:lnTo>
                    <a:pt x="96446" y="100916"/>
                  </a:lnTo>
                  <a:lnTo>
                    <a:pt x="94077" y="101916"/>
                  </a:lnTo>
                  <a:lnTo>
                    <a:pt x="91505" y="102861"/>
                  </a:lnTo>
                  <a:lnTo>
                    <a:pt x="88730" y="103777"/>
                  </a:lnTo>
                  <a:lnTo>
                    <a:pt x="85956" y="104694"/>
                  </a:lnTo>
                  <a:lnTo>
                    <a:pt x="83045" y="105555"/>
                  </a:lnTo>
                  <a:lnTo>
                    <a:pt x="80203" y="106472"/>
                  </a:lnTo>
                  <a:lnTo>
                    <a:pt x="77495" y="107333"/>
                  </a:lnTo>
                  <a:lnTo>
                    <a:pt x="74788" y="108277"/>
                  </a:lnTo>
                  <a:lnTo>
                    <a:pt x="72351" y="109250"/>
                  </a:lnTo>
                  <a:lnTo>
                    <a:pt x="70118" y="110250"/>
                  </a:lnTo>
                  <a:lnTo>
                    <a:pt x="68155" y="111333"/>
                  </a:lnTo>
                  <a:lnTo>
                    <a:pt x="66328" y="112611"/>
                  </a:lnTo>
                  <a:lnTo>
                    <a:pt x="64771" y="113972"/>
                  </a:lnTo>
                  <a:lnTo>
                    <a:pt x="63485" y="115416"/>
                  </a:lnTo>
                  <a:lnTo>
                    <a:pt x="62335" y="116916"/>
                  </a:lnTo>
                  <a:lnTo>
                    <a:pt x="61319" y="118444"/>
                  </a:lnTo>
                  <a:lnTo>
                    <a:pt x="60304" y="120000"/>
                  </a:lnTo>
                  <a:lnTo>
                    <a:pt x="0" y="120000"/>
                  </a:lnTo>
                  <a:lnTo>
                    <a:pt x="0" y="0"/>
                  </a:lnTo>
                  <a:close/>
                </a:path>
              </a:pathLst>
            </a:custGeom>
            <a:solidFill>
              <a:schemeClr val="lt2"/>
            </a:solidFill>
            <a:ln>
              <a:noFill/>
            </a:ln>
          </p:spPr>
        </p:sp>
        <p:sp>
          <p:nvSpPr>
            <p:cNvPr id="112" name="Shape 112" title="left scallop inline"/>
            <p:cNvSpPr/>
            <p:nvPr/>
          </p:nvSpPr>
          <p:spPr>
            <a:xfrm>
              <a:off x="874382" y="0"/>
              <a:ext cx="1646237" cy="6858000"/>
            </a:xfrm>
            <a:custGeom>
              <a:avLst/>
              <a:gdLst/>
              <a:ahLst/>
              <a:cxnLst/>
              <a:rect l="0" t="0" r="0" b="0"/>
              <a:pathLst>
                <a:path w="120000" h="120000" extrusionOk="0">
                  <a:moveTo>
                    <a:pt x="0" y="0"/>
                  </a:moveTo>
                  <a:lnTo>
                    <a:pt x="19787" y="0"/>
                  </a:lnTo>
                  <a:lnTo>
                    <a:pt x="21755" y="1527"/>
                  </a:lnTo>
                  <a:lnTo>
                    <a:pt x="23606" y="3055"/>
                  </a:lnTo>
                  <a:lnTo>
                    <a:pt x="25458" y="4611"/>
                  </a:lnTo>
                  <a:lnTo>
                    <a:pt x="27078" y="6194"/>
                  </a:lnTo>
                  <a:lnTo>
                    <a:pt x="29045" y="7722"/>
                  </a:lnTo>
                  <a:lnTo>
                    <a:pt x="31128" y="9194"/>
                  </a:lnTo>
                  <a:lnTo>
                    <a:pt x="33789" y="10583"/>
                  </a:lnTo>
                  <a:lnTo>
                    <a:pt x="36914" y="11861"/>
                  </a:lnTo>
                  <a:lnTo>
                    <a:pt x="40385" y="12944"/>
                  </a:lnTo>
                  <a:lnTo>
                    <a:pt x="44204" y="13972"/>
                  </a:lnTo>
                  <a:lnTo>
                    <a:pt x="48601" y="14916"/>
                  </a:lnTo>
                  <a:lnTo>
                    <a:pt x="53230" y="15861"/>
                  </a:lnTo>
                  <a:lnTo>
                    <a:pt x="58090" y="16750"/>
                  </a:lnTo>
                  <a:lnTo>
                    <a:pt x="62950" y="17638"/>
                  </a:lnTo>
                  <a:lnTo>
                    <a:pt x="67926" y="18555"/>
                  </a:lnTo>
                  <a:lnTo>
                    <a:pt x="72671" y="19444"/>
                  </a:lnTo>
                  <a:lnTo>
                    <a:pt x="77184" y="20388"/>
                  </a:lnTo>
                  <a:lnTo>
                    <a:pt x="81350" y="21416"/>
                  </a:lnTo>
                  <a:lnTo>
                    <a:pt x="85168" y="22444"/>
                  </a:lnTo>
                  <a:lnTo>
                    <a:pt x="88293" y="23555"/>
                  </a:lnTo>
                  <a:lnTo>
                    <a:pt x="90954" y="24805"/>
                  </a:lnTo>
                  <a:lnTo>
                    <a:pt x="92574" y="26027"/>
                  </a:lnTo>
                  <a:lnTo>
                    <a:pt x="93616" y="27388"/>
                  </a:lnTo>
                  <a:lnTo>
                    <a:pt x="94079" y="28722"/>
                  </a:lnTo>
                  <a:lnTo>
                    <a:pt x="93963" y="30138"/>
                  </a:lnTo>
                  <a:lnTo>
                    <a:pt x="93500" y="31555"/>
                  </a:lnTo>
                  <a:lnTo>
                    <a:pt x="92921" y="33027"/>
                  </a:lnTo>
                  <a:lnTo>
                    <a:pt x="92111" y="34500"/>
                  </a:lnTo>
                  <a:lnTo>
                    <a:pt x="91186" y="35972"/>
                  </a:lnTo>
                  <a:lnTo>
                    <a:pt x="90491" y="37444"/>
                  </a:lnTo>
                  <a:lnTo>
                    <a:pt x="90028" y="38916"/>
                  </a:lnTo>
                  <a:lnTo>
                    <a:pt x="89681" y="40333"/>
                  </a:lnTo>
                  <a:lnTo>
                    <a:pt x="90028" y="41722"/>
                  </a:lnTo>
                  <a:lnTo>
                    <a:pt x="90723" y="43083"/>
                  </a:lnTo>
                  <a:lnTo>
                    <a:pt x="92227" y="44500"/>
                  </a:lnTo>
                  <a:lnTo>
                    <a:pt x="94541" y="45888"/>
                  </a:lnTo>
                  <a:lnTo>
                    <a:pt x="97319" y="47277"/>
                  </a:lnTo>
                  <a:lnTo>
                    <a:pt x="100443" y="48666"/>
                  </a:lnTo>
                  <a:lnTo>
                    <a:pt x="103683" y="50027"/>
                  </a:lnTo>
                  <a:lnTo>
                    <a:pt x="107155" y="51416"/>
                  </a:lnTo>
                  <a:lnTo>
                    <a:pt x="110279" y="52805"/>
                  </a:lnTo>
                  <a:lnTo>
                    <a:pt x="113404" y="54222"/>
                  </a:lnTo>
                  <a:lnTo>
                    <a:pt x="116065" y="55638"/>
                  </a:lnTo>
                  <a:lnTo>
                    <a:pt x="118148" y="57055"/>
                  </a:lnTo>
                  <a:lnTo>
                    <a:pt x="119305" y="58500"/>
                  </a:lnTo>
                  <a:lnTo>
                    <a:pt x="120000" y="60000"/>
                  </a:lnTo>
                  <a:lnTo>
                    <a:pt x="119305" y="61500"/>
                  </a:lnTo>
                  <a:lnTo>
                    <a:pt x="118148" y="62944"/>
                  </a:lnTo>
                  <a:lnTo>
                    <a:pt x="116065" y="64361"/>
                  </a:lnTo>
                  <a:lnTo>
                    <a:pt x="113404" y="65777"/>
                  </a:lnTo>
                  <a:lnTo>
                    <a:pt x="110279" y="67194"/>
                  </a:lnTo>
                  <a:lnTo>
                    <a:pt x="107155" y="68583"/>
                  </a:lnTo>
                  <a:lnTo>
                    <a:pt x="103683" y="69972"/>
                  </a:lnTo>
                  <a:lnTo>
                    <a:pt x="100443" y="71333"/>
                  </a:lnTo>
                  <a:lnTo>
                    <a:pt x="97319" y="72722"/>
                  </a:lnTo>
                  <a:lnTo>
                    <a:pt x="94541" y="74111"/>
                  </a:lnTo>
                  <a:lnTo>
                    <a:pt x="92227" y="75500"/>
                  </a:lnTo>
                  <a:lnTo>
                    <a:pt x="90723" y="76916"/>
                  </a:lnTo>
                  <a:lnTo>
                    <a:pt x="90028" y="78277"/>
                  </a:lnTo>
                  <a:lnTo>
                    <a:pt x="89681" y="79666"/>
                  </a:lnTo>
                  <a:lnTo>
                    <a:pt x="90028" y="81083"/>
                  </a:lnTo>
                  <a:lnTo>
                    <a:pt x="90491" y="82555"/>
                  </a:lnTo>
                  <a:lnTo>
                    <a:pt x="91186" y="84027"/>
                  </a:lnTo>
                  <a:lnTo>
                    <a:pt x="92111" y="85500"/>
                  </a:lnTo>
                  <a:lnTo>
                    <a:pt x="92921" y="86972"/>
                  </a:lnTo>
                  <a:lnTo>
                    <a:pt x="93500" y="88444"/>
                  </a:lnTo>
                  <a:lnTo>
                    <a:pt x="93963" y="89861"/>
                  </a:lnTo>
                  <a:lnTo>
                    <a:pt x="94079" y="91277"/>
                  </a:lnTo>
                  <a:lnTo>
                    <a:pt x="93616" y="92611"/>
                  </a:lnTo>
                  <a:lnTo>
                    <a:pt x="92574" y="93972"/>
                  </a:lnTo>
                  <a:lnTo>
                    <a:pt x="90954" y="95194"/>
                  </a:lnTo>
                  <a:lnTo>
                    <a:pt x="88293" y="96444"/>
                  </a:lnTo>
                  <a:lnTo>
                    <a:pt x="85168" y="97555"/>
                  </a:lnTo>
                  <a:lnTo>
                    <a:pt x="81350" y="98583"/>
                  </a:lnTo>
                  <a:lnTo>
                    <a:pt x="77184" y="99611"/>
                  </a:lnTo>
                  <a:lnTo>
                    <a:pt x="72671" y="100555"/>
                  </a:lnTo>
                  <a:lnTo>
                    <a:pt x="67926" y="101444"/>
                  </a:lnTo>
                  <a:lnTo>
                    <a:pt x="62950" y="102361"/>
                  </a:lnTo>
                  <a:lnTo>
                    <a:pt x="58090" y="103250"/>
                  </a:lnTo>
                  <a:lnTo>
                    <a:pt x="53230" y="104138"/>
                  </a:lnTo>
                  <a:lnTo>
                    <a:pt x="48601" y="105083"/>
                  </a:lnTo>
                  <a:lnTo>
                    <a:pt x="44204" y="106027"/>
                  </a:lnTo>
                  <a:lnTo>
                    <a:pt x="40385" y="107055"/>
                  </a:lnTo>
                  <a:lnTo>
                    <a:pt x="36914" y="108138"/>
                  </a:lnTo>
                  <a:lnTo>
                    <a:pt x="33789" y="109416"/>
                  </a:lnTo>
                  <a:lnTo>
                    <a:pt x="31128" y="110805"/>
                  </a:lnTo>
                  <a:lnTo>
                    <a:pt x="29045" y="112277"/>
                  </a:lnTo>
                  <a:lnTo>
                    <a:pt x="27078" y="113805"/>
                  </a:lnTo>
                  <a:lnTo>
                    <a:pt x="25458" y="115388"/>
                  </a:lnTo>
                  <a:lnTo>
                    <a:pt x="23606" y="116944"/>
                  </a:lnTo>
                  <a:lnTo>
                    <a:pt x="21755" y="118472"/>
                  </a:lnTo>
                  <a:lnTo>
                    <a:pt x="19787" y="120000"/>
                  </a:lnTo>
                  <a:lnTo>
                    <a:pt x="0" y="120000"/>
                  </a:lnTo>
                  <a:lnTo>
                    <a:pt x="1967" y="118833"/>
                  </a:lnTo>
                  <a:lnTo>
                    <a:pt x="3818" y="117555"/>
                  </a:lnTo>
                  <a:lnTo>
                    <a:pt x="5323" y="116194"/>
                  </a:lnTo>
                  <a:lnTo>
                    <a:pt x="6943" y="114750"/>
                  </a:lnTo>
                  <a:lnTo>
                    <a:pt x="8678" y="113194"/>
                  </a:lnTo>
                  <a:lnTo>
                    <a:pt x="10414" y="111638"/>
                  </a:lnTo>
                  <a:lnTo>
                    <a:pt x="12613" y="110111"/>
                  </a:lnTo>
                  <a:lnTo>
                    <a:pt x="14927" y="108583"/>
                  </a:lnTo>
                  <a:lnTo>
                    <a:pt x="18052" y="107083"/>
                  </a:lnTo>
                  <a:lnTo>
                    <a:pt x="21523" y="105666"/>
                  </a:lnTo>
                  <a:lnTo>
                    <a:pt x="25689" y="104333"/>
                  </a:lnTo>
                  <a:lnTo>
                    <a:pt x="30202" y="103138"/>
                  </a:lnTo>
                  <a:lnTo>
                    <a:pt x="35062" y="102000"/>
                  </a:lnTo>
                  <a:lnTo>
                    <a:pt x="40270" y="100944"/>
                  </a:lnTo>
                  <a:lnTo>
                    <a:pt x="45361" y="99972"/>
                  </a:lnTo>
                  <a:lnTo>
                    <a:pt x="50684" y="99027"/>
                  </a:lnTo>
                  <a:lnTo>
                    <a:pt x="55776" y="98083"/>
                  </a:lnTo>
                  <a:lnTo>
                    <a:pt x="60520" y="97194"/>
                  </a:lnTo>
                  <a:lnTo>
                    <a:pt x="64918" y="96277"/>
                  </a:lnTo>
                  <a:lnTo>
                    <a:pt x="68736" y="95388"/>
                  </a:lnTo>
                  <a:lnTo>
                    <a:pt x="71745" y="94444"/>
                  </a:lnTo>
                  <a:lnTo>
                    <a:pt x="73828" y="93527"/>
                  </a:lnTo>
                  <a:lnTo>
                    <a:pt x="74869" y="92666"/>
                  </a:lnTo>
                  <a:lnTo>
                    <a:pt x="75448" y="91722"/>
                  </a:lnTo>
                  <a:lnTo>
                    <a:pt x="75679" y="90694"/>
                  </a:lnTo>
                  <a:lnTo>
                    <a:pt x="75332" y="89555"/>
                  </a:lnTo>
                  <a:lnTo>
                    <a:pt x="74869" y="88361"/>
                  </a:lnTo>
                  <a:lnTo>
                    <a:pt x="74291" y="87138"/>
                  </a:lnTo>
                  <a:lnTo>
                    <a:pt x="73712" y="85861"/>
                  </a:lnTo>
                  <a:lnTo>
                    <a:pt x="72439" y="83916"/>
                  </a:lnTo>
                  <a:lnTo>
                    <a:pt x="71745" y="82000"/>
                  </a:lnTo>
                  <a:lnTo>
                    <a:pt x="71282" y="80027"/>
                  </a:lnTo>
                  <a:lnTo>
                    <a:pt x="71513" y="78027"/>
                  </a:lnTo>
                  <a:lnTo>
                    <a:pt x="72671" y="76027"/>
                  </a:lnTo>
                  <a:lnTo>
                    <a:pt x="74291" y="74472"/>
                  </a:lnTo>
                  <a:lnTo>
                    <a:pt x="76489" y="72944"/>
                  </a:lnTo>
                  <a:lnTo>
                    <a:pt x="79267" y="71500"/>
                  </a:lnTo>
                  <a:lnTo>
                    <a:pt x="82275" y="70027"/>
                  </a:lnTo>
                  <a:lnTo>
                    <a:pt x="85515" y="68666"/>
                  </a:lnTo>
                  <a:lnTo>
                    <a:pt x="88756" y="67305"/>
                  </a:lnTo>
                  <a:lnTo>
                    <a:pt x="91533" y="66138"/>
                  </a:lnTo>
                  <a:lnTo>
                    <a:pt x="94079" y="65055"/>
                  </a:lnTo>
                  <a:lnTo>
                    <a:pt x="96509" y="63972"/>
                  </a:lnTo>
                  <a:lnTo>
                    <a:pt x="98476" y="62916"/>
                  </a:lnTo>
                  <a:lnTo>
                    <a:pt x="99980" y="61888"/>
                  </a:lnTo>
                  <a:lnTo>
                    <a:pt x="101022" y="60944"/>
                  </a:lnTo>
                  <a:lnTo>
                    <a:pt x="101369" y="60000"/>
                  </a:lnTo>
                  <a:lnTo>
                    <a:pt x="101022" y="59055"/>
                  </a:lnTo>
                  <a:lnTo>
                    <a:pt x="99980" y="58111"/>
                  </a:lnTo>
                  <a:lnTo>
                    <a:pt x="98476" y="57083"/>
                  </a:lnTo>
                  <a:lnTo>
                    <a:pt x="96509" y="56027"/>
                  </a:lnTo>
                  <a:lnTo>
                    <a:pt x="94079" y="54944"/>
                  </a:lnTo>
                  <a:lnTo>
                    <a:pt x="91533" y="53861"/>
                  </a:lnTo>
                  <a:lnTo>
                    <a:pt x="88756" y="52694"/>
                  </a:lnTo>
                  <a:lnTo>
                    <a:pt x="85515" y="51333"/>
                  </a:lnTo>
                  <a:lnTo>
                    <a:pt x="82275" y="49972"/>
                  </a:lnTo>
                  <a:lnTo>
                    <a:pt x="79267" y="48500"/>
                  </a:lnTo>
                  <a:lnTo>
                    <a:pt x="76489" y="47055"/>
                  </a:lnTo>
                  <a:lnTo>
                    <a:pt x="74291" y="45527"/>
                  </a:lnTo>
                  <a:lnTo>
                    <a:pt x="72671" y="43972"/>
                  </a:lnTo>
                  <a:lnTo>
                    <a:pt x="71513" y="41972"/>
                  </a:lnTo>
                  <a:lnTo>
                    <a:pt x="71282" y="39972"/>
                  </a:lnTo>
                  <a:lnTo>
                    <a:pt x="71745" y="38000"/>
                  </a:lnTo>
                  <a:lnTo>
                    <a:pt x="72439" y="36083"/>
                  </a:lnTo>
                  <a:lnTo>
                    <a:pt x="73712" y="34138"/>
                  </a:lnTo>
                  <a:lnTo>
                    <a:pt x="74291" y="32861"/>
                  </a:lnTo>
                  <a:lnTo>
                    <a:pt x="74869" y="31638"/>
                  </a:lnTo>
                  <a:lnTo>
                    <a:pt x="75332" y="30444"/>
                  </a:lnTo>
                  <a:lnTo>
                    <a:pt x="75679" y="29305"/>
                  </a:lnTo>
                  <a:lnTo>
                    <a:pt x="75448" y="28277"/>
                  </a:lnTo>
                  <a:lnTo>
                    <a:pt x="74869" y="27333"/>
                  </a:lnTo>
                  <a:lnTo>
                    <a:pt x="73828" y="26472"/>
                  </a:lnTo>
                  <a:lnTo>
                    <a:pt x="71745" y="25555"/>
                  </a:lnTo>
                  <a:lnTo>
                    <a:pt x="68736" y="24611"/>
                  </a:lnTo>
                  <a:lnTo>
                    <a:pt x="64918" y="23722"/>
                  </a:lnTo>
                  <a:lnTo>
                    <a:pt x="60520" y="22833"/>
                  </a:lnTo>
                  <a:lnTo>
                    <a:pt x="55776" y="21916"/>
                  </a:lnTo>
                  <a:lnTo>
                    <a:pt x="50684" y="20972"/>
                  </a:lnTo>
                  <a:lnTo>
                    <a:pt x="45361" y="20027"/>
                  </a:lnTo>
                  <a:lnTo>
                    <a:pt x="40270" y="19055"/>
                  </a:lnTo>
                  <a:lnTo>
                    <a:pt x="35062" y="18000"/>
                  </a:lnTo>
                  <a:lnTo>
                    <a:pt x="30202" y="16861"/>
                  </a:lnTo>
                  <a:lnTo>
                    <a:pt x="25689" y="15666"/>
                  </a:lnTo>
                  <a:lnTo>
                    <a:pt x="21523" y="14333"/>
                  </a:lnTo>
                  <a:lnTo>
                    <a:pt x="18052" y="12916"/>
                  </a:lnTo>
                  <a:lnTo>
                    <a:pt x="14927" y="11416"/>
                  </a:lnTo>
                  <a:lnTo>
                    <a:pt x="12613" y="9888"/>
                  </a:lnTo>
                  <a:lnTo>
                    <a:pt x="10414" y="8361"/>
                  </a:lnTo>
                  <a:lnTo>
                    <a:pt x="8678" y="6805"/>
                  </a:lnTo>
                  <a:lnTo>
                    <a:pt x="6943" y="5250"/>
                  </a:lnTo>
                  <a:lnTo>
                    <a:pt x="5323" y="3805"/>
                  </a:lnTo>
                  <a:lnTo>
                    <a:pt x="3818" y="2444"/>
                  </a:lnTo>
                  <a:lnTo>
                    <a:pt x="1967" y="1166"/>
                  </a:lnTo>
                  <a:lnTo>
                    <a:pt x="0" y="0"/>
                  </a:lnTo>
                  <a:lnTo>
                    <a:pt x="0" y="0"/>
                  </a:lnTo>
                  <a:close/>
                </a:path>
              </a:pathLst>
            </a:custGeom>
            <a:solidFill>
              <a:schemeClr val="accent1"/>
            </a:solidFill>
            <a:ln>
              <a:noFill/>
            </a:ln>
          </p:spPr>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190625" y="1151929"/>
            <a:ext cx="9810900" cy="2321700"/>
          </a:xfrm>
          <a:prstGeom prst="rect">
            <a:avLst/>
          </a:prstGeom>
          <a:noFill/>
          <a:ln>
            <a:noFill/>
          </a:ln>
        </p:spPr>
        <p:txBody>
          <a:bodyPr lIns="91425" tIns="91425" rIns="91425" bIns="91425" anchor="t" anchorCtr="0"/>
          <a:lstStyle>
            <a:lvl1pPr marL="0" marR="40638" lvl="0" indent="0" algn="ctr" rtl="0">
              <a:spcBef>
                <a:spcPts val="0"/>
              </a:spcBef>
              <a:buNone/>
              <a:defRPr sz="4400" b="0" i="0" u="none" strike="noStrike" cap="none">
                <a:latin typeface="Times New Roman"/>
                <a:ea typeface="Times New Roman"/>
                <a:cs typeface="Times New Roman"/>
                <a:sym typeface="Times New Roman"/>
              </a:defRPr>
            </a:lvl1pPr>
            <a:lvl2pPr marL="0" marR="40638" lvl="1" indent="228600" algn="ctr" rtl="0">
              <a:spcBef>
                <a:spcPts val="0"/>
              </a:spcBef>
              <a:buNone/>
              <a:defRPr sz="4400" b="0" i="0" u="none" strike="noStrike" cap="none">
                <a:latin typeface="Times New Roman"/>
                <a:ea typeface="Times New Roman"/>
                <a:cs typeface="Times New Roman"/>
                <a:sym typeface="Times New Roman"/>
              </a:defRPr>
            </a:lvl2pPr>
            <a:lvl3pPr marL="0" marR="40638" lvl="2" indent="457200" algn="ctr" rtl="0">
              <a:spcBef>
                <a:spcPts val="0"/>
              </a:spcBef>
              <a:buNone/>
              <a:defRPr sz="4400" b="0" i="0" u="none" strike="noStrike" cap="none">
                <a:latin typeface="Times New Roman"/>
                <a:ea typeface="Times New Roman"/>
                <a:cs typeface="Times New Roman"/>
                <a:sym typeface="Times New Roman"/>
              </a:defRPr>
            </a:lvl3pPr>
            <a:lvl4pPr marL="0" marR="40638" lvl="3" indent="685800" algn="ctr" rtl="0">
              <a:spcBef>
                <a:spcPts val="0"/>
              </a:spcBef>
              <a:buNone/>
              <a:defRPr sz="4400" b="0" i="0" u="none" strike="noStrike" cap="none">
                <a:latin typeface="Times New Roman"/>
                <a:ea typeface="Times New Roman"/>
                <a:cs typeface="Times New Roman"/>
                <a:sym typeface="Times New Roman"/>
              </a:defRPr>
            </a:lvl4pPr>
            <a:lvl5pPr marL="0" marR="40638" lvl="4" indent="914400" algn="ctr" rtl="0">
              <a:spcBef>
                <a:spcPts val="0"/>
              </a:spcBef>
              <a:buNone/>
              <a:defRPr sz="4400" b="0" i="0" u="none" strike="noStrike" cap="none">
                <a:latin typeface="Times New Roman"/>
                <a:ea typeface="Times New Roman"/>
                <a:cs typeface="Times New Roman"/>
                <a:sym typeface="Times New Roman"/>
              </a:defRPr>
            </a:lvl5pPr>
            <a:lvl6pPr marL="0" marR="40638" lvl="5" indent="1143000" algn="ctr" rtl="0">
              <a:spcBef>
                <a:spcPts val="0"/>
              </a:spcBef>
              <a:buNone/>
              <a:defRPr sz="4400" b="0" i="0" u="none" strike="noStrike" cap="none">
                <a:latin typeface="Times New Roman"/>
                <a:ea typeface="Times New Roman"/>
                <a:cs typeface="Times New Roman"/>
                <a:sym typeface="Times New Roman"/>
              </a:defRPr>
            </a:lvl6pPr>
            <a:lvl7pPr marL="0" marR="40638" lvl="6" indent="1371600" algn="ctr" rtl="0">
              <a:spcBef>
                <a:spcPts val="0"/>
              </a:spcBef>
              <a:buNone/>
              <a:defRPr sz="4400" b="0" i="0" u="none" strike="noStrike" cap="none">
                <a:latin typeface="Times New Roman"/>
                <a:ea typeface="Times New Roman"/>
                <a:cs typeface="Times New Roman"/>
                <a:sym typeface="Times New Roman"/>
              </a:defRPr>
            </a:lvl7pPr>
            <a:lvl8pPr marL="0" marR="40638" lvl="7" indent="1600200" algn="ctr" rtl="0">
              <a:spcBef>
                <a:spcPts val="0"/>
              </a:spcBef>
              <a:buNone/>
              <a:defRPr sz="4400" b="0" i="0" u="none" strike="noStrike" cap="none">
                <a:latin typeface="Times New Roman"/>
                <a:ea typeface="Times New Roman"/>
                <a:cs typeface="Times New Roman"/>
                <a:sym typeface="Times New Roman"/>
              </a:defRPr>
            </a:lvl8pPr>
            <a:lvl9pPr marL="0" marR="40638" lvl="8" indent="1828800" algn="ctr" rtl="0">
              <a:spcBef>
                <a:spcPts val="0"/>
              </a:spcBef>
              <a:buNone/>
              <a:defRPr sz="4400" b="0" i="0" u="none" strike="noStrike" cap="none">
                <a:latin typeface="Times New Roman"/>
                <a:ea typeface="Times New Roman"/>
                <a:cs typeface="Times New Roman"/>
                <a:sym typeface="Times New Roman"/>
              </a:defRPr>
            </a:lvl9pPr>
          </a:lstStyle>
          <a:p>
            <a:endParaRPr/>
          </a:p>
        </p:txBody>
      </p:sp>
      <p:sp>
        <p:nvSpPr>
          <p:cNvPr id="116" name="Shape 116"/>
          <p:cNvSpPr txBox="1">
            <a:spLocks noGrp="1"/>
          </p:cNvSpPr>
          <p:nvPr>
            <p:ph type="body" idx="1"/>
          </p:nvPr>
        </p:nvSpPr>
        <p:spPr>
          <a:xfrm>
            <a:off x="1190625" y="3536155"/>
            <a:ext cx="9810900" cy="794700"/>
          </a:xfrm>
          <a:prstGeom prst="rect">
            <a:avLst/>
          </a:prstGeom>
          <a:noFill/>
          <a:ln>
            <a:noFill/>
          </a:ln>
        </p:spPr>
        <p:txBody>
          <a:bodyPr lIns="91425" tIns="91425" rIns="91425" bIns="91425" anchor="t" anchorCtr="0"/>
          <a:lstStyle>
            <a:lvl1pPr marL="383540" marR="91438" lvl="0" indent="-14224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1pPr>
            <a:lvl2pPr marL="824410" marR="91438" lvl="1" indent="-12591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2pPr>
            <a:lvl3pPr marL="1259838" marR="91438" lvl="2" indent="-104138"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3pPr>
            <a:lvl4pPr marL="1778000" marR="91438" lvl="3"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4pPr>
            <a:lvl5pPr marL="2235200" marR="91438" lvl="4"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5pPr>
            <a:lvl6pPr marL="2590800" marR="91438" lvl="5"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6pPr>
            <a:lvl7pPr marL="2946400" marR="91438" lvl="6"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7pPr>
            <a:lvl8pPr marL="3302000" marR="91438" lvl="7"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8pPr>
            <a:lvl9pPr marL="3657600" marR="91438" lvl="8" indent="-165100" algn="l" rtl="0">
              <a:spcBef>
                <a:spcPts val="700"/>
              </a:spcBef>
              <a:buSzPct val="100000"/>
              <a:buFont typeface="Times New Roman"/>
              <a:buChar char="•"/>
              <a:defRPr sz="3200" b="0" i="0" u="none" strike="noStrike" cap="none">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Shape 11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p:spTree>
      <p:nvGrpSpPr>
        <p:cNvPr id="1" name="Shape 11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Blank copy">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1" name="Shape 121"/>
          <p:cNvPicPr preferRelativeResize="0"/>
          <p:nvPr/>
        </p:nvPicPr>
        <p:blipFill rotWithShape="1">
          <a:blip r:embed="rId3">
            <a:alphaModFix/>
          </a:blip>
          <a:srcRect/>
          <a:stretch/>
        </p:blipFill>
        <p:spPr>
          <a:xfrm>
            <a:off x="-1500717" y="0"/>
            <a:ext cx="24153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914400" y="2130425"/>
            <a:ext cx="10363200" cy="1470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Jim Nightshade"/>
              <a:buNone/>
              <a:defRPr sz="4400" b="0" i="0" u="none" strike="noStrike" cap="none">
                <a:solidFill>
                  <a:schemeClr val="dk1"/>
                </a:solidFill>
                <a:latin typeface="Jim Nightshade"/>
                <a:ea typeface="Jim Nightshade"/>
                <a:cs typeface="Jim Nightshade"/>
                <a:sym typeface="Jim Nightshade"/>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0" name="Shape 130"/>
          <p:cNvSpPr txBox="1">
            <a:spLocks noGrp="1"/>
          </p:cNvSpPr>
          <p:nvPr>
            <p:ph type="subTitle" idx="1"/>
          </p:nvPr>
        </p:nvSpPr>
        <p:spPr>
          <a:xfrm>
            <a:off x="1828800" y="3886200"/>
            <a:ext cx="8534400"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Questrial"/>
                <a:ea typeface="Questrial"/>
                <a:cs typeface="Questrial"/>
                <a:sym typeface="Questrial"/>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807200" y="6172200"/>
            <a:ext cx="4978500" cy="487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Questrial"/>
              <a:buNone/>
              <a:defRPr sz="1800" b="0" i="0" u="none" strike="noStrike" cap="none">
                <a:solidFill>
                  <a:schemeClr val="dk1"/>
                </a:solidFill>
                <a:latin typeface="Questrial"/>
                <a:ea typeface="Questrial"/>
                <a:cs typeface="Questrial"/>
                <a:sym typeface="Quest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3" name="Shape 133"/>
          <p:cNvSpPr txBox="1">
            <a:spLocks noGrp="1"/>
          </p:cNvSpPr>
          <p:nvPr>
            <p:ph type="body" idx="1"/>
          </p:nvPr>
        </p:nvSpPr>
        <p:spPr>
          <a:xfrm>
            <a:off x="609600" y="1600200"/>
            <a:ext cx="109728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1251678" y="2286000"/>
            <a:ext cx="10178322" cy="3593591"/>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28" name="Shape 28"/>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29" name="Shape 29"/>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0" name="Shape 30"/>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95959"/>
                </a:solidFill>
                <a:latin typeface="Cabin"/>
                <a:ea typeface="Cabin"/>
                <a:cs typeface="Cabin"/>
                <a:sym typeface="Cabin"/>
              </a:rPr>
              <a:t>‹#›</a:t>
            </a:fld>
            <a:endParaRPr lang="en-US" sz="1200" b="0" i="0" u="none" strike="noStrike" cap="none">
              <a:solidFill>
                <a:srgbClr val="595959"/>
              </a:solidFill>
              <a:latin typeface="Cabin"/>
              <a:ea typeface="Cabin"/>
              <a:cs typeface="Cabin"/>
              <a:sym typeface="Cab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963083" y="4406900"/>
            <a:ext cx="103632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6" name="Shape 136"/>
          <p:cNvSpPr txBox="1">
            <a:spLocks noGrp="1"/>
          </p:cNvSpPr>
          <p:nvPr>
            <p:ph type="body" idx="1"/>
          </p:nvPr>
        </p:nvSpPr>
        <p:spPr>
          <a:xfrm>
            <a:off x="963083" y="2906714"/>
            <a:ext cx="10363200" cy="1500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2" name="Shape 142"/>
          <p:cNvSpPr txBox="1">
            <a:spLocks noGrp="1"/>
          </p:cNvSpPr>
          <p:nvPr>
            <p:ph type="body" idx="1"/>
          </p:nvPr>
        </p:nvSpPr>
        <p:spPr>
          <a:xfrm>
            <a:off x="609600" y="1600200"/>
            <a:ext cx="53847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2"/>
          </p:nvPr>
        </p:nvSpPr>
        <p:spPr>
          <a:xfrm>
            <a:off x="6197600" y="1600200"/>
            <a:ext cx="53847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9" name="Shape 149"/>
          <p:cNvSpPr txBox="1">
            <a:spLocks noGrp="1"/>
          </p:cNvSpPr>
          <p:nvPr>
            <p:ph type="body" idx="1"/>
          </p:nvPr>
        </p:nvSpPr>
        <p:spPr>
          <a:xfrm>
            <a:off x="609601" y="1535112"/>
            <a:ext cx="53868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2"/>
          </p:nvPr>
        </p:nvSpPr>
        <p:spPr>
          <a:xfrm>
            <a:off x="609601" y="2174875"/>
            <a:ext cx="53868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body" idx="3"/>
          </p:nvPr>
        </p:nvSpPr>
        <p:spPr>
          <a:xfrm>
            <a:off x="6193368" y="1535112"/>
            <a:ext cx="53892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body" idx="4"/>
          </p:nvPr>
        </p:nvSpPr>
        <p:spPr>
          <a:xfrm>
            <a:off x="6193368" y="2174875"/>
            <a:ext cx="53892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8" name="Shape 158"/>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1"/>
        <p:cNvGrpSpPr/>
        <p:nvPr/>
      </p:nvGrpSpPr>
      <p:grpSpPr>
        <a:xfrm>
          <a:off x="0" y="0"/>
          <a:ext cx="0" cy="0"/>
          <a:chOff x="0" y="0"/>
          <a:chExt cx="0" cy="0"/>
        </a:xfrm>
      </p:grpSpPr>
      <p:sp>
        <p:nvSpPr>
          <p:cNvPr id="162" name="Shape 162"/>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609601" y="273050"/>
            <a:ext cx="4011300" cy="11619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7" name="Shape 167"/>
          <p:cNvSpPr txBox="1">
            <a:spLocks noGrp="1"/>
          </p:cNvSpPr>
          <p:nvPr>
            <p:ph type="body" idx="1"/>
          </p:nvPr>
        </p:nvSpPr>
        <p:spPr>
          <a:xfrm>
            <a:off x="4766733" y="273051"/>
            <a:ext cx="6815700" cy="5853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body" idx="2"/>
          </p:nvPr>
        </p:nvSpPr>
        <p:spPr>
          <a:xfrm>
            <a:off x="609601" y="1435100"/>
            <a:ext cx="4011300" cy="46911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2389717" y="4800601"/>
            <a:ext cx="73152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4" name="Shape 174"/>
          <p:cNvSpPr>
            <a:spLocks noGrp="1"/>
          </p:cNvSpPr>
          <p:nvPr>
            <p:ph type="pic" idx="2"/>
          </p:nvPr>
        </p:nvSpPr>
        <p:spPr>
          <a:xfrm>
            <a:off x="2389717" y="612775"/>
            <a:ext cx="73152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body" idx="1"/>
          </p:nvPr>
        </p:nvSpPr>
        <p:spPr>
          <a:xfrm>
            <a:off x="2389717" y="5367339"/>
            <a:ext cx="73152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1" name="Shape 181"/>
          <p:cNvSpPr txBox="1">
            <a:spLocks noGrp="1"/>
          </p:cNvSpPr>
          <p:nvPr>
            <p:ph type="body" idx="1"/>
          </p:nvPr>
        </p:nvSpPr>
        <p:spPr>
          <a:xfrm rot="5400000">
            <a:off x="3832950" y="-1623149"/>
            <a:ext cx="4526100" cy="10972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rot="5400000">
            <a:off x="7285050" y="1828788"/>
            <a:ext cx="5851500"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7" name="Shape 187"/>
          <p:cNvSpPr txBox="1">
            <a:spLocks noGrp="1"/>
          </p:cNvSpPr>
          <p:nvPr>
            <p:ph type="body" idx="1"/>
          </p:nvPr>
        </p:nvSpPr>
        <p:spPr>
          <a:xfrm rot="5400000">
            <a:off x="1697000" y="-812861"/>
            <a:ext cx="5851500" cy="8026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Standard Slide 1 Line">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934719" y="554037"/>
            <a:ext cx="10210800" cy="56369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Helvetica Neue"/>
              <a:buNone/>
              <a:defRPr sz="3800" b="1" i="0" u="none" strike="noStrike" cap="none">
                <a:solidFill>
                  <a:schemeClr val="dk1"/>
                </a:solidFill>
                <a:latin typeface="Helvetica Neue"/>
                <a:ea typeface="Helvetica Neue"/>
                <a:cs typeface="Helvetica Neue"/>
                <a:sym typeface="Helvetica Neue"/>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7" name="Shape 197"/>
          <p:cNvSpPr txBox="1">
            <a:spLocks noGrp="1"/>
          </p:cNvSpPr>
          <p:nvPr>
            <p:ph type="body" idx="1"/>
          </p:nvPr>
        </p:nvSpPr>
        <p:spPr>
          <a:xfrm>
            <a:off x="1391920" y="1638301"/>
            <a:ext cx="8839200" cy="4013100"/>
          </a:xfrm>
          <a:prstGeom prst="rect">
            <a:avLst/>
          </a:prstGeom>
          <a:noFill/>
          <a:ln>
            <a:noFill/>
          </a:ln>
        </p:spPr>
        <p:txBody>
          <a:bodyPr lIns="91425" tIns="91425" rIns="91425" bIns="91425" anchor="t" anchorCtr="0"/>
          <a:lstStyle>
            <a:lvl1pPr marL="342900" marR="0" lvl="0" indent="-139700" algn="l" rtl="0">
              <a:spcBef>
                <a:spcPts val="640"/>
              </a:spcBef>
              <a:buClr>
                <a:srgbClr val="7C0423"/>
              </a:buClr>
              <a:buSzPct val="100000"/>
              <a:buFont typeface="Arial"/>
              <a:buChar char="•"/>
              <a:defRPr sz="3200" b="0" i="0" u="none" strike="noStrike" cap="none">
                <a:solidFill>
                  <a:schemeClr val="dk1"/>
                </a:solidFill>
                <a:latin typeface="Helvetica Neue"/>
                <a:ea typeface="Helvetica Neue"/>
                <a:cs typeface="Helvetica Neue"/>
                <a:sym typeface="Helvetica Neue"/>
              </a:defRPr>
            </a:lvl1pPr>
            <a:lvl2pPr marL="742950" marR="0" lvl="1" indent="-107950" algn="l" rtl="0">
              <a:spcBef>
                <a:spcPts val="560"/>
              </a:spcBef>
              <a:buClr>
                <a:srgbClr val="7C0423"/>
              </a:buClr>
              <a:buSzPct val="100000"/>
              <a:buFont typeface="Arial"/>
              <a:buChar char="–"/>
              <a:defRPr sz="2800" b="0" i="0" u="none" strike="noStrike" cap="none">
                <a:solidFill>
                  <a:schemeClr val="dk1"/>
                </a:solidFill>
                <a:latin typeface="Helvetica Neue"/>
                <a:ea typeface="Helvetica Neue"/>
                <a:cs typeface="Helvetica Neue"/>
                <a:sym typeface="Helvetica Neue"/>
              </a:defRPr>
            </a:lvl2pPr>
            <a:lvl3pPr marL="1143000" marR="0" lvl="2" indent="-76200" algn="l" rtl="0">
              <a:spcBef>
                <a:spcPts val="480"/>
              </a:spcBef>
              <a:buClr>
                <a:srgbClr val="7C0423"/>
              </a:buClr>
              <a:buSzPct val="100000"/>
              <a:buFont typeface="Arial"/>
              <a:buChar char="•"/>
              <a:defRPr sz="2400" b="0" i="0" u="none" strike="noStrike" cap="none">
                <a:solidFill>
                  <a:schemeClr val="dk1"/>
                </a:solidFill>
                <a:latin typeface="Helvetica Neue"/>
                <a:ea typeface="Helvetica Neue"/>
                <a:cs typeface="Helvetica Neue"/>
                <a:sym typeface="Helvetica Neue"/>
              </a:defRPr>
            </a:lvl3pPr>
            <a:lvl4pPr marL="1600200" marR="0" lvl="3" indent="-101600" algn="l" rtl="0">
              <a:spcBef>
                <a:spcPts val="400"/>
              </a:spcBef>
              <a:buClr>
                <a:srgbClr val="7C0423"/>
              </a:buClr>
              <a:buSzPct val="100000"/>
              <a:buFont typeface="Arial"/>
              <a:buChar char="–"/>
              <a:defRPr sz="2000" b="0" i="0" u="none" strike="noStrike" cap="none">
                <a:solidFill>
                  <a:schemeClr val="dk1"/>
                </a:solidFill>
                <a:latin typeface="Helvetica Neue"/>
                <a:ea typeface="Helvetica Neue"/>
                <a:cs typeface="Helvetica Neue"/>
                <a:sym typeface="Helvetica Neue"/>
              </a:defRPr>
            </a:lvl4pPr>
            <a:lvl5pPr marL="2057400" marR="0" lvl="4" indent="-101600" algn="l" rtl="0">
              <a:spcBef>
                <a:spcPts val="400"/>
              </a:spcBef>
              <a:buClr>
                <a:srgbClr val="7C0423"/>
              </a:buClr>
              <a:buSzPct val="100000"/>
              <a:buFont typeface="Arial"/>
              <a:buChar char="»"/>
              <a:defRPr sz="20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
        <p:cNvGrpSpPr/>
        <p:nvPr/>
      </p:nvGrpSpPr>
      <p:grpSpPr>
        <a:xfrm>
          <a:off x="0" y="0"/>
          <a:ext cx="0" cy="0"/>
          <a:chOff x="0" y="0"/>
          <a:chExt cx="0" cy="0"/>
        </a:xfrm>
      </p:grpSpPr>
      <p:sp>
        <p:nvSpPr>
          <p:cNvPr id="32" name="Shape 32"/>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3" name="Shape 33"/>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34" name="Shape 34"/>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1205653" y="3436619"/>
            <a:ext cx="8670000" cy="768300"/>
          </a:xfrm>
          <a:prstGeom prst="rect">
            <a:avLst/>
          </a:prstGeom>
          <a:noFill/>
          <a:ln>
            <a:noFill/>
          </a:ln>
        </p:spPr>
        <p:txBody>
          <a:bodyPr lIns="91425" tIns="91425" rIns="91425" bIns="91425" anchor="t" anchorCtr="0"/>
          <a:lstStyle>
            <a:lvl1pPr marL="0" marR="0" lvl="0" indent="0" algn="l" rtl="0">
              <a:spcBef>
                <a:spcPts val="840"/>
              </a:spcBef>
              <a:buClr>
                <a:schemeClr val="lt1"/>
              </a:buClr>
              <a:buFont typeface="Arial"/>
              <a:buChar char="●"/>
              <a:defRPr sz="4200" b="1"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2"/>
          </p:nvPr>
        </p:nvSpPr>
        <p:spPr>
          <a:xfrm>
            <a:off x="1205653" y="4255769"/>
            <a:ext cx="8670000" cy="539700"/>
          </a:xfrm>
          <a:prstGeom prst="rect">
            <a:avLst/>
          </a:prstGeom>
          <a:noFill/>
          <a:ln>
            <a:noFill/>
          </a:ln>
        </p:spPr>
        <p:txBody>
          <a:bodyPr lIns="91425" tIns="91425" rIns="91425" bIns="91425" anchor="t" anchorCtr="0"/>
          <a:lstStyle>
            <a:lvl1pPr marL="0" marR="0" lvl="0" indent="0" algn="l" rtl="0">
              <a:spcBef>
                <a:spcPts val="600"/>
              </a:spcBef>
              <a:buClr>
                <a:schemeClr val="lt1"/>
              </a:buClr>
              <a:buFont typeface="Arial"/>
              <a:buChar char="●"/>
              <a:defRPr sz="3000" b="1"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body" idx="3"/>
          </p:nvPr>
        </p:nvSpPr>
        <p:spPr>
          <a:xfrm>
            <a:off x="1222586" y="4814569"/>
            <a:ext cx="8670000" cy="717600"/>
          </a:xfrm>
          <a:prstGeom prst="rect">
            <a:avLst/>
          </a:prstGeom>
          <a:noFill/>
          <a:ln>
            <a:noFill/>
          </a:ln>
        </p:spPr>
        <p:txBody>
          <a:bodyPr lIns="91425" tIns="91425" rIns="91425" bIns="91425" anchor="t" anchorCtr="0"/>
          <a:lstStyle>
            <a:lvl1pPr marL="0" marR="0" lvl="0" indent="0" algn="l" rtl="0">
              <a:spcBef>
                <a:spcPts val="360"/>
              </a:spcBef>
              <a:buClr>
                <a:schemeClr val="lt1"/>
              </a:buClr>
              <a:buFont typeface="Arial"/>
              <a:buChar char="●"/>
              <a:defRPr sz="1800" b="0"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ransition Slide">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1232323" y="3475842"/>
            <a:ext cx="9414900" cy="709500"/>
          </a:xfrm>
          <a:prstGeom prst="rect">
            <a:avLst/>
          </a:prstGeom>
          <a:noFill/>
          <a:ln>
            <a:noFill/>
          </a:ln>
        </p:spPr>
        <p:txBody>
          <a:bodyPr lIns="91425" tIns="91425" rIns="91425" bIns="91425" anchor="t" anchorCtr="0"/>
          <a:lstStyle>
            <a:lvl1pPr marL="0" marR="0" lvl="0" indent="0" algn="ctr" rtl="0">
              <a:spcBef>
                <a:spcPts val="800"/>
              </a:spcBef>
              <a:buClr>
                <a:schemeClr val="lt1"/>
              </a:buClr>
              <a:buFont typeface="Arial"/>
              <a:buChar char="●"/>
              <a:defRPr sz="4000" b="1" i="0" u="none" strike="noStrike" cap="none">
                <a:solidFill>
                  <a:schemeClr val="lt1"/>
                </a:solidFill>
                <a:latin typeface="Helvetica Neue"/>
                <a:ea typeface="Helvetica Neue"/>
                <a:cs typeface="Helvetica Neue"/>
                <a:sym typeface="Helvetica Neu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1205653" y="3436619"/>
            <a:ext cx="8670000" cy="768300"/>
          </a:xfrm>
          <a:prstGeom prst="rect">
            <a:avLst/>
          </a:prstGeom>
          <a:noFill/>
          <a:ln>
            <a:noFill/>
          </a:ln>
        </p:spPr>
        <p:txBody>
          <a:bodyPr lIns="91425" tIns="91425" rIns="91425" bIns="91425" anchor="t" anchorCtr="0"/>
          <a:lstStyle>
            <a:lvl1pPr marL="0" marR="0" lvl="0" indent="0" algn="l" rtl="0">
              <a:spcBef>
                <a:spcPts val="840"/>
              </a:spcBef>
              <a:spcAft>
                <a:spcPts val="0"/>
              </a:spcAft>
              <a:buClr>
                <a:schemeClr val="lt1"/>
              </a:buClr>
              <a:buFont typeface="Arial"/>
              <a:buChar char="●"/>
              <a:defRPr sz="4200" b="1"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2"/>
          </p:nvPr>
        </p:nvSpPr>
        <p:spPr>
          <a:xfrm>
            <a:off x="1205653" y="4255769"/>
            <a:ext cx="8670000" cy="539700"/>
          </a:xfrm>
          <a:prstGeom prst="rect">
            <a:avLst/>
          </a:prstGeom>
          <a:noFill/>
          <a:ln>
            <a:noFill/>
          </a:ln>
        </p:spPr>
        <p:txBody>
          <a:bodyPr lIns="91425" tIns="91425" rIns="91425" bIns="91425" anchor="t" anchorCtr="0"/>
          <a:lstStyle>
            <a:lvl1pPr marL="0" marR="0" lvl="0" indent="0" algn="l" rtl="0">
              <a:spcBef>
                <a:spcPts val="600"/>
              </a:spcBef>
              <a:spcAft>
                <a:spcPts val="0"/>
              </a:spcAft>
              <a:buClr>
                <a:schemeClr val="lt1"/>
              </a:buClr>
              <a:buFont typeface="Arial"/>
              <a:buChar char="●"/>
              <a:defRPr sz="3000" b="1"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3"/>
          </p:nvPr>
        </p:nvSpPr>
        <p:spPr>
          <a:xfrm>
            <a:off x="1222586" y="4814569"/>
            <a:ext cx="8670000" cy="717600"/>
          </a:xfrm>
          <a:prstGeom prst="rect">
            <a:avLst/>
          </a:prstGeom>
          <a:noFill/>
          <a:ln>
            <a:noFill/>
          </a:ln>
        </p:spPr>
        <p:txBody>
          <a:bodyPr lIns="91425" tIns="91425" rIns="91425" bIns="91425" anchor="t" anchorCtr="0"/>
          <a:lstStyle>
            <a:lvl1pPr marL="0" marR="0" lvl="0" indent="0" algn="l" rtl="0">
              <a:spcBef>
                <a:spcPts val="360"/>
              </a:spcBef>
              <a:spcAft>
                <a:spcPts val="0"/>
              </a:spcAft>
              <a:buClr>
                <a:schemeClr val="lt1"/>
              </a:buClr>
              <a:buFont typeface="Arial"/>
              <a:buChar char="●"/>
              <a:defRPr sz="1800" b="0" i="0" u="none" strike="noStrike" cap="none">
                <a:solidFill>
                  <a:schemeClr val="lt1"/>
                </a:solidFill>
                <a:latin typeface="Helvetica Neue"/>
                <a:ea typeface="Helvetica Neue"/>
                <a:cs typeface="Helvetica Neue"/>
                <a:sym typeface="Helvetica Neue"/>
              </a:defRPr>
            </a:lvl1pPr>
            <a:lvl2pPr marL="742950" marR="0" lvl="1" indent="-4445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2pPr>
            <a:lvl3pPr marL="1143000" marR="0" lvl="2"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3pPr>
            <a:lvl4pPr marL="1600200" marR="0" lvl="3"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4pPr>
            <a:lvl5pPr marL="2057400" marR="0" lvl="4" indent="12700" algn="l" rtl="0">
              <a:spcBef>
                <a:spcPts val="760"/>
              </a:spcBef>
              <a:spcAft>
                <a:spcPts val="0"/>
              </a:spcAft>
              <a:buClr>
                <a:schemeClr val="dk1"/>
              </a:buClr>
              <a:buSzPct val="100000"/>
              <a:buFont typeface="Arial"/>
              <a:buChar char="»"/>
              <a:defRPr sz="3800" b="1"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Standard Slide 1 Line">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934719" y="554037"/>
            <a:ext cx="10210800" cy="5636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800" b="1" i="0" u="none" strike="noStrike" cap="none">
                <a:solidFill>
                  <a:schemeClr val="dk1"/>
                </a:solidFill>
                <a:latin typeface="Helvetica Neue"/>
                <a:ea typeface="Helvetica Neue"/>
                <a:cs typeface="Helvetica Neue"/>
                <a:sym typeface="Helvetica Neue"/>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body" idx="1"/>
          </p:nvPr>
        </p:nvSpPr>
        <p:spPr>
          <a:xfrm>
            <a:off x="1391920" y="1638301"/>
            <a:ext cx="8839200" cy="4013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7C0423"/>
              </a:buClr>
              <a:buSzPct val="100000"/>
              <a:buFont typeface="Arial"/>
              <a:buChar char="•"/>
              <a:defRPr sz="3200" b="0" i="0" u="none" strike="noStrike" cap="none">
                <a:solidFill>
                  <a:schemeClr val="dk1"/>
                </a:solidFill>
                <a:latin typeface="Helvetica Neue"/>
                <a:ea typeface="Helvetica Neue"/>
                <a:cs typeface="Helvetica Neue"/>
                <a:sym typeface="Helvetica Neue"/>
              </a:defRPr>
            </a:lvl1pPr>
            <a:lvl2pPr marL="742950" marR="0" lvl="1" indent="-107950" algn="l" rtl="0">
              <a:spcBef>
                <a:spcPts val="560"/>
              </a:spcBef>
              <a:spcAft>
                <a:spcPts val="0"/>
              </a:spcAft>
              <a:buClr>
                <a:srgbClr val="7C0423"/>
              </a:buClr>
              <a:buSzPct val="100000"/>
              <a:buFont typeface="Arial"/>
              <a:buChar char="–"/>
              <a:defRPr sz="2800" b="0" i="0" u="none" strike="noStrike" cap="none">
                <a:solidFill>
                  <a:schemeClr val="dk1"/>
                </a:solidFill>
                <a:latin typeface="Helvetica Neue"/>
                <a:ea typeface="Helvetica Neue"/>
                <a:cs typeface="Helvetica Neue"/>
                <a:sym typeface="Helvetica Neue"/>
              </a:defRPr>
            </a:lvl2pPr>
            <a:lvl3pPr marL="1143000" marR="0" lvl="2" indent="-76200" algn="l" rtl="0">
              <a:spcBef>
                <a:spcPts val="480"/>
              </a:spcBef>
              <a:spcAft>
                <a:spcPts val="0"/>
              </a:spcAft>
              <a:buClr>
                <a:srgbClr val="7C0423"/>
              </a:buClr>
              <a:buSzPct val="100000"/>
              <a:buFont typeface="Arial"/>
              <a:buChar char="•"/>
              <a:defRPr sz="2400" b="0" i="0" u="none" strike="noStrike" cap="none">
                <a:solidFill>
                  <a:schemeClr val="dk1"/>
                </a:solidFill>
                <a:latin typeface="Helvetica Neue"/>
                <a:ea typeface="Helvetica Neue"/>
                <a:cs typeface="Helvetica Neue"/>
                <a:sym typeface="Helvetica Neue"/>
              </a:defRPr>
            </a:lvl3pPr>
            <a:lvl4pPr marL="1600200" marR="0" lvl="3" indent="-101600" algn="l" rtl="0">
              <a:spcBef>
                <a:spcPts val="400"/>
              </a:spcBef>
              <a:spcAft>
                <a:spcPts val="0"/>
              </a:spcAft>
              <a:buClr>
                <a:srgbClr val="7C0423"/>
              </a:buClr>
              <a:buSzPct val="100000"/>
              <a:buFont typeface="Arial"/>
              <a:buChar char="–"/>
              <a:defRPr sz="2000" b="0" i="0" u="none" strike="noStrike" cap="none">
                <a:solidFill>
                  <a:schemeClr val="dk1"/>
                </a:solidFill>
                <a:latin typeface="Helvetica Neue"/>
                <a:ea typeface="Helvetica Neue"/>
                <a:cs typeface="Helvetica Neue"/>
                <a:sym typeface="Helvetica Neue"/>
              </a:defRPr>
            </a:lvl4pPr>
            <a:lvl5pPr marL="2057400" marR="0" lvl="4" indent="-101600" algn="l" rtl="0">
              <a:spcBef>
                <a:spcPts val="400"/>
              </a:spcBef>
              <a:spcAft>
                <a:spcPts val="0"/>
              </a:spcAft>
              <a:buClr>
                <a:srgbClr val="7C0423"/>
              </a:buClr>
              <a:buSzPct val="100000"/>
              <a:buFont typeface="Arial"/>
              <a:buChar char="»"/>
              <a:defRPr sz="20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ransition Slide">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1232323" y="3475842"/>
            <a:ext cx="9414900" cy="709500"/>
          </a:xfrm>
          <a:prstGeom prst="rect">
            <a:avLst/>
          </a:prstGeom>
          <a:noFill/>
          <a:ln>
            <a:noFill/>
          </a:ln>
        </p:spPr>
        <p:txBody>
          <a:bodyPr lIns="91425" tIns="91425" rIns="91425" bIns="91425" anchor="t" anchorCtr="0"/>
          <a:lstStyle>
            <a:lvl1pPr marL="0" marR="0" lvl="0" indent="0" algn="ctr" rtl="0">
              <a:spcBef>
                <a:spcPts val="800"/>
              </a:spcBef>
              <a:spcAft>
                <a:spcPts val="0"/>
              </a:spcAft>
              <a:buClr>
                <a:schemeClr val="lt1"/>
              </a:buClr>
              <a:buFont typeface="Arial"/>
              <a:buChar char="●"/>
              <a:defRPr sz="4000" b="1" i="0" u="none" strike="noStrike" cap="none">
                <a:solidFill>
                  <a:schemeClr val="lt1"/>
                </a:solidFill>
                <a:latin typeface="Helvetica Neue"/>
                <a:ea typeface="Helvetica Neue"/>
                <a:cs typeface="Helvetica Neue"/>
                <a:sym typeface="Helvetica Neue"/>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8"/>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9"/>
        <p:cNvGrpSpPr/>
        <p:nvPr/>
      </p:nvGrpSpPr>
      <p:grpSpPr>
        <a:xfrm>
          <a:off x="0" y="0"/>
          <a:ext cx="0" cy="0"/>
          <a:chOff x="0" y="0"/>
          <a:chExt cx="0" cy="0"/>
        </a:xfrm>
      </p:grpSpPr>
      <p:sp>
        <p:nvSpPr>
          <p:cNvPr id="230" name="Shape 230"/>
          <p:cNvSpPr txBox="1">
            <a:spLocks noGrp="1"/>
          </p:cNvSpPr>
          <p:nvPr>
            <p:ph type="ctrTitle"/>
          </p:nvPr>
        </p:nvSpPr>
        <p:spPr>
          <a:xfrm>
            <a:off x="1097280" y="2743200"/>
            <a:ext cx="9997500" cy="10974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4800" b="0" i="0" u="none" strike="noStrike" cap="none">
                <a:solidFill>
                  <a:srgbClr val="000000"/>
                </a:solidFill>
                <a:latin typeface="Arial"/>
                <a:ea typeface="Arial"/>
                <a:cs typeface="Arial"/>
                <a:sym typeface="Arial"/>
              </a:defRPr>
            </a:lvl1pPr>
            <a:lvl2pPr lvl="1" indent="0" algn="ctr" rtl="0">
              <a:spcBef>
                <a:spcPts val="0"/>
              </a:spcBef>
              <a:buNone/>
              <a:defRPr sz="4800"/>
            </a:lvl2pPr>
            <a:lvl3pPr lvl="2" indent="0" algn="ctr" rtl="0">
              <a:spcBef>
                <a:spcPts val="0"/>
              </a:spcBef>
              <a:buNone/>
              <a:defRPr sz="4800"/>
            </a:lvl3pPr>
            <a:lvl4pPr lvl="3" indent="0" algn="ctr" rtl="0">
              <a:spcBef>
                <a:spcPts val="0"/>
              </a:spcBef>
              <a:buNone/>
              <a:defRPr sz="4800"/>
            </a:lvl4pPr>
            <a:lvl5pPr lvl="4" indent="0" algn="ctr" rtl="0">
              <a:spcBef>
                <a:spcPts val="0"/>
              </a:spcBef>
              <a:buNone/>
              <a:defRPr sz="4800"/>
            </a:lvl5pPr>
            <a:lvl6pPr lvl="5" indent="0" algn="ctr" rtl="0">
              <a:spcBef>
                <a:spcPts val="0"/>
              </a:spcBef>
              <a:buNone/>
              <a:defRPr sz="4800"/>
            </a:lvl6pPr>
            <a:lvl7pPr lvl="6" indent="0" algn="ctr" rtl="0">
              <a:spcBef>
                <a:spcPts val="0"/>
              </a:spcBef>
              <a:buNone/>
              <a:defRPr sz="4800"/>
            </a:lvl7pPr>
            <a:lvl8pPr lvl="7" indent="0" algn="ctr" rtl="0">
              <a:spcBef>
                <a:spcPts val="0"/>
              </a:spcBef>
              <a:buNone/>
              <a:defRPr sz="4800"/>
            </a:lvl8pPr>
            <a:lvl9pPr lvl="8" indent="0" algn="ctr" rtl="0">
              <a:spcBef>
                <a:spcPts val="0"/>
              </a:spcBef>
              <a:buNone/>
              <a:defRPr sz="4800"/>
            </a:lvl9pPr>
          </a:lstStyle>
          <a:p>
            <a:endParaRPr/>
          </a:p>
        </p:txBody>
      </p:sp>
      <p:sp>
        <p:nvSpPr>
          <p:cNvPr id="231" name="Shape 231"/>
          <p:cNvSpPr txBox="1">
            <a:spLocks noGrp="1"/>
          </p:cNvSpPr>
          <p:nvPr>
            <p:ph type="subTitle" idx="1"/>
          </p:nvPr>
        </p:nvSpPr>
        <p:spPr>
          <a:xfrm>
            <a:off x="2194560" y="4114800"/>
            <a:ext cx="7803000" cy="8229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3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65759" y="274320"/>
            <a:ext cx="11460600" cy="8229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4266" b="0" i="0" u="none" strike="noStrike" cap="none">
                <a:solidFill>
                  <a:srgbClr val="000000"/>
                </a:solidFill>
                <a:latin typeface="Arial"/>
                <a:ea typeface="Arial"/>
                <a:cs typeface="Arial"/>
                <a:sym typeface="Arial"/>
              </a:defRPr>
            </a:lvl1pPr>
            <a:lvl2pPr lvl="1" indent="0" rtl="0">
              <a:spcBef>
                <a:spcPts val="0"/>
              </a:spcBef>
              <a:buNone/>
              <a:defRPr sz="4266"/>
            </a:lvl2pPr>
            <a:lvl3pPr lvl="2" indent="0" rtl="0">
              <a:spcBef>
                <a:spcPts val="0"/>
              </a:spcBef>
              <a:buNone/>
              <a:defRPr sz="4266"/>
            </a:lvl3pPr>
            <a:lvl4pPr lvl="3" indent="0" rtl="0">
              <a:spcBef>
                <a:spcPts val="0"/>
              </a:spcBef>
              <a:buNone/>
              <a:defRPr sz="4266"/>
            </a:lvl4pPr>
            <a:lvl5pPr lvl="4" indent="0" rtl="0">
              <a:spcBef>
                <a:spcPts val="0"/>
              </a:spcBef>
              <a:buNone/>
              <a:defRPr sz="4266"/>
            </a:lvl5pPr>
            <a:lvl6pPr lvl="5" indent="0" rtl="0">
              <a:spcBef>
                <a:spcPts val="0"/>
              </a:spcBef>
              <a:buNone/>
              <a:defRPr sz="4266"/>
            </a:lvl6pPr>
            <a:lvl7pPr lvl="6" indent="0" rtl="0">
              <a:spcBef>
                <a:spcPts val="0"/>
              </a:spcBef>
              <a:buNone/>
              <a:defRPr sz="4266"/>
            </a:lvl7pPr>
            <a:lvl8pPr lvl="7" indent="0" rtl="0">
              <a:spcBef>
                <a:spcPts val="0"/>
              </a:spcBef>
              <a:buNone/>
              <a:defRPr sz="4266"/>
            </a:lvl8pPr>
            <a:lvl9pPr lvl="8" indent="0" rtl="0">
              <a:spcBef>
                <a:spcPts val="0"/>
              </a:spcBef>
              <a:buNone/>
              <a:defRPr sz="4266"/>
            </a:lvl9pPr>
          </a:lstStyle>
          <a:p>
            <a:endParaRPr/>
          </a:p>
        </p:txBody>
      </p:sp>
      <p:sp>
        <p:nvSpPr>
          <p:cNvPr id="234" name="Shape 234"/>
          <p:cNvSpPr txBox="1">
            <a:spLocks noGrp="1"/>
          </p:cNvSpPr>
          <p:nvPr>
            <p:ph type="body" idx="1"/>
          </p:nvPr>
        </p:nvSpPr>
        <p:spPr>
          <a:xfrm>
            <a:off x="365759" y="1645919"/>
            <a:ext cx="11460600" cy="4937700"/>
          </a:xfrm>
          <a:prstGeom prst="rect">
            <a:avLst/>
          </a:prstGeom>
          <a:noFill/>
          <a:ln>
            <a:noFill/>
          </a:ln>
        </p:spPr>
        <p:txBody>
          <a:bodyPr lIns="91425" tIns="91425" rIns="91425" bIns="91425" anchor="t" anchorCtr="0"/>
          <a:lstStyle>
            <a:lvl1pPr marL="0" marR="0" lvl="0"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1pPr>
            <a:lvl2pPr marL="457200" marR="0" lvl="1"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2pPr>
            <a:lvl3pPr marL="914400" marR="0" lvl="2"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3pPr>
            <a:lvl4pPr marL="1371600" marR="0" lvl="3"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4pPr>
            <a:lvl5pPr marL="1828800" marR="0" lvl="4"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5pPr>
            <a:lvl6pPr marL="2286000" marR="0" lvl="5"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6pPr>
            <a:lvl7pPr marL="2743200" marR="0" lvl="6"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7pPr>
            <a:lvl8pPr marL="3200400" marR="0" lvl="7"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8pPr>
            <a:lvl9pPr marL="3657600" marR="0" lvl="8"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65759" y="274320"/>
            <a:ext cx="11460600" cy="8229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4266" b="0" i="0" u="none" strike="noStrike" cap="none">
                <a:solidFill>
                  <a:srgbClr val="000000"/>
                </a:solidFill>
                <a:latin typeface="Arial"/>
                <a:ea typeface="Arial"/>
                <a:cs typeface="Arial"/>
                <a:sym typeface="Arial"/>
              </a:defRPr>
            </a:lvl1pPr>
            <a:lvl2pPr lvl="1" indent="0" rtl="0">
              <a:spcBef>
                <a:spcPts val="0"/>
              </a:spcBef>
              <a:buNone/>
              <a:defRPr sz="4266"/>
            </a:lvl2pPr>
            <a:lvl3pPr lvl="2" indent="0" rtl="0">
              <a:spcBef>
                <a:spcPts val="0"/>
              </a:spcBef>
              <a:buNone/>
              <a:defRPr sz="4266"/>
            </a:lvl3pPr>
            <a:lvl4pPr lvl="3" indent="0" rtl="0">
              <a:spcBef>
                <a:spcPts val="0"/>
              </a:spcBef>
              <a:buNone/>
              <a:defRPr sz="4266"/>
            </a:lvl4pPr>
            <a:lvl5pPr lvl="4" indent="0" rtl="0">
              <a:spcBef>
                <a:spcPts val="0"/>
              </a:spcBef>
              <a:buNone/>
              <a:defRPr sz="4266"/>
            </a:lvl5pPr>
            <a:lvl6pPr lvl="5" indent="0" rtl="0">
              <a:spcBef>
                <a:spcPts val="0"/>
              </a:spcBef>
              <a:buNone/>
              <a:defRPr sz="4266"/>
            </a:lvl6pPr>
            <a:lvl7pPr lvl="6" indent="0" rtl="0">
              <a:spcBef>
                <a:spcPts val="0"/>
              </a:spcBef>
              <a:buNone/>
              <a:defRPr sz="4266"/>
            </a:lvl7pPr>
            <a:lvl8pPr lvl="7" indent="0" rtl="0">
              <a:spcBef>
                <a:spcPts val="0"/>
              </a:spcBef>
              <a:buNone/>
              <a:defRPr sz="4266"/>
            </a:lvl8pPr>
            <a:lvl9pPr lvl="8" indent="0" rtl="0">
              <a:spcBef>
                <a:spcPts val="0"/>
              </a:spcBef>
              <a:buNone/>
              <a:defRPr sz="4266"/>
            </a:lvl9pPr>
          </a:lstStyle>
          <a:p>
            <a:endParaRPr/>
          </a:p>
        </p:txBody>
      </p:sp>
      <p:sp>
        <p:nvSpPr>
          <p:cNvPr id="237" name="Shape 237"/>
          <p:cNvSpPr txBox="1">
            <a:spLocks noGrp="1"/>
          </p:cNvSpPr>
          <p:nvPr>
            <p:ph type="body" idx="1"/>
          </p:nvPr>
        </p:nvSpPr>
        <p:spPr>
          <a:xfrm>
            <a:off x="365759" y="1645919"/>
            <a:ext cx="5364300" cy="4937700"/>
          </a:xfrm>
          <a:prstGeom prst="rect">
            <a:avLst/>
          </a:prstGeom>
          <a:noFill/>
          <a:ln>
            <a:noFill/>
          </a:ln>
        </p:spPr>
        <p:txBody>
          <a:bodyPr lIns="91425" tIns="91425" rIns="91425" bIns="91425" anchor="t" anchorCtr="0"/>
          <a:lstStyle>
            <a:lvl1pPr marL="0" marR="0" lvl="0"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1pPr>
            <a:lvl2pPr marL="457200" marR="0" lvl="1"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2pPr>
            <a:lvl3pPr marL="914400" marR="0" lvl="2"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3pPr>
            <a:lvl4pPr marL="1371600" marR="0" lvl="3"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4pPr>
            <a:lvl5pPr marL="1828800" marR="0" lvl="4"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5pPr>
            <a:lvl6pPr marL="2286000" marR="0" lvl="5"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6pPr>
            <a:lvl7pPr marL="2743200" marR="0" lvl="6"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7pPr>
            <a:lvl8pPr marL="3200400" marR="0" lvl="7"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8pPr>
            <a:lvl9pPr marL="3657600" marR="0" lvl="8"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9pPr>
          </a:lstStyle>
          <a:p>
            <a:endParaRPr/>
          </a:p>
        </p:txBody>
      </p:sp>
      <p:sp>
        <p:nvSpPr>
          <p:cNvPr id="238" name="Shape 238"/>
          <p:cNvSpPr txBox="1">
            <a:spLocks noGrp="1"/>
          </p:cNvSpPr>
          <p:nvPr>
            <p:ph type="body" idx="2"/>
          </p:nvPr>
        </p:nvSpPr>
        <p:spPr>
          <a:xfrm>
            <a:off x="6461760" y="1645919"/>
            <a:ext cx="5364300" cy="4937700"/>
          </a:xfrm>
          <a:prstGeom prst="rect">
            <a:avLst/>
          </a:prstGeom>
          <a:noFill/>
          <a:ln>
            <a:noFill/>
          </a:ln>
        </p:spPr>
        <p:txBody>
          <a:bodyPr lIns="91425" tIns="91425" rIns="91425" bIns="91425" anchor="t" anchorCtr="0"/>
          <a:lstStyle>
            <a:lvl1pPr marL="0" marR="0" lvl="0"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1pPr>
            <a:lvl2pPr marL="457200" marR="0" lvl="1"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2pPr>
            <a:lvl3pPr marL="914400" marR="0" lvl="2"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3pPr>
            <a:lvl4pPr marL="1371600" marR="0" lvl="3"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4pPr>
            <a:lvl5pPr marL="1828800" marR="0" lvl="4"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5pPr>
            <a:lvl6pPr marL="2286000" marR="0" lvl="5"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6pPr>
            <a:lvl7pPr marL="2743200" marR="0" lvl="6"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7pPr>
            <a:lvl8pPr marL="3200400" marR="0" lvl="7"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8pPr>
            <a:lvl9pPr marL="3657600" marR="0" lvl="8" indent="167200" algn="l" rtl="0">
              <a:lnSpc>
                <a:spcPct val="100000"/>
              </a:lnSpc>
              <a:spcBef>
                <a:spcPts val="0"/>
              </a:spcBef>
              <a:spcAft>
                <a:spcPts val="0"/>
              </a:spcAft>
              <a:buClr>
                <a:srgbClr val="000000"/>
              </a:buClr>
              <a:buSzPct val="97521"/>
              <a:buFont typeface="Arial"/>
              <a:buChar char="■"/>
              <a:defRPr sz="2666"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aption">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365759" y="6035040"/>
            <a:ext cx="11460600" cy="548699"/>
          </a:xfrm>
          <a:prstGeom prst="rect">
            <a:avLst/>
          </a:prstGeom>
          <a:noFill/>
          <a:ln>
            <a:noFill/>
          </a:ln>
        </p:spPr>
        <p:txBody>
          <a:bodyPr lIns="91425" tIns="91425" rIns="91425" bIns="91425" anchor="t" anchorCtr="0"/>
          <a:lstStyle>
            <a:lvl1pPr marL="0" marR="0" lvl="0"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1pPr>
            <a:lvl2pPr marL="457200" marR="0" lvl="1"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2pPr>
            <a:lvl3pPr marL="914400" marR="0" lvl="2"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3pPr>
            <a:lvl4pPr marL="1371600" marR="0" lvl="3"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4pPr>
            <a:lvl5pPr marL="1828800" marR="0" lvl="4"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5pPr>
            <a:lvl6pPr marL="2286000" marR="0" lvl="5"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6pPr>
            <a:lvl7pPr marL="2743200" marR="0" lvl="6"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7pPr>
            <a:lvl8pPr marL="3200400" marR="0" lvl="7"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8pPr>
            <a:lvl9pPr marL="3657600" marR="0" lvl="8" indent="203200" algn="ctr" rtl="0">
              <a:lnSpc>
                <a:spcPct val="100000"/>
              </a:lnSpc>
              <a:spcBef>
                <a:spcPts val="0"/>
              </a:spcBef>
              <a:spcAft>
                <a:spcPts val="0"/>
              </a:spcAft>
              <a:buClr>
                <a:srgbClr val="000000"/>
              </a:buClr>
              <a:buSzPct val="100000"/>
              <a:buFont typeface="Arial"/>
              <a:buChar char="■"/>
              <a:defRPr sz="3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Shape 3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5"/>
        <p:cNvGrpSpPr/>
        <p:nvPr/>
      </p:nvGrpSpPr>
      <p:grpSpPr>
        <a:xfrm>
          <a:off x="0" y="0"/>
          <a:ext cx="0" cy="0"/>
          <a:chOff x="0" y="0"/>
          <a:chExt cx="0" cy="0"/>
        </a:xfrm>
      </p:grpSpPr>
      <p:sp>
        <p:nvSpPr>
          <p:cNvPr id="246" name="Shape 246"/>
          <p:cNvSpPr txBox="1">
            <a:spLocks noGrp="1"/>
          </p:cNvSpPr>
          <p:nvPr>
            <p:ph type="ctrTitle"/>
          </p:nvPr>
        </p:nvSpPr>
        <p:spPr>
          <a:xfrm>
            <a:off x="415611" y="992766"/>
            <a:ext cx="11360700" cy="2736900"/>
          </a:xfrm>
          <a:prstGeom prst="rect">
            <a:avLst/>
          </a:prstGeom>
        </p:spPr>
        <p:txBody>
          <a:bodyPr lIns="121900" tIns="121900" rIns="121900" bIns="121900" anchor="b" anchorCtr="0"/>
          <a:lstStyle>
            <a:lvl1pPr lvl="0" algn="ctr" rtl="0">
              <a:spcBef>
                <a:spcPts val="0"/>
              </a:spcBef>
              <a:buSzPct val="100000"/>
              <a:defRPr sz="6900"/>
            </a:lvl1pPr>
            <a:lvl2pPr lvl="1" algn="ctr" rtl="0">
              <a:spcBef>
                <a:spcPts val="0"/>
              </a:spcBef>
              <a:buSzPct val="100000"/>
              <a:defRPr sz="6900"/>
            </a:lvl2pPr>
            <a:lvl3pPr lvl="2" algn="ctr" rtl="0">
              <a:spcBef>
                <a:spcPts val="0"/>
              </a:spcBef>
              <a:buSzPct val="100000"/>
              <a:defRPr sz="6900"/>
            </a:lvl3pPr>
            <a:lvl4pPr lvl="3" algn="ctr" rtl="0">
              <a:spcBef>
                <a:spcPts val="0"/>
              </a:spcBef>
              <a:buSzPct val="100000"/>
              <a:defRPr sz="6900"/>
            </a:lvl4pPr>
            <a:lvl5pPr lvl="4" algn="ctr" rtl="0">
              <a:spcBef>
                <a:spcPts val="0"/>
              </a:spcBef>
              <a:buSzPct val="100000"/>
              <a:defRPr sz="6900"/>
            </a:lvl5pPr>
            <a:lvl6pPr lvl="5" algn="ctr" rtl="0">
              <a:spcBef>
                <a:spcPts val="0"/>
              </a:spcBef>
              <a:buSzPct val="100000"/>
              <a:defRPr sz="6900"/>
            </a:lvl6pPr>
            <a:lvl7pPr lvl="6" algn="ctr" rtl="0">
              <a:spcBef>
                <a:spcPts val="0"/>
              </a:spcBef>
              <a:buSzPct val="100000"/>
              <a:defRPr sz="6900"/>
            </a:lvl7pPr>
            <a:lvl8pPr lvl="7" algn="ctr" rtl="0">
              <a:spcBef>
                <a:spcPts val="0"/>
              </a:spcBef>
              <a:buSzPct val="100000"/>
              <a:defRPr sz="6900"/>
            </a:lvl8pPr>
            <a:lvl9pPr lvl="8" algn="ctr" rtl="0">
              <a:spcBef>
                <a:spcPts val="0"/>
              </a:spcBef>
              <a:buSzPct val="100000"/>
              <a:defRPr sz="6900"/>
            </a:lvl9pPr>
          </a:lstStyle>
          <a:p>
            <a:endParaRPr/>
          </a:p>
        </p:txBody>
      </p:sp>
      <p:sp>
        <p:nvSpPr>
          <p:cNvPr id="247" name="Shape 247"/>
          <p:cNvSpPr txBox="1">
            <a:spLocks noGrp="1"/>
          </p:cNvSpPr>
          <p:nvPr>
            <p:ph type="subTitle" idx="1"/>
          </p:nvPr>
        </p:nvSpPr>
        <p:spPr>
          <a:xfrm>
            <a:off x="415600" y="3778833"/>
            <a:ext cx="11360700" cy="10569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3700"/>
            </a:lvl1pPr>
            <a:lvl2pPr lvl="1" algn="ctr" rtl="0">
              <a:lnSpc>
                <a:spcPct val="100000"/>
              </a:lnSpc>
              <a:spcBef>
                <a:spcPts val="0"/>
              </a:spcBef>
              <a:spcAft>
                <a:spcPts val="0"/>
              </a:spcAft>
              <a:buSzPct val="100000"/>
              <a:buNone/>
              <a:defRPr sz="3700"/>
            </a:lvl2pPr>
            <a:lvl3pPr lvl="2" algn="ctr" rtl="0">
              <a:lnSpc>
                <a:spcPct val="100000"/>
              </a:lnSpc>
              <a:spcBef>
                <a:spcPts val="0"/>
              </a:spcBef>
              <a:spcAft>
                <a:spcPts val="0"/>
              </a:spcAft>
              <a:buSzPct val="100000"/>
              <a:buNone/>
              <a:defRPr sz="3700"/>
            </a:lvl3pPr>
            <a:lvl4pPr lvl="3" algn="ctr" rtl="0">
              <a:lnSpc>
                <a:spcPct val="100000"/>
              </a:lnSpc>
              <a:spcBef>
                <a:spcPts val="0"/>
              </a:spcBef>
              <a:spcAft>
                <a:spcPts val="0"/>
              </a:spcAft>
              <a:buSzPct val="100000"/>
              <a:buNone/>
              <a:defRPr sz="3700"/>
            </a:lvl4pPr>
            <a:lvl5pPr lvl="4" algn="ctr" rtl="0">
              <a:lnSpc>
                <a:spcPct val="100000"/>
              </a:lnSpc>
              <a:spcBef>
                <a:spcPts val="0"/>
              </a:spcBef>
              <a:spcAft>
                <a:spcPts val="0"/>
              </a:spcAft>
              <a:buSzPct val="100000"/>
              <a:buNone/>
              <a:defRPr sz="3700"/>
            </a:lvl5pPr>
            <a:lvl6pPr lvl="5" algn="ctr" rtl="0">
              <a:lnSpc>
                <a:spcPct val="100000"/>
              </a:lnSpc>
              <a:spcBef>
                <a:spcPts val="0"/>
              </a:spcBef>
              <a:spcAft>
                <a:spcPts val="0"/>
              </a:spcAft>
              <a:buSzPct val="100000"/>
              <a:buNone/>
              <a:defRPr sz="3700"/>
            </a:lvl6pPr>
            <a:lvl7pPr lvl="6" algn="ctr" rtl="0">
              <a:lnSpc>
                <a:spcPct val="100000"/>
              </a:lnSpc>
              <a:spcBef>
                <a:spcPts val="0"/>
              </a:spcBef>
              <a:spcAft>
                <a:spcPts val="0"/>
              </a:spcAft>
              <a:buSzPct val="100000"/>
              <a:buNone/>
              <a:defRPr sz="3700"/>
            </a:lvl7pPr>
            <a:lvl8pPr lvl="7" algn="ctr" rtl="0">
              <a:lnSpc>
                <a:spcPct val="100000"/>
              </a:lnSpc>
              <a:spcBef>
                <a:spcPts val="0"/>
              </a:spcBef>
              <a:spcAft>
                <a:spcPts val="0"/>
              </a:spcAft>
              <a:buSzPct val="100000"/>
              <a:buNone/>
              <a:defRPr sz="3700"/>
            </a:lvl8pPr>
            <a:lvl9pPr lvl="8" algn="ctr" rtl="0">
              <a:lnSpc>
                <a:spcPct val="100000"/>
              </a:lnSpc>
              <a:spcBef>
                <a:spcPts val="0"/>
              </a:spcBef>
              <a:spcAft>
                <a:spcPts val="0"/>
              </a:spcAft>
              <a:buSzPct val="100000"/>
              <a:buNone/>
              <a:defRPr sz="3700"/>
            </a:lvl9pPr>
          </a:lstStyle>
          <a:p>
            <a:endParaRPr/>
          </a:p>
        </p:txBody>
      </p:sp>
      <p:sp>
        <p:nvSpPr>
          <p:cNvPr id="248" name="Shape 24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15600" y="2867800"/>
            <a:ext cx="11360700" cy="1122300"/>
          </a:xfrm>
          <a:prstGeom prst="rect">
            <a:avLst/>
          </a:prstGeom>
        </p:spPr>
        <p:txBody>
          <a:bodyPr lIns="121900" tIns="121900" rIns="121900" bIns="121900"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251" name="Shape 25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4" name="Shape 254"/>
          <p:cNvSpPr txBox="1">
            <a:spLocks noGrp="1"/>
          </p:cNvSpPr>
          <p:nvPr>
            <p:ph type="body" idx="1"/>
          </p:nvPr>
        </p:nvSpPr>
        <p:spPr>
          <a:xfrm>
            <a:off x="415600" y="1536633"/>
            <a:ext cx="11360700" cy="45552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5" name="Shape 255"/>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8" name="Shape 258"/>
          <p:cNvSpPr txBox="1">
            <a:spLocks noGrp="1"/>
          </p:cNvSpPr>
          <p:nvPr>
            <p:ph type="body" idx="1"/>
          </p:nvPr>
        </p:nvSpPr>
        <p:spPr>
          <a:xfrm>
            <a:off x="4156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259" name="Shape 259"/>
          <p:cNvSpPr txBox="1">
            <a:spLocks noGrp="1"/>
          </p:cNvSpPr>
          <p:nvPr>
            <p:ph type="body" idx="2"/>
          </p:nvPr>
        </p:nvSpPr>
        <p:spPr>
          <a:xfrm>
            <a:off x="64432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260" name="Shape 260"/>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3" name="Shape 26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15600" y="740800"/>
            <a:ext cx="3744000" cy="1007700"/>
          </a:xfrm>
          <a:prstGeom prst="rect">
            <a:avLst/>
          </a:prstGeom>
        </p:spPr>
        <p:txBody>
          <a:bodyPr lIns="121900" tIns="121900" rIns="121900" bIns="121900"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266" name="Shape 266"/>
          <p:cNvSpPr txBox="1">
            <a:spLocks noGrp="1"/>
          </p:cNvSpPr>
          <p:nvPr>
            <p:ph type="body" idx="1"/>
          </p:nvPr>
        </p:nvSpPr>
        <p:spPr>
          <a:xfrm>
            <a:off x="415600" y="1852800"/>
            <a:ext cx="3744000" cy="4239300"/>
          </a:xfrm>
          <a:prstGeom prst="rect">
            <a:avLst/>
          </a:prstGeom>
        </p:spPr>
        <p:txBody>
          <a:bodyPr lIns="121900" tIns="121900" rIns="121900" bIns="121900"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267" name="Shape 267"/>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Main point">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653666" y="600200"/>
            <a:ext cx="8490300" cy="5454300"/>
          </a:xfrm>
          <a:prstGeom prst="rect">
            <a:avLst/>
          </a:prstGeom>
        </p:spPr>
        <p:txBody>
          <a:bodyPr lIns="121900" tIns="121900" rIns="121900" bIns="121900" anchor="ctr"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270" name="Shape 270"/>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71"/>
        <p:cNvGrpSpPr/>
        <p:nvPr/>
      </p:nvGrpSpPr>
      <p:grpSpPr>
        <a:xfrm>
          <a:off x="0" y="0"/>
          <a:ext cx="0" cy="0"/>
          <a:chOff x="0" y="0"/>
          <a:chExt cx="0" cy="0"/>
        </a:xfrm>
      </p:grpSpPr>
      <p:sp>
        <p:nvSpPr>
          <p:cNvPr id="272" name="Shape 272"/>
          <p:cNvSpPr/>
          <p:nvPr/>
        </p:nvSpPr>
        <p:spPr>
          <a:xfrm>
            <a:off x="6096000" y="-166"/>
            <a:ext cx="6096000" cy="68580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a:p>
        </p:txBody>
      </p:sp>
      <p:sp>
        <p:nvSpPr>
          <p:cNvPr id="273" name="Shape 273"/>
          <p:cNvSpPr txBox="1">
            <a:spLocks noGrp="1"/>
          </p:cNvSpPr>
          <p:nvPr>
            <p:ph type="title"/>
          </p:nvPr>
        </p:nvSpPr>
        <p:spPr>
          <a:xfrm>
            <a:off x="354000" y="1644233"/>
            <a:ext cx="5393700" cy="1976400"/>
          </a:xfrm>
          <a:prstGeom prst="rect">
            <a:avLst/>
          </a:prstGeom>
        </p:spPr>
        <p:txBody>
          <a:bodyPr lIns="121900" tIns="121900" rIns="121900" bIns="121900" anchor="b" anchorCtr="0"/>
          <a:lstStyle>
            <a:lvl1pPr lvl="0" algn="ctr" rtl="0">
              <a:spcBef>
                <a:spcPts val="0"/>
              </a:spcBef>
              <a:buSzPct val="100000"/>
              <a:defRPr sz="5600"/>
            </a:lvl1pPr>
            <a:lvl2pPr lvl="1" algn="ctr" rtl="0">
              <a:spcBef>
                <a:spcPts val="0"/>
              </a:spcBef>
              <a:buSzPct val="100000"/>
              <a:defRPr sz="5600"/>
            </a:lvl2pPr>
            <a:lvl3pPr lvl="2" algn="ctr" rtl="0">
              <a:spcBef>
                <a:spcPts val="0"/>
              </a:spcBef>
              <a:buSzPct val="100000"/>
              <a:defRPr sz="5600"/>
            </a:lvl3pPr>
            <a:lvl4pPr lvl="3" algn="ctr" rtl="0">
              <a:spcBef>
                <a:spcPts val="0"/>
              </a:spcBef>
              <a:buSzPct val="100000"/>
              <a:defRPr sz="5600"/>
            </a:lvl4pPr>
            <a:lvl5pPr lvl="4" algn="ctr" rtl="0">
              <a:spcBef>
                <a:spcPts val="0"/>
              </a:spcBef>
              <a:buSzPct val="100000"/>
              <a:defRPr sz="5600"/>
            </a:lvl5pPr>
            <a:lvl6pPr lvl="5" algn="ctr" rtl="0">
              <a:spcBef>
                <a:spcPts val="0"/>
              </a:spcBef>
              <a:buSzPct val="100000"/>
              <a:defRPr sz="5600"/>
            </a:lvl6pPr>
            <a:lvl7pPr lvl="6" algn="ctr" rtl="0">
              <a:spcBef>
                <a:spcPts val="0"/>
              </a:spcBef>
              <a:buSzPct val="100000"/>
              <a:defRPr sz="5600"/>
            </a:lvl7pPr>
            <a:lvl8pPr lvl="7" algn="ctr" rtl="0">
              <a:spcBef>
                <a:spcPts val="0"/>
              </a:spcBef>
              <a:buSzPct val="100000"/>
              <a:defRPr sz="5600"/>
            </a:lvl8pPr>
            <a:lvl9pPr lvl="8" algn="ctr" rtl="0">
              <a:spcBef>
                <a:spcPts val="0"/>
              </a:spcBef>
              <a:buSzPct val="100000"/>
              <a:defRPr sz="5600"/>
            </a:lvl9pPr>
          </a:lstStyle>
          <a:p>
            <a:endParaRPr/>
          </a:p>
        </p:txBody>
      </p:sp>
      <p:sp>
        <p:nvSpPr>
          <p:cNvPr id="274" name="Shape 274"/>
          <p:cNvSpPr txBox="1">
            <a:spLocks noGrp="1"/>
          </p:cNvSpPr>
          <p:nvPr>
            <p:ph type="subTitle" idx="1"/>
          </p:nvPr>
        </p:nvSpPr>
        <p:spPr>
          <a:xfrm>
            <a:off x="354000" y="3737433"/>
            <a:ext cx="5393700" cy="16467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75" name="Shape 275"/>
          <p:cNvSpPr txBox="1">
            <a:spLocks noGrp="1"/>
          </p:cNvSpPr>
          <p:nvPr>
            <p:ph type="body" idx="2"/>
          </p:nvPr>
        </p:nvSpPr>
        <p:spPr>
          <a:xfrm>
            <a:off x="6586000" y="965433"/>
            <a:ext cx="5115900" cy="4926900"/>
          </a:xfrm>
          <a:prstGeom prst="rect">
            <a:avLst/>
          </a:prstGeom>
        </p:spPr>
        <p:txBody>
          <a:bodyPr lIns="121900" tIns="121900" rIns="121900" bIns="121900"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6" name="Shape 276"/>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aption">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415600" y="5640766"/>
            <a:ext cx="7998300" cy="806700"/>
          </a:xfrm>
          <a:prstGeom prst="rect">
            <a:avLst/>
          </a:prstGeom>
        </p:spPr>
        <p:txBody>
          <a:bodyPr lIns="121900" tIns="121900" rIns="121900" bIns="121900" anchor="ctr" anchorCtr="0"/>
          <a:lstStyle>
            <a:lvl1pPr lvl="0" rtl="0">
              <a:lnSpc>
                <a:spcPct val="100000"/>
              </a:lnSpc>
              <a:spcBef>
                <a:spcPts val="0"/>
              </a:spcBef>
              <a:spcAft>
                <a:spcPts val="0"/>
              </a:spcAft>
              <a:buNone/>
              <a:defRPr/>
            </a:lvl1pPr>
          </a:lstStyle>
          <a:p>
            <a:endParaRPr/>
          </a:p>
        </p:txBody>
      </p:sp>
      <p:sp>
        <p:nvSpPr>
          <p:cNvPr id="279" name="Shape 279"/>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ig number">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15600" y="1474833"/>
            <a:ext cx="11360700" cy="2618100"/>
          </a:xfrm>
          <a:prstGeom prst="rect">
            <a:avLst/>
          </a:prstGeom>
        </p:spPr>
        <p:txBody>
          <a:bodyPr lIns="121900" tIns="121900" rIns="121900" bIns="121900" anchor="b" anchorCtr="0"/>
          <a:lstStyle>
            <a:lvl1pPr lvl="0" algn="ctr" rtl="0">
              <a:spcBef>
                <a:spcPts val="0"/>
              </a:spcBef>
              <a:buSzPct val="100000"/>
              <a:defRPr sz="16000"/>
            </a:lvl1pPr>
            <a:lvl2pPr lvl="1" algn="ctr" rtl="0">
              <a:spcBef>
                <a:spcPts val="0"/>
              </a:spcBef>
              <a:buSzPct val="100000"/>
              <a:defRPr sz="16000"/>
            </a:lvl2pPr>
            <a:lvl3pPr lvl="2" algn="ctr" rtl="0">
              <a:spcBef>
                <a:spcPts val="0"/>
              </a:spcBef>
              <a:buSzPct val="100000"/>
              <a:defRPr sz="16000"/>
            </a:lvl3pPr>
            <a:lvl4pPr lvl="3" algn="ctr" rtl="0">
              <a:spcBef>
                <a:spcPts val="0"/>
              </a:spcBef>
              <a:buSzPct val="100000"/>
              <a:defRPr sz="16000"/>
            </a:lvl4pPr>
            <a:lvl5pPr lvl="4" algn="ctr" rtl="0">
              <a:spcBef>
                <a:spcPts val="0"/>
              </a:spcBef>
              <a:buSzPct val="100000"/>
              <a:defRPr sz="16000"/>
            </a:lvl5pPr>
            <a:lvl6pPr lvl="5" algn="ctr" rtl="0">
              <a:spcBef>
                <a:spcPts val="0"/>
              </a:spcBef>
              <a:buSzPct val="100000"/>
              <a:defRPr sz="16000"/>
            </a:lvl6pPr>
            <a:lvl7pPr lvl="6" algn="ctr" rtl="0">
              <a:spcBef>
                <a:spcPts val="0"/>
              </a:spcBef>
              <a:buSzPct val="100000"/>
              <a:defRPr sz="16000"/>
            </a:lvl7pPr>
            <a:lvl8pPr lvl="7" algn="ctr" rtl="0">
              <a:spcBef>
                <a:spcPts val="0"/>
              </a:spcBef>
              <a:buSzPct val="100000"/>
              <a:defRPr sz="16000"/>
            </a:lvl8pPr>
            <a:lvl9pPr lvl="8" algn="ctr" rtl="0">
              <a:spcBef>
                <a:spcPts val="0"/>
              </a:spcBef>
              <a:buSzPct val="100000"/>
              <a:defRPr sz="16000"/>
            </a:lvl9pPr>
          </a:lstStyle>
          <a:p>
            <a:endParaRPr/>
          </a:p>
        </p:txBody>
      </p:sp>
      <p:sp>
        <p:nvSpPr>
          <p:cNvPr id="282" name="Shape 282"/>
          <p:cNvSpPr txBox="1">
            <a:spLocks noGrp="1"/>
          </p:cNvSpPr>
          <p:nvPr>
            <p:ph type="body" idx="1"/>
          </p:nvPr>
        </p:nvSpPr>
        <p:spPr>
          <a:xfrm>
            <a:off x="415600" y="4202966"/>
            <a:ext cx="11360700" cy="1734300"/>
          </a:xfrm>
          <a:prstGeom prst="rect">
            <a:avLst/>
          </a:prstGeom>
        </p:spPr>
        <p:txBody>
          <a:bodyPr lIns="121900" tIns="121900" rIns="121900" bIns="121900"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283" name="Shape 28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dk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242928" y="1073887"/>
            <a:ext cx="8187071" cy="406462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2"/>
              </a:buClr>
              <a:buFont typeface="Impact"/>
              <a:buNone/>
              <a:defRPr sz="8400" b="0" i="0" u="none" strike="noStrike" cap="none">
                <a:solidFill>
                  <a:schemeClr val="lt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3242930" y="5159780"/>
            <a:ext cx="7017487" cy="951135"/>
          </a:xfrm>
          <a:prstGeom prst="rect">
            <a:avLst/>
          </a:prstGeom>
          <a:noFill/>
          <a:ln>
            <a:noFill/>
          </a:ln>
        </p:spPr>
        <p:txBody>
          <a:bodyPr lIns="91425" tIns="91425" rIns="91425" bIns="91425" anchor="t" anchorCtr="0"/>
          <a:lstStyle>
            <a:lvl1pPr marL="0" marR="0" lvl="0" indent="0" algn="l" rtl="0">
              <a:lnSpc>
                <a:spcPct val="100000"/>
              </a:lnSpc>
              <a:spcBef>
                <a:spcPts val="700"/>
              </a:spcBef>
              <a:buClr>
                <a:schemeClr val="lt2"/>
              </a:buClr>
              <a:buFont typeface="Arial"/>
              <a:buNone/>
              <a:defRPr sz="2000" b="1" i="0" u="none" strike="noStrike" cap="none">
                <a:solidFill>
                  <a:schemeClr val="accent1"/>
                </a:solidFill>
                <a:latin typeface="Cabin"/>
                <a:ea typeface="Cabin"/>
                <a:cs typeface="Cabin"/>
                <a:sym typeface="Cabin"/>
              </a:defRPr>
            </a:lvl1pPr>
            <a:lvl2pPr marL="457200" marR="0" lvl="1" indent="0" algn="l" rtl="0">
              <a:lnSpc>
                <a:spcPct val="110000"/>
              </a:lnSpc>
              <a:spcBef>
                <a:spcPts val="700"/>
              </a:spcBef>
              <a:buClr>
                <a:schemeClr val="lt2"/>
              </a:buClr>
              <a:buFont typeface="Cabin"/>
              <a:buNone/>
              <a:defRPr sz="2000" b="0" i="0" u="none" strike="noStrike" cap="none">
                <a:solidFill>
                  <a:schemeClr val="lt1"/>
                </a:solidFill>
                <a:latin typeface="Cabin"/>
                <a:ea typeface="Cabin"/>
                <a:cs typeface="Cabin"/>
                <a:sym typeface="Cabin"/>
              </a:defRPr>
            </a:lvl2pPr>
            <a:lvl3pPr marL="914400" marR="0" lvl="2" indent="0" algn="l" rtl="0">
              <a:lnSpc>
                <a:spcPct val="110000"/>
              </a:lnSpc>
              <a:spcBef>
                <a:spcPts val="700"/>
              </a:spcBef>
              <a:buClr>
                <a:schemeClr val="lt2"/>
              </a:buClr>
              <a:buFont typeface="Arial"/>
              <a:buNone/>
              <a:defRPr sz="1800" b="0" i="0" u="none" strike="noStrike" cap="none">
                <a:solidFill>
                  <a:schemeClr val="lt1"/>
                </a:solidFill>
                <a:latin typeface="Cabin"/>
                <a:ea typeface="Cabin"/>
                <a:cs typeface="Cabin"/>
                <a:sym typeface="Cabin"/>
              </a:defRPr>
            </a:lvl3pPr>
            <a:lvl4pPr marL="1371600" marR="0" lvl="3"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4pPr>
            <a:lvl5pPr marL="1828800" marR="0" lvl="4"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5pPr>
            <a:lvl6pPr marL="2286000" marR="0" lvl="5"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6pPr>
            <a:lvl7pPr marL="2743200" marR="0" lvl="6"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7pPr>
            <a:lvl8pPr marL="3200400" marR="0" lvl="7"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8pPr>
            <a:lvl9pPr marL="3657600" marR="0" lvl="8"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9pPr>
          </a:lstStyle>
          <a:p>
            <a:endParaRPr/>
          </a:p>
        </p:txBody>
      </p:sp>
      <p:sp>
        <p:nvSpPr>
          <p:cNvPr id="39" name="Shape 39"/>
          <p:cNvSpPr txBox="1">
            <a:spLocks noGrp="1"/>
          </p:cNvSpPr>
          <p:nvPr>
            <p:ph type="dt" idx="10"/>
          </p:nvPr>
        </p:nvSpPr>
        <p:spPr>
          <a:xfrm>
            <a:off x="3236546" y="6375678"/>
            <a:ext cx="1493946" cy="348462"/>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40" name="Shape 40"/>
          <p:cNvSpPr txBox="1">
            <a:spLocks noGrp="1"/>
          </p:cNvSpPr>
          <p:nvPr>
            <p:ph type="ftr" idx="11"/>
          </p:nvPr>
        </p:nvSpPr>
        <p:spPr>
          <a:xfrm>
            <a:off x="5279064"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41" name="Shape 41"/>
          <p:cNvSpPr txBox="1">
            <a:spLocks noGrp="1"/>
          </p:cNvSpPr>
          <p:nvPr>
            <p:ph type="sldNum" idx="12"/>
          </p:nvPr>
        </p:nvSpPr>
        <p:spPr>
          <a:xfrm>
            <a:off x="9942434" y="6375678"/>
            <a:ext cx="1487565"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2"/>
                </a:solidFill>
                <a:latin typeface="Cabin"/>
                <a:ea typeface="Cabin"/>
                <a:cs typeface="Cabin"/>
                <a:sym typeface="Cabin"/>
              </a:rPr>
              <a:t>‹#›</a:t>
            </a:fld>
            <a:endParaRPr lang="en-US" sz="1200">
              <a:solidFill>
                <a:schemeClr val="lt2"/>
              </a:solidFill>
              <a:latin typeface="Cabin"/>
              <a:ea typeface="Cabin"/>
              <a:cs typeface="Cabin"/>
              <a:sym typeface="Cabin"/>
            </a:endParaRPr>
          </a:p>
        </p:txBody>
      </p:sp>
      <p:grpSp>
        <p:nvGrpSpPr>
          <p:cNvPr id="42" name="Shape 42" title="left scallop shape"/>
          <p:cNvGrpSpPr/>
          <p:nvPr/>
        </p:nvGrpSpPr>
        <p:grpSpPr>
          <a:xfrm>
            <a:off x="0" y="0"/>
            <a:ext cx="2814638" cy="6858000"/>
            <a:chOff x="0" y="0"/>
            <a:chExt cx="2814638" cy="6858000"/>
          </a:xfrm>
        </p:grpSpPr>
        <p:sp>
          <p:nvSpPr>
            <p:cNvPr id="43" name="Shape 43" title="left scallop shape"/>
            <p:cNvSpPr/>
            <p:nvPr/>
          </p:nvSpPr>
          <p:spPr>
            <a:xfrm>
              <a:off x="0" y="0"/>
              <a:ext cx="2814638" cy="6858000"/>
            </a:xfrm>
            <a:custGeom>
              <a:avLst/>
              <a:gdLst/>
              <a:ahLst/>
              <a:cxnLst/>
              <a:rect l="0" t="0" r="0" b="0"/>
              <a:pathLst>
                <a:path w="120000" h="120000" extrusionOk="0">
                  <a:moveTo>
                    <a:pt x="0" y="0"/>
                  </a:moveTo>
                  <a:lnTo>
                    <a:pt x="60304" y="0"/>
                  </a:lnTo>
                  <a:lnTo>
                    <a:pt x="61319" y="1555"/>
                  </a:lnTo>
                  <a:lnTo>
                    <a:pt x="62335" y="3083"/>
                  </a:lnTo>
                  <a:lnTo>
                    <a:pt x="63485" y="4583"/>
                  </a:lnTo>
                  <a:lnTo>
                    <a:pt x="64771" y="6027"/>
                  </a:lnTo>
                  <a:lnTo>
                    <a:pt x="66328" y="7388"/>
                  </a:lnTo>
                  <a:lnTo>
                    <a:pt x="68155" y="8666"/>
                  </a:lnTo>
                  <a:lnTo>
                    <a:pt x="70118" y="9750"/>
                  </a:lnTo>
                  <a:lnTo>
                    <a:pt x="72351" y="10750"/>
                  </a:lnTo>
                  <a:lnTo>
                    <a:pt x="74788" y="11722"/>
                  </a:lnTo>
                  <a:lnTo>
                    <a:pt x="77495" y="12666"/>
                  </a:lnTo>
                  <a:lnTo>
                    <a:pt x="80203" y="13527"/>
                  </a:lnTo>
                  <a:lnTo>
                    <a:pt x="83045" y="14444"/>
                  </a:lnTo>
                  <a:lnTo>
                    <a:pt x="85956" y="15305"/>
                  </a:lnTo>
                  <a:lnTo>
                    <a:pt x="88730" y="16222"/>
                  </a:lnTo>
                  <a:lnTo>
                    <a:pt x="91505" y="17138"/>
                  </a:lnTo>
                  <a:lnTo>
                    <a:pt x="94077" y="18083"/>
                  </a:lnTo>
                  <a:lnTo>
                    <a:pt x="96446" y="19083"/>
                  </a:lnTo>
                  <a:lnTo>
                    <a:pt x="98544" y="20138"/>
                  </a:lnTo>
                  <a:lnTo>
                    <a:pt x="100439" y="21250"/>
                  </a:lnTo>
                  <a:lnTo>
                    <a:pt x="101861" y="22444"/>
                  </a:lnTo>
                  <a:lnTo>
                    <a:pt x="102944" y="23777"/>
                  </a:lnTo>
                  <a:lnTo>
                    <a:pt x="103553" y="25194"/>
                  </a:lnTo>
                  <a:lnTo>
                    <a:pt x="103824" y="26666"/>
                  </a:lnTo>
                  <a:lnTo>
                    <a:pt x="103824" y="28138"/>
                  </a:lnTo>
                  <a:lnTo>
                    <a:pt x="103553" y="29666"/>
                  </a:lnTo>
                  <a:lnTo>
                    <a:pt x="103079" y="31250"/>
                  </a:lnTo>
                  <a:lnTo>
                    <a:pt x="102538" y="32805"/>
                  </a:lnTo>
                  <a:lnTo>
                    <a:pt x="102064" y="34361"/>
                  </a:lnTo>
                  <a:lnTo>
                    <a:pt x="101590" y="35916"/>
                  </a:lnTo>
                  <a:lnTo>
                    <a:pt x="101252" y="37500"/>
                  </a:lnTo>
                  <a:lnTo>
                    <a:pt x="101116" y="39027"/>
                  </a:lnTo>
                  <a:lnTo>
                    <a:pt x="101319" y="40500"/>
                  </a:lnTo>
                  <a:lnTo>
                    <a:pt x="101793" y="41972"/>
                  </a:lnTo>
                  <a:lnTo>
                    <a:pt x="102673" y="43333"/>
                  </a:lnTo>
                  <a:lnTo>
                    <a:pt x="103891" y="44722"/>
                  </a:lnTo>
                  <a:lnTo>
                    <a:pt x="105380" y="46083"/>
                  </a:lnTo>
                  <a:lnTo>
                    <a:pt x="107140" y="47444"/>
                  </a:lnTo>
                  <a:lnTo>
                    <a:pt x="109035" y="48805"/>
                  </a:lnTo>
                  <a:lnTo>
                    <a:pt x="110998" y="50194"/>
                  </a:lnTo>
                  <a:lnTo>
                    <a:pt x="112961" y="51527"/>
                  </a:lnTo>
                  <a:lnTo>
                    <a:pt x="114788" y="52916"/>
                  </a:lnTo>
                  <a:lnTo>
                    <a:pt x="116480" y="54277"/>
                  </a:lnTo>
                  <a:lnTo>
                    <a:pt x="117901" y="55722"/>
                  </a:lnTo>
                  <a:lnTo>
                    <a:pt x="119052" y="57138"/>
                  </a:lnTo>
                  <a:lnTo>
                    <a:pt x="119729" y="58555"/>
                  </a:lnTo>
                  <a:lnTo>
                    <a:pt x="120000" y="60000"/>
                  </a:lnTo>
                  <a:lnTo>
                    <a:pt x="119729" y="61444"/>
                  </a:lnTo>
                  <a:lnTo>
                    <a:pt x="119052" y="62861"/>
                  </a:lnTo>
                  <a:lnTo>
                    <a:pt x="117901" y="64277"/>
                  </a:lnTo>
                  <a:lnTo>
                    <a:pt x="116480" y="65722"/>
                  </a:lnTo>
                  <a:lnTo>
                    <a:pt x="114788" y="67083"/>
                  </a:lnTo>
                  <a:lnTo>
                    <a:pt x="112961" y="68472"/>
                  </a:lnTo>
                  <a:lnTo>
                    <a:pt x="110998" y="69805"/>
                  </a:lnTo>
                  <a:lnTo>
                    <a:pt x="109035" y="71194"/>
                  </a:lnTo>
                  <a:lnTo>
                    <a:pt x="107140" y="72555"/>
                  </a:lnTo>
                  <a:lnTo>
                    <a:pt x="105380" y="73916"/>
                  </a:lnTo>
                  <a:lnTo>
                    <a:pt x="103891" y="75277"/>
                  </a:lnTo>
                  <a:lnTo>
                    <a:pt x="102673" y="76666"/>
                  </a:lnTo>
                  <a:lnTo>
                    <a:pt x="101793" y="78027"/>
                  </a:lnTo>
                  <a:lnTo>
                    <a:pt x="101319" y="79500"/>
                  </a:lnTo>
                  <a:lnTo>
                    <a:pt x="101116" y="80972"/>
                  </a:lnTo>
                  <a:lnTo>
                    <a:pt x="101252" y="82500"/>
                  </a:lnTo>
                  <a:lnTo>
                    <a:pt x="101590" y="84083"/>
                  </a:lnTo>
                  <a:lnTo>
                    <a:pt x="102064" y="85638"/>
                  </a:lnTo>
                  <a:lnTo>
                    <a:pt x="102538" y="87194"/>
                  </a:lnTo>
                  <a:lnTo>
                    <a:pt x="103079" y="88750"/>
                  </a:lnTo>
                  <a:lnTo>
                    <a:pt x="103553" y="90333"/>
                  </a:lnTo>
                  <a:lnTo>
                    <a:pt x="103824" y="91861"/>
                  </a:lnTo>
                  <a:lnTo>
                    <a:pt x="103824" y="93333"/>
                  </a:lnTo>
                  <a:lnTo>
                    <a:pt x="103553" y="94805"/>
                  </a:lnTo>
                  <a:lnTo>
                    <a:pt x="102944" y="96222"/>
                  </a:lnTo>
                  <a:lnTo>
                    <a:pt x="101861" y="97555"/>
                  </a:lnTo>
                  <a:lnTo>
                    <a:pt x="100439" y="98750"/>
                  </a:lnTo>
                  <a:lnTo>
                    <a:pt x="98544" y="99861"/>
                  </a:lnTo>
                  <a:lnTo>
                    <a:pt x="96446" y="100916"/>
                  </a:lnTo>
                  <a:lnTo>
                    <a:pt x="94077" y="101916"/>
                  </a:lnTo>
                  <a:lnTo>
                    <a:pt x="91505" y="102861"/>
                  </a:lnTo>
                  <a:lnTo>
                    <a:pt x="88730" y="103777"/>
                  </a:lnTo>
                  <a:lnTo>
                    <a:pt x="85956" y="104694"/>
                  </a:lnTo>
                  <a:lnTo>
                    <a:pt x="83045" y="105555"/>
                  </a:lnTo>
                  <a:lnTo>
                    <a:pt x="80203" y="106472"/>
                  </a:lnTo>
                  <a:lnTo>
                    <a:pt x="77495" y="107333"/>
                  </a:lnTo>
                  <a:lnTo>
                    <a:pt x="74788" y="108277"/>
                  </a:lnTo>
                  <a:lnTo>
                    <a:pt x="72351" y="109250"/>
                  </a:lnTo>
                  <a:lnTo>
                    <a:pt x="70118" y="110250"/>
                  </a:lnTo>
                  <a:lnTo>
                    <a:pt x="68155" y="111333"/>
                  </a:lnTo>
                  <a:lnTo>
                    <a:pt x="66328" y="112611"/>
                  </a:lnTo>
                  <a:lnTo>
                    <a:pt x="64771" y="113972"/>
                  </a:lnTo>
                  <a:lnTo>
                    <a:pt x="63485" y="115416"/>
                  </a:lnTo>
                  <a:lnTo>
                    <a:pt x="62335" y="116916"/>
                  </a:lnTo>
                  <a:lnTo>
                    <a:pt x="61319" y="118444"/>
                  </a:lnTo>
                  <a:lnTo>
                    <a:pt x="60304" y="120000"/>
                  </a:lnTo>
                  <a:lnTo>
                    <a:pt x="0" y="120000"/>
                  </a:lnTo>
                  <a:lnTo>
                    <a:pt x="0" y="0"/>
                  </a:lnTo>
                  <a:close/>
                </a:path>
              </a:pathLst>
            </a:custGeom>
            <a:solidFill>
              <a:schemeClr val="lt2"/>
            </a:solidFill>
            <a:ln>
              <a:noFill/>
            </a:ln>
          </p:spPr>
        </p:sp>
        <p:sp>
          <p:nvSpPr>
            <p:cNvPr id="44" name="Shape 44" title="left scallop inline"/>
            <p:cNvSpPr/>
            <p:nvPr/>
          </p:nvSpPr>
          <p:spPr>
            <a:xfrm>
              <a:off x="874382" y="0"/>
              <a:ext cx="1646237" cy="6858000"/>
            </a:xfrm>
            <a:custGeom>
              <a:avLst/>
              <a:gdLst/>
              <a:ahLst/>
              <a:cxnLst/>
              <a:rect l="0" t="0" r="0" b="0"/>
              <a:pathLst>
                <a:path w="120000" h="120000" extrusionOk="0">
                  <a:moveTo>
                    <a:pt x="0" y="0"/>
                  </a:moveTo>
                  <a:lnTo>
                    <a:pt x="19787" y="0"/>
                  </a:lnTo>
                  <a:lnTo>
                    <a:pt x="21755" y="1527"/>
                  </a:lnTo>
                  <a:lnTo>
                    <a:pt x="23606" y="3055"/>
                  </a:lnTo>
                  <a:lnTo>
                    <a:pt x="25458" y="4611"/>
                  </a:lnTo>
                  <a:lnTo>
                    <a:pt x="27078" y="6194"/>
                  </a:lnTo>
                  <a:lnTo>
                    <a:pt x="29045" y="7722"/>
                  </a:lnTo>
                  <a:lnTo>
                    <a:pt x="31128" y="9194"/>
                  </a:lnTo>
                  <a:lnTo>
                    <a:pt x="33789" y="10583"/>
                  </a:lnTo>
                  <a:lnTo>
                    <a:pt x="36914" y="11861"/>
                  </a:lnTo>
                  <a:lnTo>
                    <a:pt x="40385" y="12944"/>
                  </a:lnTo>
                  <a:lnTo>
                    <a:pt x="44204" y="13972"/>
                  </a:lnTo>
                  <a:lnTo>
                    <a:pt x="48601" y="14916"/>
                  </a:lnTo>
                  <a:lnTo>
                    <a:pt x="53230" y="15861"/>
                  </a:lnTo>
                  <a:lnTo>
                    <a:pt x="58090" y="16750"/>
                  </a:lnTo>
                  <a:lnTo>
                    <a:pt x="62950" y="17638"/>
                  </a:lnTo>
                  <a:lnTo>
                    <a:pt x="67926" y="18555"/>
                  </a:lnTo>
                  <a:lnTo>
                    <a:pt x="72671" y="19444"/>
                  </a:lnTo>
                  <a:lnTo>
                    <a:pt x="77184" y="20388"/>
                  </a:lnTo>
                  <a:lnTo>
                    <a:pt x="81350" y="21416"/>
                  </a:lnTo>
                  <a:lnTo>
                    <a:pt x="85168" y="22444"/>
                  </a:lnTo>
                  <a:lnTo>
                    <a:pt x="88293" y="23555"/>
                  </a:lnTo>
                  <a:lnTo>
                    <a:pt x="90954" y="24805"/>
                  </a:lnTo>
                  <a:lnTo>
                    <a:pt x="92574" y="26027"/>
                  </a:lnTo>
                  <a:lnTo>
                    <a:pt x="93616" y="27388"/>
                  </a:lnTo>
                  <a:lnTo>
                    <a:pt x="94079" y="28722"/>
                  </a:lnTo>
                  <a:lnTo>
                    <a:pt x="93963" y="30138"/>
                  </a:lnTo>
                  <a:lnTo>
                    <a:pt x="93500" y="31555"/>
                  </a:lnTo>
                  <a:lnTo>
                    <a:pt x="92921" y="33027"/>
                  </a:lnTo>
                  <a:lnTo>
                    <a:pt x="92111" y="34500"/>
                  </a:lnTo>
                  <a:lnTo>
                    <a:pt x="91186" y="35972"/>
                  </a:lnTo>
                  <a:lnTo>
                    <a:pt x="90491" y="37444"/>
                  </a:lnTo>
                  <a:lnTo>
                    <a:pt x="90028" y="38916"/>
                  </a:lnTo>
                  <a:lnTo>
                    <a:pt x="89681" y="40333"/>
                  </a:lnTo>
                  <a:lnTo>
                    <a:pt x="90028" y="41722"/>
                  </a:lnTo>
                  <a:lnTo>
                    <a:pt x="90723" y="43083"/>
                  </a:lnTo>
                  <a:lnTo>
                    <a:pt x="92227" y="44500"/>
                  </a:lnTo>
                  <a:lnTo>
                    <a:pt x="94541" y="45888"/>
                  </a:lnTo>
                  <a:lnTo>
                    <a:pt x="97319" y="47277"/>
                  </a:lnTo>
                  <a:lnTo>
                    <a:pt x="100443" y="48666"/>
                  </a:lnTo>
                  <a:lnTo>
                    <a:pt x="103683" y="50027"/>
                  </a:lnTo>
                  <a:lnTo>
                    <a:pt x="107155" y="51416"/>
                  </a:lnTo>
                  <a:lnTo>
                    <a:pt x="110279" y="52805"/>
                  </a:lnTo>
                  <a:lnTo>
                    <a:pt x="113404" y="54222"/>
                  </a:lnTo>
                  <a:lnTo>
                    <a:pt x="116065" y="55638"/>
                  </a:lnTo>
                  <a:lnTo>
                    <a:pt x="118148" y="57055"/>
                  </a:lnTo>
                  <a:lnTo>
                    <a:pt x="119305" y="58500"/>
                  </a:lnTo>
                  <a:lnTo>
                    <a:pt x="120000" y="60000"/>
                  </a:lnTo>
                  <a:lnTo>
                    <a:pt x="119305" y="61500"/>
                  </a:lnTo>
                  <a:lnTo>
                    <a:pt x="118148" y="62944"/>
                  </a:lnTo>
                  <a:lnTo>
                    <a:pt x="116065" y="64361"/>
                  </a:lnTo>
                  <a:lnTo>
                    <a:pt x="113404" y="65777"/>
                  </a:lnTo>
                  <a:lnTo>
                    <a:pt x="110279" y="67194"/>
                  </a:lnTo>
                  <a:lnTo>
                    <a:pt x="107155" y="68583"/>
                  </a:lnTo>
                  <a:lnTo>
                    <a:pt x="103683" y="69972"/>
                  </a:lnTo>
                  <a:lnTo>
                    <a:pt x="100443" y="71333"/>
                  </a:lnTo>
                  <a:lnTo>
                    <a:pt x="97319" y="72722"/>
                  </a:lnTo>
                  <a:lnTo>
                    <a:pt x="94541" y="74111"/>
                  </a:lnTo>
                  <a:lnTo>
                    <a:pt x="92227" y="75500"/>
                  </a:lnTo>
                  <a:lnTo>
                    <a:pt x="90723" y="76916"/>
                  </a:lnTo>
                  <a:lnTo>
                    <a:pt x="90028" y="78277"/>
                  </a:lnTo>
                  <a:lnTo>
                    <a:pt x="89681" y="79666"/>
                  </a:lnTo>
                  <a:lnTo>
                    <a:pt x="90028" y="81083"/>
                  </a:lnTo>
                  <a:lnTo>
                    <a:pt x="90491" y="82555"/>
                  </a:lnTo>
                  <a:lnTo>
                    <a:pt x="91186" y="84027"/>
                  </a:lnTo>
                  <a:lnTo>
                    <a:pt x="92111" y="85500"/>
                  </a:lnTo>
                  <a:lnTo>
                    <a:pt x="92921" y="86972"/>
                  </a:lnTo>
                  <a:lnTo>
                    <a:pt x="93500" y="88444"/>
                  </a:lnTo>
                  <a:lnTo>
                    <a:pt x="93963" y="89861"/>
                  </a:lnTo>
                  <a:lnTo>
                    <a:pt x="94079" y="91277"/>
                  </a:lnTo>
                  <a:lnTo>
                    <a:pt x="93616" y="92611"/>
                  </a:lnTo>
                  <a:lnTo>
                    <a:pt x="92574" y="93972"/>
                  </a:lnTo>
                  <a:lnTo>
                    <a:pt x="90954" y="95194"/>
                  </a:lnTo>
                  <a:lnTo>
                    <a:pt x="88293" y="96444"/>
                  </a:lnTo>
                  <a:lnTo>
                    <a:pt x="85168" y="97555"/>
                  </a:lnTo>
                  <a:lnTo>
                    <a:pt x="81350" y="98583"/>
                  </a:lnTo>
                  <a:lnTo>
                    <a:pt x="77184" y="99611"/>
                  </a:lnTo>
                  <a:lnTo>
                    <a:pt x="72671" y="100555"/>
                  </a:lnTo>
                  <a:lnTo>
                    <a:pt x="67926" y="101444"/>
                  </a:lnTo>
                  <a:lnTo>
                    <a:pt x="62950" y="102361"/>
                  </a:lnTo>
                  <a:lnTo>
                    <a:pt x="58090" y="103250"/>
                  </a:lnTo>
                  <a:lnTo>
                    <a:pt x="53230" y="104138"/>
                  </a:lnTo>
                  <a:lnTo>
                    <a:pt x="48601" y="105083"/>
                  </a:lnTo>
                  <a:lnTo>
                    <a:pt x="44204" y="106027"/>
                  </a:lnTo>
                  <a:lnTo>
                    <a:pt x="40385" y="107055"/>
                  </a:lnTo>
                  <a:lnTo>
                    <a:pt x="36914" y="108138"/>
                  </a:lnTo>
                  <a:lnTo>
                    <a:pt x="33789" y="109416"/>
                  </a:lnTo>
                  <a:lnTo>
                    <a:pt x="31128" y="110805"/>
                  </a:lnTo>
                  <a:lnTo>
                    <a:pt x="29045" y="112277"/>
                  </a:lnTo>
                  <a:lnTo>
                    <a:pt x="27078" y="113805"/>
                  </a:lnTo>
                  <a:lnTo>
                    <a:pt x="25458" y="115388"/>
                  </a:lnTo>
                  <a:lnTo>
                    <a:pt x="23606" y="116944"/>
                  </a:lnTo>
                  <a:lnTo>
                    <a:pt x="21755" y="118472"/>
                  </a:lnTo>
                  <a:lnTo>
                    <a:pt x="19787" y="120000"/>
                  </a:lnTo>
                  <a:lnTo>
                    <a:pt x="0" y="120000"/>
                  </a:lnTo>
                  <a:lnTo>
                    <a:pt x="1967" y="118833"/>
                  </a:lnTo>
                  <a:lnTo>
                    <a:pt x="3818" y="117555"/>
                  </a:lnTo>
                  <a:lnTo>
                    <a:pt x="5323" y="116194"/>
                  </a:lnTo>
                  <a:lnTo>
                    <a:pt x="6943" y="114750"/>
                  </a:lnTo>
                  <a:lnTo>
                    <a:pt x="8678" y="113194"/>
                  </a:lnTo>
                  <a:lnTo>
                    <a:pt x="10414" y="111638"/>
                  </a:lnTo>
                  <a:lnTo>
                    <a:pt x="12613" y="110111"/>
                  </a:lnTo>
                  <a:lnTo>
                    <a:pt x="14927" y="108583"/>
                  </a:lnTo>
                  <a:lnTo>
                    <a:pt x="18052" y="107083"/>
                  </a:lnTo>
                  <a:lnTo>
                    <a:pt x="21523" y="105666"/>
                  </a:lnTo>
                  <a:lnTo>
                    <a:pt x="25689" y="104333"/>
                  </a:lnTo>
                  <a:lnTo>
                    <a:pt x="30202" y="103138"/>
                  </a:lnTo>
                  <a:lnTo>
                    <a:pt x="35062" y="102000"/>
                  </a:lnTo>
                  <a:lnTo>
                    <a:pt x="40270" y="100944"/>
                  </a:lnTo>
                  <a:lnTo>
                    <a:pt x="45361" y="99972"/>
                  </a:lnTo>
                  <a:lnTo>
                    <a:pt x="50684" y="99027"/>
                  </a:lnTo>
                  <a:lnTo>
                    <a:pt x="55776" y="98083"/>
                  </a:lnTo>
                  <a:lnTo>
                    <a:pt x="60520" y="97194"/>
                  </a:lnTo>
                  <a:lnTo>
                    <a:pt x="64918" y="96277"/>
                  </a:lnTo>
                  <a:lnTo>
                    <a:pt x="68736" y="95388"/>
                  </a:lnTo>
                  <a:lnTo>
                    <a:pt x="71745" y="94444"/>
                  </a:lnTo>
                  <a:lnTo>
                    <a:pt x="73828" y="93527"/>
                  </a:lnTo>
                  <a:lnTo>
                    <a:pt x="74869" y="92666"/>
                  </a:lnTo>
                  <a:lnTo>
                    <a:pt x="75448" y="91722"/>
                  </a:lnTo>
                  <a:lnTo>
                    <a:pt x="75679" y="90694"/>
                  </a:lnTo>
                  <a:lnTo>
                    <a:pt x="75332" y="89555"/>
                  </a:lnTo>
                  <a:lnTo>
                    <a:pt x="74869" y="88361"/>
                  </a:lnTo>
                  <a:lnTo>
                    <a:pt x="74291" y="87138"/>
                  </a:lnTo>
                  <a:lnTo>
                    <a:pt x="73712" y="85861"/>
                  </a:lnTo>
                  <a:lnTo>
                    <a:pt x="72439" y="83916"/>
                  </a:lnTo>
                  <a:lnTo>
                    <a:pt x="71745" y="82000"/>
                  </a:lnTo>
                  <a:lnTo>
                    <a:pt x="71282" y="80027"/>
                  </a:lnTo>
                  <a:lnTo>
                    <a:pt x="71513" y="78027"/>
                  </a:lnTo>
                  <a:lnTo>
                    <a:pt x="72671" y="76027"/>
                  </a:lnTo>
                  <a:lnTo>
                    <a:pt x="74291" y="74472"/>
                  </a:lnTo>
                  <a:lnTo>
                    <a:pt x="76489" y="72944"/>
                  </a:lnTo>
                  <a:lnTo>
                    <a:pt x="79267" y="71500"/>
                  </a:lnTo>
                  <a:lnTo>
                    <a:pt x="82275" y="70027"/>
                  </a:lnTo>
                  <a:lnTo>
                    <a:pt x="85515" y="68666"/>
                  </a:lnTo>
                  <a:lnTo>
                    <a:pt x="88756" y="67305"/>
                  </a:lnTo>
                  <a:lnTo>
                    <a:pt x="91533" y="66138"/>
                  </a:lnTo>
                  <a:lnTo>
                    <a:pt x="94079" y="65055"/>
                  </a:lnTo>
                  <a:lnTo>
                    <a:pt x="96509" y="63972"/>
                  </a:lnTo>
                  <a:lnTo>
                    <a:pt x="98476" y="62916"/>
                  </a:lnTo>
                  <a:lnTo>
                    <a:pt x="99980" y="61888"/>
                  </a:lnTo>
                  <a:lnTo>
                    <a:pt x="101022" y="60944"/>
                  </a:lnTo>
                  <a:lnTo>
                    <a:pt x="101369" y="60000"/>
                  </a:lnTo>
                  <a:lnTo>
                    <a:pt x="101022" y="59055"/>
                  </a:lnTo>
                  <a:lnTo>
                    <a:pt x="99980" y="58111"/>
                  </a:lnTo>
                  <a:lnTo>
                    <a:pt x="98476" y="57083"/>
                  </a:lnTo>
                  <a:lnTo>
                    <a:pt x="96509" y="56027"/>
                  </a:lnTo>
                  <a:lnTo>
                    <a:pt x="94079" y="54944"/>
                  </a:lnTo>
                  <a:lnTo>
                    <a:pt x="91533" y="53861"/>
                  </a:lnTo>
                  <a:lnTo>
                    <a:pt x="88756" y="52694"/>
                  </a:lnTo>
                  <a:lnTo>
                    <a:pt x="85515" y="51333"/>
                  </a:lnTo>
                  <a:lnTo>
                    <a:pt x="82275" y="49972"/>
                  </a:lnTo>
                  <a:lnTo>
                    <a:pt x="79267" y="48500"/>
                  </a:lnTo>
                  <a:lnTo>
                    <a:pt x="76489" y="47055"/>
                  </a:lnTo>
                  <a:lnTo>
                    <a:pt x="74291" y="45527"/>
                  </a:lnTo>
                  <a:lnTo>
                    <a:pt x="72671" y="43972"/>
                  </a:lnTo>
                  <a:lnTo>
                    <a:pt x="71513" y="41972"/>
                  </a:lnTo>
                  <a:lnTo>
                    <a:pt x="71282" y="39972"/>
                  </a:lnTo>
                  <a:lnTo>
                    <a:pt x="71745" y="38000"/>
                  </a:lnTo>
                  <a:lnTo>
                    <a:pt x="72439" y="36083"/>
                  </a:lnTo>
                  <a:lnTo>
                    <a:pt x="73712" y="34138"/>
                  </a:lnTo>
                  <a:lnTo>
                    <a:pt x="74291" y="32861"/>
                  </a:lnTo>
                  <a:lnTo>
                    <a:pt x="74869" y="31638"/>
                  </a:lnTo>
                  <a:lnTo>
                    <a:pt x="75332" y="30444"/>
                  </a:lnTo>
                  <a:lnTo>
                    <a:pt x="75679" y="29305"/>
                  </a:lnTo>
                  <a:lnTo>
                    <a:pt x="75448" y="28277"/>
                  </a:lnTo>
                  <a:lnTo>
                    <a:pt x="74869" y="27333"/>
                  </a:lnTo>
                  <a:lnTo>
                    <a:pt x="73828" y="26472"/>
                  </a:lnTo>
                  <a:lnTo>
                    <a:pt x="71745" y="25555"/>
                  </a:lnTo>
                  <a:lnTo>
                    <a:pt x="68736" y="24611"/>
                  </a:lnTo>
                  <a:lnTo>
                    <a:pt x="64918" y="23722"/>
                  </a:lnTo>
                  <a:lnTo>
                    <a:pt x="60520" y="22833"/>
                  </a:lnTo>
                  <a:lnTo>
                    <a:pt x="55776" y="21916"/>
                  </a:lnTo>
                  <a:lnTo>
                    <a:pt x="50684" y="20972"/>
                  </a:lnTo>
                  <a:lnTo>
                    <a:pt x="45361" y="20027"/>
                  </a:lnTo>
                  <a:lnTo>
                    <a:pt x="40270" y="19055"/>
                  </a:lnTo>
                  <a:lnTo>
                    <a:pt x="35062" y="18000"/>
                  </a:lnTo>
                  <a:lnTo>
                    <a:pt x="30202" y="16861"/>
                  </a:lnTo>
                  <a:lnTo>
                    <a:pt x="25689" y="15666"/>
                  </a:lnTo>
                  <a:lnTo>
                    <a:pt x="21523" y="14333"/>
                  </a:lnTo>
                  <a:lnTo>
                    <a:pt x="18052" y="12916"/>
                  </a:lnTo>
                  <a:lnTo>
                    <a:pt x="14927" y="11416"/>
                  </a:lnTo>
                  <a:lnTo>
                    <a:pt x="12613" y="9888"/>
                  </a:lnTo>
                  <a:lnTo>
                    <a:pt x="10414" y="8361"/>
                  </a:lnTo>
                  <a:lnTo>
                    <a:pt x="8678" y="6805"/>
                  </a:lnTo>
                  <a:lnTo>
                    <a:pt x="6943" y="5250"/>
                  </a:lnTo>
                  <a:lnTo>
                    <a:pt x="5323" y="3805"/>
                  </a:lnTo>
                  <a:lnTo>
                    <a:pt x="3818" y="2444"/>
                  </a:lnTo>
                  <a:lnTo>
                    <a:pt x="1967" y="1166"/>
                  </a:lnTo>
                  <a:lnTo>
                    <a:pt x="0" y="0"/>
                  </a:lnTo>
                  <a:lnTo>
                    <a:pt x="0" y="0"/>
                  </a:lnTo>
                  <a:close/>
                </a:path>
              </a:pathLst>
            </a:custGeom>
            <a:solidFill>
              <a:schemeClr val="accent1"/>
            </a:solidFill>
            <a:ln>
              <a:noFill/>
            </a:ln>
          </p:spPr>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4"/>
        <p:cNvGrpSpPr/>
        <p:nvPr/>
      </p:nvGrpSpPr>
      <p:grpSpPr>
        <a:xfrm>
          <a:off x="0" y="0"/>
          <a:ext cx="0" cy="0"/>
          <a:chOff x="0" y="0"/>
          <a:chExt cx="0" cy="0"/>
        </a:xfrm>
      </p:grpSpPr>
      <p:sp>
        <p:nvSpPr>
          <p:cNvPr id="285" name="Shape 285"/>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1257300" y="2286000"/>
            <a:ext cx="4800600" cy="36195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48" name="Shape 48"/>
          <p:cNvSpPr txBox="1">
            <a:spLocks noGrp="1"/>
          </p:cNvSpPr>
          <p:nvPr>
            <p:ph type="body" idx="2"/>
          </p:nvPr>
        </p:nvSpPr>
        <p:spPr>
          <a:xfrm>
            <a:off x="6647796" y="2286000"/>
            <a:ext cx="4800600" cy="36195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49" name="Shape 49"/>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0" name="Shape 50"/>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1" name="Shape 51"/>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252728" y="381000"/>
            <a:ext cx="10172699" cy="1493517"/>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a:off x="1251678" y="2199633"/>
            <a:ext cx="4800600" cy="632528"/>
          </a:xfrm>
          <a:prstGeom prst="rect">
            <a:avLst/>
          </a:prstGeom>
          <a:noFill/>
          <a:ln>
            <a:noFill/>
          </a:ln>
        </p:spPr>
        <p:txBody>
          <a:bodyPr lIns="91425" tIns="91425" rIns="91425" bIns="91425" anchor="b" anchorCtr="0"/>
          <a:lstStyle>
            <a:lvl1pPr marL="0" marR="0" lvl="0" indent="0" algn="l" rtl="0">
              <a:lnSpc>
                <a:spcPct val="100000"/>
              </a:lnSpc>
              <a:spcBef>
                <a:spcPts val="700"/>
              </a:spcBef>
              <a:buClr>
                <a:schemeClr val="dk2"/>
              </a:buClr>
              <a:buFont typeface="Arial"/>
              <a:buNone/>
              <a:defRPr sz="1900" b="1" i="0" u="none" strike="noStrike" cap="none">
                <a:solidFill>
                  <a:schemeClr val="dk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900" b="1"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800" b="1"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9pPr>
          </a:lstStyle>
          <a:p>
            <a:endParaRPr/>
          </a:p>
        </p:txBody>
      </p:sp>
      <p:sp>
        <p:nvSpPr>
          <p:cNvPr id="55" name="Shape 55"/>
          <p:cNvSpPr txBox="1">
            <a:spLocks noGrp="1"/>
          </p:cNvSpPr>
          <p:nvPr>
            <p:ph type="body" idx="2"/>
          </p:nvPr>
        </p:nvSpPr>
        <p:spPr>
          <a:xfrm>
            <a:off x="1257300" y="2909101"/>
            <a:ext cx="4800600" cy="2996397"/>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56" name="Shape 56"/>
          <p:cNvSpPr txBox="1">
            <a:spLocks noGrp="1"/>
          </p:cNvSpPr>
          <p:nvPr>
            <p:ph type="body" idx="3"/>
          </p:nvPr>
        </p:nvSpPr>
        <p:spPr>
          <a:xfrm>
            <a:off x="6633864" y="2199633"/>
            <a:ext cx="4800600" cy="632528"/>
          </a:xfrm>
          <a:prstGeom prst="rect">
            <a:avLst/>
          </a:prstGeom>
          <a:noFill/>
          <a:ln>
            <a:noFill/>
          </a:ln>
        </p:spPr>
        <p:txBody>
          <a:bodyPr lIns="91425" tIns="91425" rIns="91425" bIns="91425" anchor="b" anchorCtr="0"/>
          <a:lstStyle>
            <a:lvl1pPr marL="0" marR="0" lvl="0" indent="0" algn="l" rtl="0">
              <a:lnSpc>
                <a:spcPct val="100000"/>
              </a:lnSpc>
              <a:spcBef>
                <a:spcPts val="700"/>
              </a:spcBef>
              <a:buClr>
                <a:schemeClr val="dk2"/>
              </a:buClr>
              <a:buFont typeface="Arial"/>
              <a:buNone/>
              <a:defRPr sz="1900" b="1" i="0" u="none" strike="noStrike" cap="none">
                <a:solidFill>
                  <a:schemeClr val="dk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900" b="1"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800" b="1"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9pPr>
          </a:lstStyle>
          <a:p>
            <a:endParaRPr/>
          </a:p>
        </p:txBody>
      </p:sp>
      <p:sp>
        <p:nvSpPr>
          <p:cNvPr id="57" name="Shape 57"/>
          <p:cNvSpPr txBox="1">
            <a:spLocks noGrp="1"/>
          </p:cNvSpPr>
          <p:nvPr>
            <p:ph type="body" idx="4"/>
          </p:nvPr>
        </p:nvSpPr>
        <p:spPr>
          <a:xfrm>
            <a:off x="6633864" y="2909101"/>
            <a:ext cx="4800600" cy="2996397"/>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58" name="Shape 58"/>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9" name="Shape 59"/>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0" name="Shape 60"/>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4" name="Shape 64"/>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5" name="Shape 65"/>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66"/>
        <p:cNvGrpSpPr/>
        <p:nvPr/>
      </p:nvGrpSpPr>
      <p:grpSpPr>
        <a:xfrm>
          <a:off x="0" y="0"/>
          <a:ext cx="0" cy="0"/>
          <a:chOff x="0" y="0"/>
          <a:chExt cx="0" cy="0"/>
        </a:xfrm>
      </p:grpSpPr>
      <p:sp>
        <p:nvSpPr>
          <p:cNvPr id="67" name="Shape 67" title="right scallop background shape"/>
          <p:cNvSpPr/>
          <p:nvPr/>
        </p:nvSpPr>
        <p:spPr>
          <a:xfrm>
            <a:off x="7389811" y="0"/>
            <a:ext cx="4802188" cy="6858000"/>
          </a:xfrm>
          <a:custGeom>
            <a:avLst/>
            <a:gdLst/>
            <a:ahLst/>
            <a:cxnLst/>
            <a:rect l="0" t="0" r="0" b="0"/>
            <a:pathLst>
              <a:path w="120000" h="120000" extrusionOk="0">
                <a:moveTo>
                  <a:pt x="0" y="0"/>
                </a:moveTo>
                <a:lnTo>
                  <a:pt x="120000" y="0"/>
                </a:lnTo>
                <a:lnTo>
                  <a:pt x="120000" y="120000"/>
                </a:lnTo>
                <a:lnTo>
                  <a:pt x="0" y="120000"/>
                </a:lnTo>
                <a:lnTo>
                  <a:pt x="119" y="118833"/>
                </a:lnTo>
                <a:lnTo>
                  <a:pt x="317" y="117861"/>
                </a:lnTo>
                <a:lnTo>
                  <a:pt x="555" y="116944"/>
                </a:lnTo>
                <a:lnTo>
                  <a:pt x="952" y="116194"/>
                </a:lnTo>
                <a:lnTo>
                  <a:pt x="1348" y="115444"/>
                </a:lnTo>
                <a:lnTo>
                  <a:pt x="1824" y="114805"/>
                </a:lnTo>
                <a:lnTo>
                  <a:pt x="2300" y="114138"/>
                </a:lnTo>
                <a:lnTo>
                  <a:pt x="2737" y="113527"/>
                </a:lnTo>
                <a:lnTo>
                  <a:pt x="3173" y="112833"/>
                </a:lnTo>
                <a:lnTo>
                  <a:pt x="3570" y="112111"/>
                </a:lnTo>
                <a:lnTo>
                  <a:pt x="3927" y="111305"/>
                </a:lnTo>
                <a:lnTo>
                  <a:pt x="4204" y="110444"/>
                </a:lnTo>
                <a:lnTo>
                  <a:pt x="4403" y="109388"/>
                </a:lnTo>
                <a:lnTo>
                  <a:pt x="4482" y="108194"/>
                </a:lnTo>
                <a:lnTo>
                  <a:pt x="4403" y="106972"/>
                </a:lnTo>
                <a:lnTo>
                  <a:pt x="4204" y="105972"/>
                </a:lnTo>
                <a:lnTo>
                  <a:pt x="3927" y="105055"/>
                </a:lnTo>
                <a:lnTo>
                  <a:pt x="3570" y="104222"/>
                </a:lnTo>
                <a:lnTo>
                  <a:pt x="3173" y="103500"/>
                </a:lnTo>
                <a:lnTo>
                  <a:pt x="2697" y="102833"/>
                </a:lnTo>
                <a:lnTo>
                  <a:pt x="2221" y="102194"/>
                </a:lnTo>
                <a:lnTo>
                  <a:pt x="1745" y="101527"/>
                </a:lnTo>
                <a:lnTo>
                  <a:pt x="1309" y="100833"/>
                </a:lnTo>
                <a:lnTo>
                  <a:pt x="872" y="100111"/>
                </a:lnTo>
                <a:lnTo>
                  <a:pt x="515" y="99305"/>
                </a:lnTo>
                <a:lnTo>
                  <a:pt x="277" y="98388"/>
                </a:lnTo>
                <a:lnTo>
                  <a:pt x="39" y="97333"/>
                </a:lnTo>
                <a:lnTo>
                  <a:pt x="0" y="96138"/>
                </a:lnTo>
                <a:lnTo>
                  <a:pt x="39" y="94944"/>
                </a:lnTo>
                <a:lnTo>
                  <a:pt x="277" y="93888"/>
                </a:lnTo>
                <a:lnTo>
                  <a:pt x="515" y="92972"/>
                </a:lnTo>
                <a:lnTo>
                  <a:pt x="872" y="92194"/>
                </a:lnTo>
                <a:lnTo>
                  <a:pt x="1309" y="91444"/>
                </a:lnTo>
                <a:lnTo>
                  <a:pt x="1745" y="90750"/>
                </a:lnTo>
                <a:lnTo>
                  <a:pt x="2221" y="90111"/>
                </a:lnTo>
                <a:lnTo>
                  <a:pt x="2697" y="89500"/>
                </a:lnTo>
                <a:lnTo>
                  <a:pt x="3173" y="88805"/>
                </a:lnTo>
                <a:lnTo>
                  <a:pt x="3570" y="88083"/>
                </a:lnTo>
                <a:lnTo>
                  <a:pt x="3927" y="87277"/>
                </a:lnTo>
                <a:lnTo>
                  <a:pt x="4204" y="86361"/>
                </a:lnTo>
                <a:lnTo>
                  <a:pt x="4403" y="85305"/>
                </a:lnTo>
                <a:lnTo>
                  <a:pt x="4482" y="84111"/>
                </a:lnTo>
                <a:lnTo>
                  <a:pt x="4403" y="82916"/>
                </a:lnTo>
                <a:lnTo>
                  <a:pt x="4204" y="81861"/>
                </a:lnTo>
                <a:lnTo>
                  <a:pt x="3927" y="80944"/>
                </a:lnTo>
                <a:lnTo>
                  <a:pt x="3570" y="80138"/>
                </a:lnTo>
                <a:lnTo>
                  <a:pt x="3173" y="79388"/>
                </a:lnTo>
                <a:lnTo>
                  <a:pt x="2697" y="78722"/>
                </a:lnTo>
                <a:lnTo>
                  <a:pt x="1745" y="77416"/>
                </a:lnTo>
                <a:lnTo>
                  <a:pt x="1309" y="76750"/>
                </a:lnTo>
                <a:lnTo>
                  <a:pt x="872" y="76000"/>
                </a:lnTo>
                <a:lnTo>
                  <a:pt x="515" y="75194"/>
                </a:lnTo>
                <a:lnTo>
                  <a:pt x="277" y="74277"/>
                </a:lnTo>
                <a:lnTo>
                  <a:pt x="39" y="73250"/>
                </a:lnTo>
                <a:lnTo>
                  <a:pt x="0" y="72027"/>
                </a:lnTo>
                <a:lnTo>
                  <a:pt x="39" y="70833"/>
                </a:lnTo>
                <a:lnTo>
                  <a:pt x="277" y="69777"/>
                </a:lnTo>
                <a:lnTo>
                  <a:pt x="515" y="68861"/>
                </a:lnTo>
                <a:lnTo>
                  <a:pt x="872" y="68083"/>
                </a:lnTo>
                <a:lnTo>
                  <a:pt x="1309" y="67333"/>
                </a:lnTo>
                <a:lnTo>
                  <a:pt x="1745" y="66694"/>
                </a:lnTo>
                <a:lnTo>
                  <a:pt x="2697" y="65388"/>
                </a:lnTo>
                <a:lnTo>
                  <a:pt x="3173" y="64694"/>
                </a:lnTo>
                <a:lnTo>
                  <a:pt x="3570" y="63972"/>
                </a:lnTo>
                <a:lnTo>
                  <a:pt x="3927" y="63166"/>
                </a:lnTo>
                <a:lnTo>
                  <a:pt x="4204" y="62250"/>
                </a:lnTo>
                <a:lnTo>
                  <a:pt x="4403" y="61194"/>
                </a:lnTo>
                <a:lnTo>
                  <a:pt x="4482" y="59972"/>
                </a:lnTo>
                <a:lnTo>
                  <a:pt x="4403" y="58805"/>
                </a:lnTo>
                <a:lnTo>
                  <a:pt x="4204" y="57750"/>
                </a:lnTo>
                <a:lnTo>
                  <a:pt x="3927" y="56833"/>
                </a:lnTo>
                <a:lnTo>
                  <a:pt x="3570" y="56027"/>
                </a:lnTo>
                <a:lnTo>
                  <a:pt x="3173" y="55305"/>
                </a:lnTo>
                <a:lnTo>
                  <a:pt x="2697" y="54611"/>
                </a:lnTo>
                <a:lnTo>
                  <a:pt x="2221" y="53972"/>
                </a:lnTo>
                <a:lnTo>
                  <a:pt x="1745" y="53305"/>
                </a:lnTo>
                <a:lnTo>
                  <a:pt x="1309" y="52666"/>
                </a:lnTo>
                <a:lnTo>
                  <a:pt x="872" y="51916"/>
                </a:lnTo>
                <a:lnTo>
                  <a:pt x="515" y="51138"/>
                </a:lnTo>
                <a:lnTo>
                  <a:pt x="277" y="50194"/>
                </a:lnTo>
                <a:lnTo>
                  <a:pt x="39" y="49166"/>
                </a:lnTo>
                <a:lnTo>
                  <a:pt x="0" y="47972"/>
                </a:lnTo>
                <a:lnTo>
                  <a:pt x="39" y="46750"/>
                </a:lnTo>
                <a:lnTo>
                  <a:pt x="277" y="45722"/>
                </a:lnTo>
                <a:lnTo>
                  <a:pt x="515" y="44805"/>
                </a:lnTo>
                <a:lnTo>
                  <a:pt x="872" y="43972"/>
                </a:lnTo>
                <a:lnTo>
                  <a:pt x="1309" y="43250"/>
                </a:lnTo>
                <a:lnTo>
                  <a:pt x="1745" y="42583"/>
                </a:lnTo>
                <a:lnTo>
                  <a:pt x="2221" y="41916"/>
                </a:lnTo>
                <a:lnTo>
                  <a:pt x="2697" y="41277"/>
                </a:lnTo>
                <a:lnTo>
                  <a:pt x="3173" y="40583"/>
                </a:lnTo>
                <a:lnTo>
                  <a:pt x="3570" y="39861"/>
                </a:lnTo>
                <a:lnTo>
                  <a:pt x="3927" y="39055"/>
                </a:lnTo>
                <a:lnTo>
                  <a:pt x="4204" y="38138"/>
                </a:lnTo>
                <a:lnTo>
                  <a:pt x="4403" y="37083"/>
                </a:lnTo>
                <a:lnTo>
                  <a:pt x="4482" y="35888"/>
                </a:lnTo>
                <a:lnTo>
                  <a:pt x="4403" y="34694"/>
                </a:lnTo>
                <a:lnTo>
                  <a:pt x="4204" y="33638"/>
                </a:lnTo>
                <a:lnTo>
                  <a:pt x="3927" y="32722"/>
                </a:lnTo>
                <a:lnTo>
                  <a:pt x="3570" y="31916"/>
                </a:lnTo>
                <a:lnTo>
                  <a:pt x="3173" y="31194"/>
                </a:lnTo>
                <a:lnTo>
                  <a:pt x="2697" y="30500"/>
                </a:lnTo>
                <a:lnTo>
                  <a:pt x="2221" y="29888"/>
                </a:lnTo>
                <a:lnTo>
                  <a:pt x="1745" y="29250"/>
                </a:lnTo>
                <a:lnTo>
                  <a:pt x="1309" y="28555"/>
                </a:lnTo>
                <a:lnTo>
                  <a:pt x="872" y="27805"/>
                </a:lnTo>
                <a:lnTo>
                  <a:pt x="515" y="27027"/>
                </a:lnTo>
                <a:lnTo>
                  <a:pt x="277" y="26111"/>
                </a:lnTo>
                <a:lnTo>
                  <a:pt x="39" y="25055"/>
                </a:lnTo>
                <a:lnTo>
                  <a:pt x="0" y="23861"/>
                </a:lnTo>
                <a:lnTo>
                  <a:pt x="39" y="22666"/>
                </a:lnTo>
                <a:lnTo>
                  <a:pt x="277" y="21611"/>
                </a:lnTo>
                <a:lnTo>
                  <a:pt x="515" y="20694"/>
                </a:lnTo>
                <a:lnTo>
                  <a:pt x="872" y="19888"/>
                </a:lnTo>
                <a:lnTo>
                  <a:pt x="1309" y="19166"/>
                </a:lnTo>
                <a:lnTo>
                  <a:pt x="1745" y="18472"/>
                </a:lnTo>
                <a:lnTo>
                  <a:pt x="2221" y="17805"/>
                </a:lnTo>
                <a:lnTo>
                  <a:pt x="2697" y="17166"/>
                </a:lnTo>
                <a:lnTo>
                  <a:pt x="3173" y="16500"/>
                </a:lnTo>
                <a:lnTo>
                  <a:pt x="3570" y="15777"/>
                </a:lnTo>
                <a:lnTo>
                  <a:pt x="3927" y="14944"/>
                </a:lnTo>
                <a:lnTo>
                  <a:pt x="4204" y="14027"/>
                </a:lnTo>
                <a:lnTo>
                  <a:pt x="4403" y="13027"/>
                </a:lnTo>
                <a:lnTo>
                  <a:pt x="4482" y="11777"/>
                </a:lnTo>
                <a:lnTo>
                  <a:pt x="4403" y="10611"/>
                </a:lnTo>
                <a:lnTo>
                  <a:pt x="4204" y="9555"/>
                </a:lnTo>
                <a:lnTo>
                  <a:pt x="3927" y="8694"/>
                </a:lnTo>
                <a:lnTo>
                  <a:pt x="3570" y="7888"/>
                </a:lnTo>
                <a:lnTo>
                  <a:pt x="3173" y="7166"/>
                </a:lnTo>
                <a:lnTo>
                  <a:pt x="2737" y="6472"/>
                </a:lnTo>
                <a:lnTo>
                  <a:pt x="2300" y="5861"/>
                </a:lnTo>
                <a:lnTo>
                  <a:pt x="1824" y="5194"/>
                </a:lnTo>
                <a:lnTo>
                  <a:pt x="1348" y="4555"/>
                </a:lnTo>
                <a:lnTo>
                  <a:pt x="952" y="3805"/>
                </a:lnTo>
                <a:lnTo>
                  <a:pt x="555" y="3055"/>
                </a:lnTo>
                <a:lnTo>
                  <a:pt x="317" y="2138"/>
                </a:lnTo>
                <a:lnTo>
                  <a:pt x="119" y="1166"/>
                </a:lnTo>
                <a:lnTo>
                  <a:pt x="0" y="0"/>
                </a:lnTo>
                <a:close/>
              </a:path>
            </a:pathLst>
          </a:custGeom>
          <a:solidFill>
            <a:schemeClr val="dk2"/>
          </a:solidFill>
          <a:ln>
            <a:noFill/>
          </a:ln>
        </p:spPr>
      </p:sp>
      <p:sp>
        <p:nvSpPr>
          <p:cNvPr id="68" name="Shape 68"/>
          <p:cNvSpPr txBox="1">
            <a:spLocks noGrp="1"/>
          </p:cNvSpPr>
          <p:nvPr>
            <p:ph type="title"/>
          </p:nvPr>
        </p:nvSpPr>
        <p:spPr>
          <a:xfrm>
            <a:off x="8337884" y="457199"/>
            <a:ext cx="3092114" cy="119667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accent1"/>
              </a:buClr>
              <a:buFont typeface="Cabin"/>
              <a:buNone/>
              <a:defRPr sz="1900" b="1" i="0" u="none" strike="noStrike" cap="none">
                <a:solidFill>
                  <a:schemeClr val="accent1"/>
                </a:solidFill>
                <a:latin typeface="Cabin"/>
                <a:ea typeface="Cabin"/>
                <a:cs typeface="Cabin"/>
                <a:sym typeface="Cabi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765050" y="920376"/>
            <a:ext cx="6158417" cy="4985123"/>
          </a:xfrm>
          <a:prstGeom prst="rect">
            <a:avLst/>
          </a:prstGeom>
          <a:noFill/>
          <a:ln>
            <a:noFill/>
          </a:ln>
        </p:spPr>
        <p:txBody>
          <a:bodyPr lIns="91425" tIns="91425" rIns="91425" bIns="91425" anchor="t" anchorCtr="0"/>
          <a:lstStyle>
            <a:lvl1pPr marL="228600" marR="0" lvl="0" indent="-25400" algn="l" rtl="0">
              <a:lnSpc>
                <a:spcPct val="110000"/>
              </a:lnSpc>
              <a:spcBef>
                <a:spcPts val="700"/>
              </a:spcBef>
              <a:buClr>
                <a:schemeClr val="dk2"/>
              </a:buClr>
              <a:buSzPct val="100000"/>
              <a:buFont typeface="Arial"/>
              <a:buChar char="•"/>
              <a:defRPr sz="3200" b="0" i="0" u="none" strike="noStrike" cap="none">
                <a:solidFill>
                  <a:srgbClr val="595959"/>
                </a:solidFill>
                <a:latin typeface="Cabin"/>
                <a:ea typeface="Cabin"/>
                <a:cs typeface="Cabin"/>
                <a:sym typeface="Cabin"/>
              </a:defRPr>
            </a:lvl1pPr>
            <a:lvl2pPr marL="685800" marR="0" lvl="1" indent="-50800" algn="l" rtl="0">
              <a:lnSpc>
                <a:spcPct val="110000"/>
              </a:lnSpc>
              <a:spcBef>
                <a:spcPts val="700"/>
              </a:spcBef>
              <a:buClr>
                <a:schemeClr val="dk2"/>
              </a:buClr>
              <a:buSzPct val="100000"/>
              <a:buFont typeface="Cabin"/>
              <a:buChar char="–"/>
              <a:defRPr sz="2800" b="0" i="0" u="none" strike="noStrike" cap="none">
                <a:solidFill>
                  <a:srgbClr val="595959"/>
                </a:solidFill>
                <a:latin typeface="Cabin"/>
                <a:ea typeface="Cabin"/>
                <a:cs typeface="Cabin"/>
                <a:sym typeface="Cabin"/>
              </a:defRPr>
            </a:lvl2pPr>
            <a:lvl3pPr marL="1143000" marR="0" lvl="2" indent="-76200" algn="l" rtl="0">
              <a:lnSpc>
                <a:spcPct val="110000"/>
              </a:lnSpc>
              <a:spcBef>
                <a:spcPts val="700"/>
              </a:spcBef>
              <a:buClr>
                <a:schemeClr val="dk2"/>
              </a:buClr>
              <a:buSzPct val="100000"/>
              <a:buFont typeface="Arial"/>
              <a:buChar char="•"/>
              <a:defRPr sz="2400" b="0" i="0" u="none" strike="noStrike" cap="none">
                <a:solidFill>
                  <a:srgbClr val="595959"/>
                </a:solidFill>
                <a:latin typeface="Cabin"/>
                <a:ea typeface="Cabin"/>
                <a:cs typeface="Cabin"/>
                <a:sym typeface="Cabin"/>
              </a:defRPr>
            </a:lvl3pPr>
            <a:lvl4pPr marL="1600200" marR="0" lvl="3"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4pPr>
            <a:lvl5pPr marL="2057400" marR="0" lvl="4"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5pPr>
            <a:lvl6pPr marL="2057400" marR="0" lvl="5"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6pPr>
            <a:lvl7pPr marL="2057400" marR="0" lvl="6"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7pPr>
            <a:lvl8pPr marL="2057400" marR="0" lvl="7"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8pPr>
            <a:lvl9pPr marL="2057400" marR="0" lvl="8"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9pPr>
          </a:lstStyle>
          <a:p>
            <a:endParaRPr/>
          </a:p>
        </p:txBody>
      </p:sp>
      <p:sp>
        <p:nvSpPr>
          <p:cNvPr id="70" name="Shape 70"/>
          <p:cNvSpPr txBox="1">
            <a:spLocks noGrp="1"/>
          </p:cNvSpPr>
          <p:nvPr>
            <p:ph type="body" idx="2"/>
          </p:nvPr>
        </p:nvSpPr>
        <p:spPr>
          <a:xfrm>
            <a:off x="8337885" y="1741335"/>
            <a:ext cx="3092114" cy="4164163"/>
          </a:xfrm>
          <a:prstGeom prst="rect">
            <a:avLst/>
          </a:prstGeom>
          <a:noFill/>
          <a:ln>
            <a:noFill/>
          </a:ln>
        </p:spPr>
        <p:txBody>
          <a:bodyPr lIns="91425" tIns="91425" rIns="91425" bIns="91425" anchor="t" anchorCtr="0"/>
          <a:lstStyle>
            <a:lvl1pPr marL="0" marR="0" lvl="0" indent="0" algn="l" rtl="0">
              <a:lnSpc>
                <a:spcPct val="120000"/>
              </a:lnSpc>
              <a:spcBef>
                <a:spcPts val="1200"/>
              </a:spcBef>
              <a:buClr>
                <a:schemeClr val="dk2"/>
              </a:buClr>
              <a:buFont typeface="Arial"/>
              <a:buNone/>
              <a:defRPr sz="1600" b="0" i="0" u="none" strike="noStrike" cap="none">
                <a:solidFill>
                  <a:schemeClr val="lt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4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2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9pPr>
          </a:lstStyle>
          <a:p>
            <a:endParaRPr/>
          </a:p>
        </p:txBody>
      </p:sp>
      <p:sp>
        <p:nvSpPr>
          <p:cNvPr id="71" name="Shape 71"/>
          <p:cNvSpPr txBox="1">
            <a:spLocks noGrp="1"/>
          </p:cNvSpPr>
          <p:nvPr>
            <p:ph type="dt" idx="10"/>
          </p:nvPr>
        </p:nvSpPr>
        <p:spPr>
          <a:xfrm>
            <a:off x="765050" y="6375678"/>
            <a:ext cx="1233354"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2" name="Shape 72"/>
          <p:cNvSpPr txBox="1">
            <a:spLocks noGrp="1"/>
          </p:cNvSpPr>
          <p:nvPr>
            <p:ph type="ftr" idx="11"/>
          </p:nvPr>
        </p:nvSpPr>
        <p:spPr>
          <a:xfrm>
            <a:off x="2103619" y="6375678"/>
            <a:ext cx="3482178"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3" name="Shape 73"/>
          <p:cNvSpPr txBox="1">
            <a:spLocks noGrp="1"/>
          </p:cNvSpPr>
          <p:nvPr>
            <p:ph type="sldNum" idx="12"/>
          </p:nvPr>
        </p:nvSpPr>
        <p:spPr>
          <a:xfrm>
            <a:off x="5691014" y="6375678"/>
            <a:ext cx="1232455"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
        <p:nvSpPr>
          <p:cNvPr id="74" name="Shape 74" title="left edge border"/>
          <p:cNvSpPr/>
          <p:nvPr/>
        </p:nvSpPr>
        <p:spPr>
          <a:xfrm>
            <a:off x="0" y="0"/>
            <a:ext cx="283464"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0.xml"/><Relationship Id="rId3" Type="http://schemas.openxmlformats.org/officeDocument/2006/relationships/image" Target="../media/image5.jp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theme" Target="../theme/theme11.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1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4.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5.xml"/><Relationship Id="rId3"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6.xml"/><Relationship Id="rId3"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7.xml"/><Relationship Id="rId3"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8.xml"/><Relationship Id="rId3" Type="http://schemas.openxmlformats.org/officeDocument/2006/relationships/image" Target="../media/image4.jp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9.xml"/><Relationship Id="rId3"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251678" y="2286000"/>
            <a:ext cx="10178322" cy="3593591"/>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0574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0574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20574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20574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2" name="Shape 12"/>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 name="Shape 13"/>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95959"/>
                </a:solidFill>
                <a:latin typeface="Cabin"/>
                <a:ea typeface="Cabin"/>
                <a:cs typeface="Cabin"/>
                <a:sym typeface="Cabin"/>
              </a:rPr>
              <a:t>‹#›</a:t>
            </a:fld>
            <a:endParaRPr lang="en-US" sz="1200" b="0" i="0" u="none" strike="noStrike" cap="none">
              <a:solidFill>
                <a:srgbClr val="595959"/>
              </a:solidFill>
              <a:latin typeface="Cabin"/>
              <a:ea typeface="Cabin"/>
              <a:cs typeface="Cabin"/>
              <a:sym typeface="Cabin"/>
            </a:endParaRPr>
          </a:p>
        </p:txBody>
      </p:sp>
      <p:sp>
        <p:nvSpPr>
          <p:cNvPr id="15" name="Shape 15" title="Left scallop edge"/>
          <p:cNvSpPr/>
          <p:nvPr/>
        </p:nvSpPr>
        <p:spPr>
          <a:xfrm>
            <a:off x="0" y="0"/>
            <a:ext cx="885825" cy="6858000"/>
          </a:xfrm>
          <a:custGeom>
            <a:avLst/>
            <a:gdLst/>
            <a:ahLst/>
            <a:cxnLst/>
            <a:rect l="0" t="0" r="0" b="0"/>
            <a:pathLst>
              <a:path w="120000" h="120000" extrusionOk="0">
                <a:moveTo>
                  <a:pt x="0" y="0"/>
                </a:moveTo>
                <a:lnTo>
                  <a:pt x="96129" y="0"/>
                </a:lnTo>
                <a:lnTo>
                  <a:pt x="96344" y="1194"/>
                </a:lnTo>
                <a:lnTo>
                  <a:pt x="97419" y="2250"/>
                </a:lnTo>
                <a:lnTo>
                  <a:pt x="98924" y="3166"/>
                </a:lnTo>
                <a:lnTo>
                  <a:pt x="100860" y="3972"/>
                </a:lnTo>
                <a:lnTo>
                  <a:pt x="103010" y="4694"/>
                </a:lnTo>
                <a:lnTo>
                  <a:pt x="105591" y="5333"/>
                </a:lnTo>
                <a:lnTo>
                  <a:pt x="108172" y="6000"/>
                </a:lnTo>
                <a:lnTo>
                  <a:pt x="110752" y="6666"/>
                </a:lnTo>
                <a:lnTo>
                  <a:pt x="112903" y="7305"/>
                </a:lnTo>
                <a:lnTo>
                  <a:pt x="115053" y="8027"/>
                </a:lnTo>
                <a:lnTo>
                  <a:pt x="117204" y="8833"/>
                </a:lnTo>
                <a:lnTo>
                  <a:pt x="118709" y="9750"/>
                </a:lnTo>
                <a:lnTo>
                  <a:pt x="119569" y="10805"/>
                </a:lnTo>
                <a:lnTo>
                  <a:pt x="120000" y="12000"/>
                </a:lnTo>
                <a:lnTo>
                  <a:pt x="119569" y="13194"/>
                </a:lnTo>
                <a:lnTo>
                  <a:pt x="118709" y="14250"/>
                </a:lnTo>
                <a:lnTo>
                  <a:pt x="117204" y="15166"/>
                </a:lnTo>
                <a:lnTo>
                  <a:pt x="115053" y="15972"/>
                </a:lnTo>
                <a:lnTo>
                  <a:pt x="112903" y="16694"/>
                </a:lnTo>
                <a:lnTo>
                  <a:pt x="110752" y="17333"/>
                </a:lnTo>
                <a:lnTo>
                  <a:pt x="108172" y="18000"/>
                </a:lnTo>
                <a:lnTo>
                  <a:pt x="105591" y="18666"/>
                </a:lnTo>
                <a:lnTo>
                  <a:pt x="103010" y="19305"/>
                </a:lnTo>
                <a:lnTo>
                  <a:pt x="100860" y="20027"/>
                </a:lnTo>
                <a:lnTo>
                  <a:pt x="98924" y="20833"/>
                </a:lnTo>
                <a:lnTo>
                  <a:pt x="97419" y="21750"/>
                </a:lnTo>
                <a:lnTo>
                  <a:pt x="96344" y="22805"/>
                </a:lnTo>
                <a:lnTo>
                  <a:pt x="96129" y="24000"/>
                </a:lnTo>
                <a:lnTo>
                  <a:pt x="96344" y="25194"/>
                </a:lnTo>
                <a:lnTo>
                  <a:pt x="97419" y="26250"/>
                </a:lnTo>
                <a:lnTo>
                  <a:pt x="98924" y="27166"/>
                </a:lnTo>
                <a:lnTo>
                  <a:pt x="100860" y="27972"/>
                </a:lnTo>
                <a:lnTo>
                  <a:pt x="103010" y="28694"/>
                </a:lnTo>
                <a:lnTo>
                  <a:pt x="105591" y="29333"/>
                </a:lnTo>
                <a:lnTo>
                  <a:pt x="108172" y="30000"/>
                </a:lnTo>
                <a:lnTo>
                  <a:pt x="110752" y="30666"/>
                </a:lnTo>
                <a:lnTo>
                  <a:pt x="112903" y="31305"/>
                </a:lnTo>
                <a:lnTo>
                  <a:pt x="115053" y="32027"/>
                </a:lnTo>
                <a:lnTo>
                  <a:pt x="117204" y="32833"/>
                </a:lnTo>
                <a:lnTo>
                  <a:pt x="118709" y="33750"/>
                </a:lnTo>
                <a:lnTo>
                  <a:pt x="119569" y="34805"/>
                </a:lnTo>
                <a:lnTo>
                  <a:pt x="120000" y="36000"/>
                </a:lnTo>
                <a:lnTo>
                  <a:pt x="119569" y="37194"/>
                </a:lnTo>
                <a:lnTo>
                  <a:pt x="118709" y="38250"/>
                </a:lnTo>
                <a:lnTo>
                  <a:pt x="117204" y="39166"/>
                </a:lnTo>
                <a:lnTo>
                  <a:pt x="115053" y="39972"/>
                </a:lnTo>
                <a:lnTo>
                  <a:pt x="112903" y="40694"/>
                </a:lnTo>
                <a:lnTo>
                  <a:pt x="110752" y="41333"/>
                </a:lnTo>
                <a:lnTo>
                  <a:pt x="108172" y="42000"/>
                </a:lnTo>
                <a:lnTo>
                  <a:pt x="105591" y="42666"/>
                </a:lnTo>
                <a:lnTo>
                  <a:pt x="103010" y="43305"/>
                </a:lnTo>
                <a:lnTo>
                  <a:pt x="100860" y="44027"/>
                </a:lnTo>
                <a:lnTo>
                  <a:pt x="98924" y="44833"/>
                </a:lnTo>
                <a:lnTo>
                  <a:pt x="97419" y="45750"/>
                </a:lnTo>
                <a:lnTo>
                  <a:pt x="96344" y="46805"/>
                </a:lnTo>
                <a:lnTo>
                  <a:pt x="96129" y="48000"/>
                </a:lnTo>
                <a:lnTo>
                  <a:pt x="96344" y="49194"/>
                </a:lnTo>
                <a:lnTo>
                  <a:pt x="97419" y="50250"/>
                </a:lnTo>
                <a:lnTo>
                  <a:pt x="98924" y="51166"/>
                </a:lnTo>
                <a:lnTo>
                  <a:pt x="100860" y="51972"/>
                </a:lnTo>
                <a:lnTo>
                  <a:pt x="103010" y="52694"/>
                </a:lnTo>
                <a:lnTo>
                  <a:pt x="105591" y="53333"/>
                </a:lnTo>
                <a:lnTo>
                  <a:pt x="108172" y="54000"/>
                </a:lnTo>
                <a:lnTo>
                  <a:pt x="110752" y="54666"/>
                </a:lnTo>
                <a:lnTo>
                  <a:pt x="112903" y="55305"/>
                </a:lnTo>
                <a:lnTo>
                  <a:pt x="115053" y="56027"/>
                </a:lnTo>
                <a:lnTo>
                  <a:pt x="117204" y="56833"/>
                </a:lnTo>
                <a:lnTo>
                  <a:pt x="118709" y="57750"/>
                </a:lnTo>
                <a:lnTo>
                  <a:pt x="119569" y="58805"/>
                </a:lnTo>
                <a:lnTo>
                  <a:pt x="120000" y="59972"/>
                </a:lnTo>
                <a:lnTo>
                  <a:pt x="119569" y="61194"/>
                </a:lnTo>
                <a:lnTo>
                  <a:pt x="118709" y="62250"/>
                </a:lnTo>
                <a:lnTo>
                  <a:pt x="117204" y="63166"/>
                </a:lnTo>
                <a:lnTo>
                  <a:pt x="115053" y="63972"/>
                </a:lnTo>
                <a:lnTo>
                  <a:pt x="112903" y="64694"/>
                </a:lnTo>
                <a:lnTo>
                  <a:pt x="110752" y="65333"/>
                </a:lnTo>
                <a:lnTo>
                  <a:pt x="108172" y="66000"/>
                </a:lnTo>
                <a:lnTo>
                  <a:pt x="105591" y="66666"/>
                </a:lnTo>
                <a:lnTo>
                  <a:pt x="103010" y="67305"/>
                </a:lnTo>
                <a:lnTo>
                  <a:pt x="100860" y="68027"/>
                </a:lnTo>
                <a:lnTo>
                  <a:pt x="98924" y="68833"/>
                </a:lnTo>
                <a:lnTo>
                  <a:pt x="97419" y="69750"/>
                </a:lnTo>
                <a:lnTo>
                  <a:pt x="96344" y="70805"/>
                </a:lnTo>
                <a:lnTo>
                  <a:pt x="96129" y="72000"/>
                </a:lnTo>
                <a:lnTo>
                  <a:pt x="96344" y="73194"/>
                </a:lnTo>
                <a:lnTo>
                  <a:pt x="97419" y="74250"/>
                </a:lnTo>
                <a:lnTo>
                  <a:pt x="98924" y="75166"/>
                </a:lnTo>
                <a:lnTo>
                  <a:pt x="100860" y="75972"/>
                </a:lnTo>
                <a:lnTo>
                  <a:pt x="103010" y="76694"/>
                </a:lnTo>
                <a:lnTo>
                  <a:pt x="105591" y="77333"/>
                </a:lnTo>
                <a:lnTo>
                  <a:pt x="110752" y="78666"/>
                </a:lnTo>
                <a:lnTo>
                  <a:pt x="112903" y="79305"/>
                </a:lnTo>
                <a:lnTo>
                  <a:pt x="115053" y="80027"/>
                </a:lnTo>
                <a:lnTo>
                  <a:pt x="117204" y="80833"/>
                </a:lnTo>
                <a:lnTo>
                  <a:pt x="118709" y="81750"/>
                </a:lnTo>
                <a:lnTo>
                  <a:pt x="119569" y="82805"/>
                </a:lnTo>
                <a:lnTo>
                  <a:pt x="120000" y="84000"/>
                </a:lnTo>
                <a:lnTo>
                  <a:pt x="119569" y="85194"/>
                </a:lnTo>
                <a:lnTo>
                  <a:pt x="118709" y="86250"/>
                </a:lnTo>
                <a:lnTo>
                  <a:pt x="117204" y="87166"/>
                </a:lnTo>
                <a:lnTo>
                  <a:pt x="115053" y="87972"/>
                </a:lnTo>
                <a:lnTo>
                  <a:pt x="112903" y="88694"/>
                </a:lnTo>
                <a:lnTo>
                  <a:pt x="110752" y="89333"/>
                </a:lnTo>
                <a:lnTo>
                  <a:pt x="108172" y="90000"/>
                </a:lnTo>
                <a:lnTo>
                  <a:pt x="105591" y="90666"/>
                </a:lnTo>
                <a:lnTo>
                  <a:pt x="103010" y="91305"/>
                </a:lnTo>
                <a:lnTo>
                  <a:pt x="100860" y="92027"/>
                </a:lnTo>
                <a:lnTo>
                  <a:pt x="98924" y="92833"/>
                </a:lnTo>
                <a:lnTo>
                  <a:pt x="97419" y="93750"/>
                </a:lnTo>
                <a:lnTo>
                  <a:pt x="96344" y="94805"/>
                </a:lnTo>
                <a:lnTo>
                  <a:pt x="96129" y="96000"/>
                </a:lnTo>
                <a:lnTo>
                  <a:pt x="96344" y="97194"/>
                </a:lnTo>
                <a:lnTo>
                  <a:pt x="97419" y="98250"/>
                </a:lnTo>
                <a:lnTo>
                  <a:pt x="98924" y="99166"/>
                </a:lnTo>
                <a:lnTo>
                  <a:pt x="100860" y="99972"/>
                </a:lnTo>
                <a:lnTo>
                  <a:pt x="103010" y="100694"/>
                </a:lnTo>
                <a:lnTo>
                  <a:pt x="105591" y="101333"/>
                </a:lnTo>
                <a:lnTo>
                  <a:pt x="108172" y="102000"/>
                </a:lnTo>
                <a:lnTo>
                  <a:pt x="110752" y="102666"/>
                </a:lnTo>
                <a:lnTo>
                  <a:pt x="112903" y="103305"/>
                </a:lnTo>
                <a:lnTo>
                  <a:pt x="115053" y="104027"/>
                </a:lnTo>
                <a:lnTo>
                  <a:pt x="117204" y="104833"/>
                </a:lnTo>
                <a:lnTo>
                  <a:pt x="118709" y="105750"/>
                </a:lnTo>
                <a:lnTo>
                  <a:pt x="119569" y="106805"/>
                </a:lnTo>
                <a:lnTo>
                  <a:pt x="120000" y="108000"/>
                </a:lnTo>
                <a:lnTo>
                  <a:pt x="119569" y="109194"/>
                </a:lnTo>
                <a:lnTo>
                  <a:pt x="118709" y="110250"/>
                </a:lnTo>
                <a:lnTo>
                  <a:pt x="117204" y="111166"/>
                </a:lnTo>
                <a:lnTo>
                  <a:pt x="115053" y="111972"/>
                </a:lnTo>
                <a:lnTo>
                  <a:pt x="112903" y="112694"/>
                </a:lnTo>
                <a:lnTo>
                  <a:pt x="110752" y="113333"/>
                </a:lnTo>
                <a:lnTo>
                  <a:pt x="108172" y="114000"/>
                </a:lnTo>
                <a:lnTo>
                  <a:pt x="105591" y="114666"/>
                </a:lnTo>
                <a:lnTo>
                  <a:pt x="103010" y="115305"/>
                </a:lnTo>
                <a:lnTo>
                  <a:pt x="100860" y="116027"/>
                </a:lnTo>
                <a:lnTo>
                  <a:pt x="98924" y="116833"/>
                </a:lnTo>
                <a:lnTo>
                  <a:pt x="97419" y="117750"/>
                </a:lnTo>
                <a:lnTo>
                  <a:pt x="96344" y="118805"/>
                </a:lnTo>
                <a:lnTo>
                  <a:pt x="96129" y="120000"/>
                </a:lnTo>
                <a:lnTo>
                  <a:pt x="0" y="120000"/>
                </a:lnTo>
                <a:lnTo>
                  <a:pt x="0" y="0"/>
                </a:lnTo>
                <a:close/>
              </a:path>
            </a:pathLst>
          </a:custGeom>
          <a:solidFill>
            <a:schemeClr val="dk2"/>
          </a:solidFill>
          <a:ln>
            <a:noFill/>
          </a:ln>
        </p:spPr>
      </p:sp>
      <p:sp>
        <p:nvSpPr>
          <p:cNvPr id="16" name="Shape 16" title="right edge border"/>
          <p:cNvSpPr/>
          <p:nvPr/>
        </p:nvSpPr>
        <p:spPr>
          <a:xfrm>
            <a:off x="11908535" y="0"/>
            <a:ext cx="283464"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79001A"/>
        </a:solidFill>
        <a:effectLst/>
      </p:bgPr>
    </p:bg>
    <p:spTree>
      <p:nvGrpSpPr>
        <p:cNvPr id="1" name="Shape 223"/>
        <p:cNvGrpSpPr/>
        <p:nvPr/>
      </p:nvGrpSpPr>
      <p:grpSpPr>
        <a:xfrm>
          <a:off x="0" y="0"/>
          <a:ext cx="0" cy="0"/>
          <a:chOff x="0" y="0"/>
          <a:chExt cx="0" cy="0"/>
        </a:xfrm>
      </p:grpSpPr>
      <p:pic>
        <p:nvPicPr>
          <p:cNvPr id="224" name="Shape 224" descr="RLH_Transition2.jpg"/>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lvl="0" rtl="0">
              <a:spcBef>
                <a:spcPts val="0"/>
              </a:spcBef>
              <a:buClr>
                <a:schemeClr val="dk1"/>
              </a:buClr>
              <a:buSzPct val="100000"/>
              <a:buNone/>
              <a:defRPr sz="3700">
                <a:solidFill>
                  <a:schemeClr val="dk1"/>
                </a:solidFill>
              </a:defRPr>
            </a:lvl1pPr>
            <a:lvl2pPr lvl="1" rtl="0">
              <a:spcBef>
                <a:spcPts val="0"/>
              </a:spcBef>
              <a:buClr>
                <a:schemeClr val="dk1"/>
              </a:buClr>
              <a:buSzPct val="100000"/>
              <a:buNone/>
              <a:defRPr sz="3700">
                <a:solidFill>
                  <a:schemeClr val="dk1"/>
                </a:solidFill>
              </a:defRPr>
            </a:lvl2pPr>
            <a:lvl3pPr lvl="2" rtl="0">
              <a:spcBef>
                <a:spcPts val="0"/>
              </a:spcBef>
              <a:buClr>
                <a:schemeClr val="dk1"/>
              </a:buClr>
              <a:buSzPct val="100000"/>
              <a:buNone/>
              <a:defRPr sz="3700">
                <a:solidFill>
                  <a:schemeClr val="dk1"/>
                </a:solidFill>
              </a:defRPr>
            </a:lvl3pPr>
            <a:lvl4pPr lvl="3" rtl="0">
              <a:spcBef>
                <a:spcPts val="0"/>
              </a:spcBef>
              <a:buClr>
                <a:schemeClr val="dk1"/>
              </a:buClr>
              <a:buSzPct val="100000"/>
              <a:buNone/>
              <a:defRPr sz="3700">
                <a:solidFill>
                  <a:schemeClr val="dk1"/>
                </a:solidFill>
              </a:defRPr>
            </a:lvl4pPr>
            <a:lvl5pPr lvl="4" rtl="0">
              <a:spcBef>
                <a:spcPts val="0"/>
              </a:spcBef>
              <a:buClr>
                <a:schemeClr val="dk1"/>
              </a:buClr>
              <a:buSzPct val="100000"/>
              <a:buNone/>
              <a:defRPr sz="3700">
                <a:solidFill>
                  <a:schemeClr val="dk1"/>
                </a:solidFill>
              </a:defRPr>
            </a:lvl5pPr>
            <a:lvl6pPr lvl="5" rtl="0">
              <a:spcBef>
                <a:spcPts val="0"/>
              </a:spcBef>
              <a:buClr>
                <a:schemeClr val="dk1"/>
              </a:buClr>
              <a:buSzPct val="100000"/>
              <a:buNone/>
              <a:defRPr sz="3700">
                <a:solidFill>
                  <a:schemeClr val="dk1"/>
                </a:solidFill>
              </a:defRPr>
            </a:lvl6pPr>
            <a:lvl7pPr lvl="6" rtl="0">
              <a:spcBef>
                <a:spcPts val="0"/>
              </a:spcBef>
              <a:buClr>
                <a:schemeClr val="dk1"/>
              </a:buClr>
              <a:buSzPct val="100000"/>
              <a:buNone/>
              <a:defRPr sz="3700">
                <a:solidFill>
                  <a:schemeClr val="dk1"/>
                </a:solidFill>
              </a:defRPr>
            </a:lvl7pPr>
            <a:lvl8pPr lvl="7" rtl="0">
              <a:spcBef>
                <a:spcPts val="0"/>
              </a:spcBef>
              <a:buClr>
                <a:schemeClr val="dk1"/>
              </a:buClr>
              <a:buSzPct val="100000"/>
              <a:buNone/>
              <a:defRPr sz="3700">
                <a:solidFill>
                  <a:schemeClr val="dk1"/>
                </a:solidFill>
              </a:defRPr>
            </a:lvl8pPr>
            <a:lvl9pPr lvl="8" rtl="0">
              <a:spcBef>
                <a:spcPts val="0"/>
              </a:spcBef>
              <a:buClr>
                <a:schemeClr val="dk1"/>
              </a:buClr>
              <a:buSzPct val="100000"/>
              <a:buNone/>
              <a:defRPr sz="3700">
                <a:solidFill>
                  <a:schemeClr val="dk1"/>
                </a:solidFill>
              </a:defRPr>
            </a:lvl9pPr>
          </a:lstStyle>
          <a:p>
            <a:endParaRPr/>
          </a:p>
        </p:txBody>
      </p:sp>
      <p:sp>
        <p:nvSpPr>
          <p:cNvPr id="243" name="Shape 243"/>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lvl="0" rtl="0">
              <a:lnSpc>
                <a:spcPct val="115000"/>
              </a:lnSpc>
              <a:spcBef>
                <a:spcPts val="0"/>
              </a:spcBef>
              <a:spcAft>
                <a:spcPts val="2100"/>
              </a:spcAft>
              <a:buClr>
                <a:schemeClr val="dk2"/>
              </a:buClr>
              <a:buSzPct val="100000"/>
              <a:buChar char="●"/>
              <a:defRPr sz="2400">
                <a:solidFill>
                  <a:schemeClr val="dk2"/>
                </a:solidFill>
              </a:defRPr>
            </a:lvl1pPr>
            <a:lvl2pPr lvl="1" rtl="0">
              <a:lnSpc>
                <a:spcPct val="115000"/>
              </a:lnSpc>
              <a:spcBef>
                <a:spcPts val="0"/>
              </a:spcBef>
              <a:spcAft>
                <a:spcPts val="2100"/>
              </a:spcAft>
              <a:buClr>
                <a:schemeClr val="dk2"/>
              </a:buClr>
              <a:buSzPct val="100000"/>
              <a:buChar char="○"/>
              <a:defRPr sz="1900">
                <a:solidFill>
                  <a:schemeClr val="dk2"/>
                </a:solidFill>
              </a:defRPr>
            </a:lvl2pPr>
            <a:lvl3pPr lvl="2" rtl="0">
              <a:lnSpc>
                <a:spcPct val="115000"/>
              </a:lnSpc>
              <a:spcBef>
                <a:spcPts val="0"/>
              </a:spcBef>
              <a:spcAft>
                <a:spcPts val="2100"/>
              </a:spcAft>
              <a:buClr>
                <a:schemeClr val="dk2"/>
              </a:buClr>
              <a:buSzPct val="100000"/>
              <a:buChar char="■"/>
              <a:defRPr sz="1900">
                <a:solidFill>
                  <a:schemeClr val="dk2"/>
                </a:solidFill>
              </a:defRPr>
            </a:lvl3pPr>
            <a:lvl4pPr lvl="3" rtl="0">
              <a:lnSpc>
                <a:spcPct val="115000"/>
              </a:lnSpc>
              <a:spcBef>
                <a:spcPts val="0"/>
              </a:spcBef>
              <a:spcAft>
                <a:spcPts val="2100"/>
              </a:spcAft>
              <a:buClr>
                <a:schemeClr val="dk2"/>
              </a:buClr>
              <a:buSzPct val="100000"/>
              <a:buChar char="●"/>
              <a:defRPr sz="1900">
                <a:solidFill>
                  <a:schemeClr val="dk2"/>
                </a:solidFill>
              </a:defRPr>
            </a:lvl4pPr>
            <a:lvl5pPr lvl="4" rtl="0">
              <a:lnSpc>
                <a:spcPct val="115000"/>
              </a:lnSpc>
              <a:spcBef>
                <a:spcPts val="0"/>
              </a:spcBef>
              <a:spcAft>
                <a:spcPts val="2100"/>
              </a:spcAft>
              <a:buClr>
                <a:schemeClr val="dk2"/>
              </a:buClr>
              <a:buSzPct val="100000"/>
              <a:buChar char="○"/>
              <a:defRPr sz="1900">
                <a:solidFill>
                  <a:schemeClr val="dk2"/>
                </a:solidFill>
              </a:defRPr>
            </a:lvl5pPr>
            <a:lvl6pPr lvl="5" rtl="0">
              <a:lnSpc>
                <a:spcPct val="115000"/>
              </a:lnSpc>
              <a:spcBef>
                <a:spcPts val="0"/>
              </a:spcBef>
              <a:spcAft>
                <a:spcPts val="2100"/>
              </a:spcAft>
              <a:buClr>
                <a:schemeClr val="dk2"/>
              </a:buClr>
              <a:buSzPct val="100000"/>
              <a:buChar char="■"/>
              <a:defRPr sz="1900">
                <a:solidFill>
                  <a:schemeClr val="dk2"/>
                </a:solidFill>
              </a:defRPr>
            </a:lvl6pPr>
            <a:lvl7pPr lvl="6" rtl="0">
              <a:lnSpc>
                <a:spcPct val="115000"/>
              </a:lnSpc>
              <a:spcBef>
                <a:spcPts val="0"/>
              </a:spcBef>
              <a:spcAft>
                <a:spcPts val="2100"/>
              </a:spcAft>
              <a:buClr>
                <a:schemeClr val="dk2"/>
              </a:buClr>
              <a:buSzPct val="100000"/>
              <a:buChar char="●"/>
              <a:defRPr sz="1900">
                <a:solidFill>
                  <a:schemeClr val="dk2"/>
                </a:solidFill>
              </a:defRPr>
            </a:lvl7pPr>
            <a:lvl8pPr lvl="7" rtl="0">
              <a:lnSpc>
                <a:spcPct val="115000"/>
              </a:lnSpc>
              <a:spcBef>
                <a:spcPts val="0"/>
              </a:spcBef>
              <a:spcAft>
                <a:spcPts val="2100"/>
              </a:spcAft>
              <a:buClr>
                <a:schemeClr val="dk2"/>
              </a:buClr>
              <a:buSzPct val="100000"/>
              <a:buChar char="○"/>
              <a:defRPr sz="1900">
                <a:solidFill>
                  <a:schemeClr val="dk2"/>
                </a:solidFill>
              </a:defRPr>
            </a:lvl8pPr>
            <a:lvl9pPr lvl="8" rtl="0">
              <a:lnSpc>
                <a:spcPct val="115000"/>
              </a:lnSpc>
              <a:spcBef>
                <a:spcPts val="0"/>
              </a:spcBef>
              <a:spcAft>
                <a:spcPts val="2100"/>
              </a:spcAft>
              <a:buClr>
                <a:schemeClr val="dk2"/>
              </a:buClr>
              <a:buSzPct val="100000"/>
              <a:buChar char="■"/>
              <a:defRPr sz="1900">
                <a:solidFill>
                  <a:schemeClr val="dk2"/>
                </a:solidFill>
              </a:defRPr>
            </a:lvl9pPr>
          </a:lstStyle>
          <a:p>
            <a:endParaRPr/>
          </a:p>
        </p:txBody>
      </p:sp>
      <p:sp>
        <p:nvSpPr>
          <p:cNvPr id="244" name="Shape 244"/>
          <p:cNvSpPr txBox="1">
            <a:spLocks noGrp="1"/>
          </p:cNvSpPr>
          <p:nvPr>
            <p:ph type="sldNum" idx="12"/>
          </p:nvPr>
        </p:nvSpPr>
        <p:spPr>
          <a:xfrm>
            <a:off x="11296610" y="6217622"/>
            <a:ext cx="731700" cy="524700"/>
          </a:xfrm>
          <a:prstGeom prst="rect">
            <a:avLst/>
          </a:prstGeom>
          <a:noFill/>
          <a:ln>
            <a:noFill/>
          </a:ln>
        </p:spPr>
        <p:txBody>
          <a:bodyPr lIns="121900" tIns="121900" rIns="121900" bIns="121900" anchor="ctr" anchorCtr="0">
            <a:noAutofit/>
          </a:bodyPr>
          <a:lstStyle/>
          <a:p>
            <a:pPr lvl="0" algn="r" rtl="0">
              <a:spcBef>
                <a:spcPts val="0"/>
              </a:spcBef>
              <a:buNone/>
            </a:pPr>
            <a:fld id="{00000000-1234-1234-1234-123412341234}" type="slidenum">
              <a:rPr lang="en-US" sz="1300">
                <a:solidFill>
                  <a:schemeClr val="dk2"/>
                </a:solidFill>
              </a:rPr>
              <a:t>‹#›</a:t>
            </a:fld>
            <a:endParaRPr lang="en-US" sz="1300">
              <a:solidFill>
                <a:schemeClr val="dk2"/>
              </a:solidFill>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251678" y="382385"/>
            <a:ext cx="10178322" cy="1492132"/>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2"/>
              </a:buClr>
              <a:buFont typeface="Impact"/>
              <a:buNone/>
              <a:defRPr sz="5100" b="0" i="0" u="none" strike="noStrike" cap="none">
                <a:solidFill>
                  <a:schemeClr val="lt2"/>
                </a:solidFill>
                <a:latin typeface="Impact"/>
                <a:ea typeface="Impact"/>
                <a:cs typeface="Impact"/>
                <a:sym typeface="Impac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8" name="Shape 98"/>
          <p:cNvSpPr txBox="1">
            <a:spLocks noGrp="1"/>
          </p:cNvSpPr>
          <p:nvPr>
            <p:ph type="body" idx="1"/>
          </p:nvPr>
        </p:nvSpPr>
        <p:spPr>
          <a:xfrm>
            <a:off x="1251678" y="2286000"/>
            <a:ext cx="10178322" cy="3593591"/>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lt2"/>
              </a:buClr>
              <a:buSzPct val="100000"/>
              <a:buFont typeface="Arial"/>
              <a:buChar char="•"/>
              <a:defRPr sz="2000" b="0" i="0" u="none" strike="noStrike" cap="none">
                <a:solidFill>
                  <a:srgbClr val="FEFEFE"/>
                </a:solidFill>
                <a:latin typeface="Cabin"/>
                <a:ea typeface="Cabin"/>
                <a:cs typeface="Cabin"/>
                <a:sym typeface="Cabin"/>
              </a:defRPr>
            </a:lvl1pPr>
            <a:lvl2pPr marL="685800" marR="0" lvl="1" indent="-114300" algn="l" rtl="0">
              <a:lnSpc>
                <a:spcPct val="110000"/>
              </a:lnSpc>
              <a:spcBef>
                <a:spcPts val="700"/>
              </a:spcBef>
              <a:buClr>
                <a:schemeClr val="lt2"/>
              </a:buClr>
              <a:buSzPct val="100000"/>
              <a:buFont typeface="Cabin"/>
              <a:buChar char="–"/>
              <a:defRPr sz="1800" b="0" i="0" u="none" strike="noStrike" cap="none">
                <a:solidFill>
                  <a:srgbClr val="FEFEFE"/>
                </a:solidFill>
                <a:latin typeface="Cabin"/>
                <a:ea typeface="Cabin"/>
                <a:cs typeface="Cabin"/>
                <a:sym typeface="Cabin"/>
              </a:defRPr>
            </a:lvl2pPr>
            <a:lvl3pPr marL="1143000" marR="0" lvl="2" indent="-127000" algn="l" rtl="0">
              <a:lnSpc>
                <a:spcPct val="110000"/>
              </a:lnSpc>
              <a:spcBef>
                <a:spcPts val="700"/>
              </a:spcBef>
              <a:buClr>
                <a:schemeClr val="lt2"/>
              </a:buClr>
              <a:buSzPct val="100000"/>
              <a:buFont typeface="Arial"/>
              <a:buChar char="•"/>
              <a:defRPr sz="1600" b="0" i="0" u="none" strike="noStrike" cap="none">
                <a:solidFill>
                  <a:srgbClr val="FEFEFE"/>
                </a:solidFill>
                <a:latin typeface="Cabin"/>
                <a:ea typeface="Cabin"/>
                <a:cs typeface="Cabin"/>
                <a:sym typeface="Cabin"/>
              </a:defRPr>
            </a:lvl3pPr>
            <a:lvl4pPr marL="1600200" marR="0" lvl="3"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4pPr>
            <a:lvl5pPr marL="2057400" marR="0" lvl="4"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5pPr>
            <a:lvl6pPr marL="2057400" marR="0" lvl="5"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6pPr>
            <a:lvl7pPr marL="2057400" marR="0" lvl="6"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7pPr>
            <a:lvl8pPr marL="2057400" marR="0" lvl="7"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8pPr>
            <a:lvl9pPr marL="2057400" marR="0" lvl="8"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9pPr>
          </a:lstStyle>
          <a:p>
            <a:endParaRPr/>
          </a:p>
        </p:txBody>
      </p:sp>
      <p:sp>
        <p:nvSpPr>
          <p:cNvPr id="99" name="Shape 99"/>
          <p:cNvSpPr txBox="1">
            <a:spLocks noGrp="1"/>
          </p:cNvSpPr>
          <p:nvPr>
            <p:ph type="dt" idx="10"/>
          </p:nvPr>
        </p:nvSpPr>
        <p:spPr>
          <a:xfrm>
            <a:off x="1251678" y="6375678"/>
            <a:ext cx="2329722" cy="348462"/>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FEFEFE"/>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00" name="Shape 100"/>
          <p:cNvSpPr txBox="1">
            <a:spLocks noGrp="1"/>
          </p:cNvSpPr>
          <p:nvPr>
            <p:ph type="ftr" idx="11"/>
          </p:nvPr>
        </p:nvSpPr>
        <p:spPr>
          <a:xfrm>
            <a:off x="4038600" y="6375678"/>
            <a:ext cx="4114800" cy="34579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FEFEFE"/>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01" name="Shape 101"/>
          <p:cNvSpPr txBox="1">
            <a:spLocks noGrp="1"/>
          </p:cNvSpPr>
          <p:nvPr>
            <p:ph type="sldNum" idx="12"/>
          </p:nvPr>
        </p:nvSpPr>
        <p:spPr>
          <a:xfrm>
            <a:off x="8610600" y="6375678"/>
            <a:ext cx="2819398" cy="34579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u="none">
                <a:solidFill>
                  <a:srgbClr val="FEFEFE"/>
                </a:solidFill>
                <a:latin typeface="Cabin"/>
                <a:ea typeface="Cabin"/>
                <a:cs typeface="Cabin"/>
                <a:sym typeface="Cabin"/>
              </a:rPr>
              <a:t>‹#›</a:t>
            </a:fld>
            <a:endParaRPr lang="en-US" sz="1200" b="0" u="none">
              <a:solidFill>
                <a:srgbClr val="FEFEFE"/>
              </a:solidFill>
              <a:latin typeface="Cabin"/>
              <a:ea typeface="Cabin"/>
              <a:cs typeface="Cabin"/>
              <a:sym typeface="Cabin"/>
            </a:endParaRPr>
          </a:p>
        </p:txBody>
      </p:sp>
      <p:sp>
        <p:nvSpPr>
          <p:cNvPr id="102" name="Shape 102" title="Left scallop edge"/>
          <p:cNvSpPr/>
          <p:nvPr/>
        </p:nvSpPr>
        <p:spPr>
          <a:xfrm>
            <a:off x="0" y="0"/>
            <a:ext cx="885825" cy="6858000"/>
          </a:xfrm>
          <a:custGeom>
            <a:avLst/>
            <a:gdLst/>
            <a:ahLst/>
            <a:cxnLst/>
            <a:rect l="0" t="0" r="0" b="0"/>
            <a:pathLst>
              <a:path w="120000" h="120000" extrusionOk="0">
                <a:moveTo>
                  <a:pt x="0" y="0"/>
                </a:moveTo>
                <a:lnTo>
                  <a:pt x="96129" y="0"/>
                </a:lnTo>
                <a:lnTo>
                  <a:pt x="96344" y="1194"/>
                </a:lnTo>
                <a:lnTo>
                  <a:pt x="97419" y="2250"/>
                </a:lnTo>
                <a:lnTo>
                  <a:pt x="98924" y="3166"/>
                </a:lnTo>
                <a:lnTo>
                  <a:pt x="100860" y="3972"/>
                </a:lnTo>
                <a:lnTo>
                  <a:pt x="103010" y="4694"/>
                </a:lnTo>
                <a:lnTo>
                  <a:pt x="105591" y="5333"/>
                </a:lnTo>
                <a:lnTo>
                  <a:pt x="108172" y="6000"/>
                </a:lnTo>
                <a:lnTo>
                  <a:pt x="110752" y="6666"/>
                </a:lnTo>
                <a:lnTo>
                  <a:pt x="112903" y="7305"/>
                </a:lnTo>
                <a:lnTo>
                  <a:pt x="115053" y="8027"/>
                </a:lnTo>
                <a:lnTo>
                  <a:pt x="117204" y="8833"/>
                </a:lnTo>
                <a:lnTo>
                  <a:pt x="118709" y="9750"/>
                </a:lnTo>
                <a:lnTo>
                  <a:pt x="119569" y="10805"/>
                </a:lnTo>
                <a:lnTo>
                  <a:pt x="120000" y="12000"/>
                </a:lnTo>
                <a:lnTo>
                  <a:pt x="119569" y="13194"/>
                </a:lnTo>
                <a:lnTo>
                  <a:pt x="118709" y="14250"/>
                </a:lnTo>
                <a:lnTo>
                  <a:pt x="117204" y="15166"/>
                </a:lnTo>
                <a:lnTo>
                  <a:pt x="115053" y="15972"/>
                </a:lnTo>
                <a:lnTo>
                  <a:pt x="112903" y="16694"/>
                </a:lnTo>
                <a:lnTo>
                  <a:pt x="110752" y="17333"/>
                </a:lnTo>
                <a:lnTo>
                  <a:pt x="108172" y="18000"/>
                </a:lnTo>
                <a:lnTo>
                  <a:pt x="105591" y="18666"/>
                </a:lnTo>
                <a:lnTo>
                  <a:pt x="103010" y="19305"/>
                </a:lnTo>
                <a:lnTo>
                  <a:pt x="100860" y="20027"/>
                </a:lnTo>
                <a:lnTo>
                  <a:pt x="98924" y="20833"/>
                </a:lnTo>
                <a:lnTo>
                  <a:pt x="97419" y="21750"/>
                </a:lnTo>
                <a:lnTo>
                  <a:pt x="96344" y="22805"/>
                </a:lnTo>
                <a:lnTo>
                  <a:pt x="96129" y="24000"/>
                </a:lnTo>
                <a:lnTo>
                  <a:pt x="96344" y="25194"/>
                </a:lnTo>
                <a:lnTo>
                  <a:pt x="97419" y="26250"/>
                </a:lnTo>
                <a:lnTo>
                  <a:pt x="98924" y="27166"/>
                </a:lnTo>
                <a:lnTo>
                  <a:pt x="100860" y="27972"/>
                </a:lnTo>
                <a:lnTo>
                  <a:pt x="103010" y="28694"/>
                </a:lnTo>
                <a:lnTo>
                  <a:pt x="105591" y="29333"/>
                </a:lnTo>
                <a:lnTo>
                  <a:pt x="108172" y="30000"/>
                </a:lnTo>
                <a:lnTo>
                  <a:pt x="110752" y="30666"/>
                </a:lnTo>
                <a:lnTo>
                  <a:pt x="112903" y="31305"/>
                </a:lnTo>
                <a:lnTo>
                  <a:pt x="115053" y="32027"/>
                </a:lnTo>
                <a:lnTo>
                  <a:pt x="117204" y="32833"/>
                </a:lnTo>
                <a:lnTo>
                  <a:pt x="118709" y="33750"/>
                </a:lnTo>
                <a:lnTo>
                  <a:pt x="119569" y="34805"/>
                </a:lnTo>
                <a:lnTo>
                  <a:pt x="120000" y="36000"/>
                </a:lnTo>
                <a:lnTo>
                  <a:pt x="119569" y="37194"/>
                </a:lnTo>
                <a:lnTo>
                  <a:pt x="118709" y="38250"/>
                </a:lnTo>
                <a:lnTo>
                  <a:pt x="117204" y="39166"/>
                </a:lnTo>
                <a:lnTo>
                  <a:pt x="115053" y="39972"/>
                </a:lnTo>
                <a:lnTo>
                  <a:pt x="112903" y="40694"/>
                </a:lnTo>
                <a:lnTo>
                  <a:pt x="110752" y="41333"/>
                </a:lnTo>
                <a:lnTo>
                  <a:pt x="108172" y="42000"/>
                </a:lnTo>
                <a:lnTo>
                  <a:pt x="105591" y="42666"/>
                </a:lnTo>
                <a:lnTo>
                  <a:pt x="103010" y="43305"/>
                </a:lnTo>
                <a:lnTo>
                  <a:pt x="100860" y="44027"/>
                </a:lnTo>
                <a:lnTo>
                  <a:pt x="98924" y="44833"/>
                </a:lnTo>
                <a:lnTo>
                  <a:pt x="97419" y="45750"/>
                </a:lnTo>
                <a:lnTo>
                  <a:pt x="96344" y="46805"/>
                </a:lnTo>
                <a:lnTo>
                  <a:pt x="96129" y="48000"/>
                </a:lnTo>
                <a:lnTo>
                  <a:pt x="96344" y="49194"/>
                </a:lnTo>
                <a:lnTo>
                  <a:pt x="97419" y="50250"/>
                </a:lnTo>
                <a:lnTo>
                  <a:pt x="98924" y="51166"/>
                </a:lnTo>
                <a:lnTo>
                  <a:pt x="100860" y="51972"/>
                </a:lnTo>
                <a:lnTo>
                  <a:pt x="103010" y="52694"/>
                </a:lnTo>
                <a:lnTo>
                  <a:pt x="105591" y="53333"/>
                </a:lnTo>
                <a:lnTo>
                  <a:pt x="108172" y="54000"/>
                </a:lnTo>
                <a:lnTo>
                  <a:pt x="110752" y="54666"/>
                </a:lnTo>
                <a:lnTo>
                  <a:pt x="112903" y="55305"/>
                </a:lnTo>
                <a:lnTo>
                  <a:pt x="115053" y="56027"/>
                </a:lnTo>
                <a:lnTo>
                  <a:pt x="117204" y="56833"/>
                </a:lnTo>
                <a:lnTo>
                  <a:pt x="118709" y="57750"/>
                </a:lnTo>
                <a:lnTo>
                  <a:pt x="119569" y="58805"/>
                </a:lnTo>
                <a:lnTo>
                  <a:pt x="120000" y="59972"/>
                </a:lnTo>
                <a:lnTo>
                  <a:pt x="119569" y="61194"/>
                </a:lnTo>
                <a:lnTo>
                  <a:pt x="118709" y="62250"/>
                </a:lnTo>
                <a:lnTo>
                  <a:pt x="117204" y="63166"/>
                </a:lnTo>
                <a:lnTo>
                  <a:pt x="115053" y="63972"/>
                </a:lnTo>
                <a:lnTo>
                  <a:pt x="112903" y="64694"/>
                </a:lnTo>
                <a:lnTo>
                  <a:pt x="110752" y="65333"/>
                </a:lnTo>
                <a:lnTo>
                  <a:pt x="108172" y="66000"/>
                </a:lnTo>
                <a:lnTo>
                  <a:pt x="105591" y="66666"/>
                </a:lnTo>
                <a:lnTo>
                  <a:pt x="103010" y="67305"/>
                </a:lnTo>
                <a:lnTo>
                  <a:pt x="100860" y="68027"/>
                </a:lnTo>
                <a:lnTo>
                  <a:pt x="98924" y="68833"/>
                </a:lnTo>
                <a:lnTo>
                  <a:pt x="97419" y="69750"/>
                </a:lnTo>
                <a:lnTo>
                  <a:pt x="96344" y="70805"/>
                </a:lnTo>
                <a:lnTo>
                  <a:pt x="96129" y="72000"/>
                </a:lnTo>
                <a:lnTo>
                  <a:pt x="96344" y="73194"/>
                </a:lnTo>
                <a:lnTo>
                  <a:pt x="97419" y="74250"/>
                </a:lnTo>
                <a:lnTo>
                  <a:pt x="98924" y="75166"/>
                </a:lnTo>
                <a:lnTo>
                  <a:pt x="100860" y="75972"/>
                </a:lnTo>
                <a:lnTo>
                  <a:pt x="103010" y="76694"/>
                </a:lnTo>
                <a:lnTo>
                  <a:pt x="105591" y="77333"/>
                </a:lnTo>
                <a:lnTo>
                  <a:pt x="110752" y="78666"/>
                </a:lnTo>
                <a:lnTo>
                  <a:pt x="112903" y="79305"/>
                </a:lnTo>
                <a:lnTo>
                  <a:pt x="115053" y="80027"/>
                </a:lnTo>
                <a:lnTo>
                  <a:pt x="117204" y="80833"/>
                </a:lnTo>
                <a:lnTo>
                  <a:pt x="118709" y="81750"/>
                </a:lnTo>
                <a:lnTo>
                  <a:pt x="119569" y="82805"/>
                </a:lnTo>
                <a:lnTo>
                  <a:pt x="120000" y="84000"/>
                </a:lnTo>
                <a:lnTo>
                  <a:pt x="119569" y="85194"/>
                </a:lnTo>
                <a:lnTo>
                  <a:pt x="118709" y="86250"/>
                </a:lnTo>
                <a:lnTo>
                  <a:pt x="117204" y="87166"/>
                </a:lnTo>
                <a:lnTo>
                  <a:pt x="115053" y="87972"/>
                </a:lnTo>
                <a:lnTo>
                  <a:pt x="112903" y="88694"/>
                </a:lnTo>
                <a:lnTo>
                  <a:pt x="110752" y="89333"/>
                </a:lnTo>
                <a:lnTo>
                  <a:pt x="108172" y="90000"/>
                </a:lnTo>
                <a:lnTo>
                  <a:pt x="105591" y="90666"/>
                </a:lnTo>
                <a:lnTo>
                  <a:pt x="103010" y="91305"/>
                </a:lnTo>
                <a:lnTo>
                  <a:pt x="100860" y="92027"/>
                </a:lnTo>
                <a:lnTo>
                  <a:pt x="98924" y="92833"/>
                </a:lnTo>
                <a:lnTo>
                  <a:pt x="97419" y="93750"/>
                </a:lnTo>
                <a:lnTo>
                  <a:pt x="96344" y="94805"/>
                </a:lnTo>
                <a:lnTo>
                  <a:pt x="96129" y="96000"/>
                </a:lnTo>
                <a:lnTo>
                  <a:pt x="96344" y="97194"/>
                </a:lnTo>
                <a:lnTo>
                  <a:pt x="97419" y="98250"/>
                </a:lnTo>
                <a:lnTo>
                  <a:pt x="98924" y="99166"/>
                </a:lnTo>
                <a:lnTo>
                  <a:pt x="100860" y="99972"/>
                </a:lnTo>
                <a:lnTo>
                  <a:pt x="103010" y="100694"/>
                </a:lnTo>
                <a:lnTo>
                  <a:pt x="105591" y="101333"/>
                </a:lnTo>
                <a:lnTo>
                  <a:pt x="108172" y="102000"/>
                </a:lnTo>
                <a:lnTo>
                  <a:pt x="110752" y="102666"/>
                </a:lnTo>
                <a:lnTo>
                  <a:pt x="112903" y="103305"/>
                </a:lnTo>
                <a:lnTo>
                  <a:pt x="115053" y="104027"/>
                </a:lnTo>
                <a:lnTo>
                  <a:pt x="117204" y="104833"/>
                </a:lnTo>
                <a:lnTo>
                  <a:pt x="118709" y="105750"/>
                </a:lnTo>
                <a:lnTo>
                  <a:pt x="119569" y="106805"/>
                </a:lnTo>
                <a:lnTo>
                  <a:pt x="120000" y="108000"/>
                </a:lnTo>
                <a:lnTo>
                  <a:pt x="119569" y="109194"/>
                </a:lnTo>
                <a:lnTo>
                  <a:pt x="118709" y="110250"/>
                </a:lnTo>
                <a:lnTo>
                  <a:pt x="117204" y="111166"/>
                </a:lnTo>
                <a:lnTo>
                  <a:pt x="115053" y="111972"/>
                </a:lnTo>
                <a:lnTo>
                  <a:pt x="112903" y="112694"/>
                </a:lnTo>
                <a:lnTo>
                  <a:pt x="110752" y="113333"/>
                </a:lnTo>
                <a:lnTo>
                  <a:pt x="108172" y="114000"/>
                </a:lnTo>
                <a:lnTo>
                  <a:pt x="105591" y="114666"/>
                </a:lnTo>
                <a:lnTo>
                  <a:pt x="103010" y="115305"/>
                </a:lnTo>
                <a:lnTo>
                  <a:pt x="100860" y="116027"/>
                </a:lnTo>
                <a:lnTo>
                  <a:pt x="98924" y="116833"/>
                </a:lnTo>
                <a:lnTo>
                  <a:pt x="97419" y="117750"/>
                </a:lnTo>
                <a:lnTo>
                  <a:pt x="96344" y="118805"/>
                </a:lnTo>
                <a:lnTo>
                  <a:pt x="96129" y="120000"/>
                </a:lnTo>
                <a:lnTo>
                  <a:pt x="0" y="120000"/>
                </a:lnTo>
                <a:lnTo>
                  <a:pt x="0" y="0"/>
                </a:lnTo>
                <a:close/>
              </a:path>
            </a:pathLst>
          </a:custGeom>
          <a:solidFill>
            <a:schemeClr val="lt2"/>
          </a:solidFill>
          <a:ln>
            <a:noFill/>
          </a:ln>
        </p:spPr>
      </p:sp>
      <p:sp>
        <p:nvSpPr>
          <p:cNvPr id="103" name="Shape 103" title="right edge border"/>
          <p:cNvSpPr/>
          <p:nvPr/>
        </p:nvSpPr>
        <p:spPr>
          <a:xfrm>
            <a:off x="11908535" y="0"/>
            <a:ext cx="283464"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4" name="Shape 124"/>
          <p:cNvSpPr txBox="1">
            <a:spLocks noGrp="1"/>
          </p:cNvSpPr>
          <p:nvPr>
            <p:ph type="body" idx="1"/>
          </p:nvPr>
        </p:nvSpPr>
        <p:spPr>
          <a:xfrm>
            <a:off x="609600" y="1600200"/>
            <a:ext cx="109728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dt" idx="10"/>
          </p:nvPr>
        </p:nvSpPr>
        <p:spPr>
          <a:xfrm>
            <a:off x="609600" y="6356351"/>
            <a:ext cx="2844900" cy="365099"/>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ftr" idx="11"/>
          </p:nvPr>
        </p:nvSpPr>
        <p:spPr>
          <a:xfrm>
            <a:off x="4165600" y="6356351"/>
            <a:ext cx="3860700" cy="365099"/>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sldNum" idx="12"/>
          </p:nvPr>
        </p:nvSpPr>
        <p:spPr>
          <a:xfrm>
            <a:off x="8737600" y="6356351"/>
            <a:ext cx="2844900"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pic>
        <p:nvPicPr>
          <p:cNvPr id="192" name="Shape 192" descr="RLH_Standard_v2.jpg"/>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193" name="Shape 193"/>
          <p:cNvCxnSpPr/>
          <p:nvPr/>
        </p:nvCxnSpPr>
        <p:spPr>
          <a:xfrm>
            <a:off x="1020233" y="1308100"/>
            <a:ext cx="9906000" cy="0"/>
          </a:xfrm>
          <a:prstGeom prst="straightConnector1">
            <a:avLst/>
          </a:prstGeom>
          <a:noFill/>
          <a:ln w="28575" cap="flat" cmpd="sng">
            <a:solidFill>
              <a:srgbClr val="7C0423"/>
            </a:solidFill>
            <a:prstDash val="solid"/>
            <a:miter lim="8000"/>
            <a:headEnd type="none" w="med" len="med"/>
            <a:tailEnd type="none" w="med" len="med"/>
          </a:ln>
        </p:spPr>
      </p:cxnSp>
      <p:sp>
        <p:nvSpPr>
          <p:cNvPr id="194" name="Shape 194"/>
          <p:cNvSpPr txBox="1"/>
          <p:nvPr/>
        </p:nvSpPr>
        <p:spPr>
          <a:xfrm>
            <a:off x="10356848" y="6137275"/>
            <a:ext cx="1117500" cy="274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Lucida Sans"/>
              <a:buNone/>
            </a:pPr>
            <a:fld id="{00000000-1234-1234-1234-123412341234}" type="slidenum">
              <a:rPr lang="en-US" sz="1200" b="0" i="0" u="none" strike="noStrike" cap="none">
                <a:solidFill>
                  <a:srgbClr val="000000"/>
                </a:solidFill>
                <a:latin typeface="Lucida Sans"/>
                <a:ea typeface="Lucida Sans"/>
                <a:cs typeface="Lucida Sans"/>
                <a:sym typeface="Lucida Sans"/>
              </a:rPr>
              <a:t>‹#›</a:t>
            </a:fld>
            <a:endParaRPr lang="en-US" sz="1200" b="0" i="0" u="none" strike="noStrike" cap="none">
              <a:solidFill>
                <a:srgbClr val="000000"/>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pic>
        <p:nvPicPr>
          <p:cNvPr id="199" name="Shape 199" descr="RLH_Title_v2.jpg"/>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200" name="Shape 200"/>
          <p:cNvCxnSpPr/>
          <p:nvPr/>
        </p:nvCxnSpPr>
        <p:spPr>
          <a:xfrm>
            <a:off x="1325033" y="4205287"/>
            <a:ext cx="9228900" cy="0"/>
          </a:xfrm>
          <a:prstGeom prst="straightConnector1">
            <a:avLst/>
          </a:prstGeom>
          <a:noFill/>
          <a:ln w="25400" cap="flat" cmpd="sng">
            <a:solidFill>
              <a:srgbClr val="FFFFFF"/>
            </a:solidFill>
            <a:prstDash val="solid"/>
            <a:miter lim="8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79001A"/>
        </a:solidFill>
        <a:effectLst/>
      </p:bgPr>
    </p:bg>
    <p:spTree>
      <p:nvGrpSpPr>
        <p:cNvPr id="1" name="Shape 205"/>
        <p:cNvGrpSpPr/>
        <p:nvPr/>
      </p:nvGrpSpPr>
      <p:grpSpPr>
        <a:xfrm>
          <a:off x="0" y="0"/>
          <a:ext cx="0" cy="0"/>
          <a:chOff x="0" y="0"/>
          <a:chExt cx="0" cy="0"/>
        </a:xfrm>
      </p:grpSpPr>
      <p:pic>
        <p:nvPicPr>
          <p:cNvPr id="206" name="Shape 206" descr="RLH_Transition2.jpg"/>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pic>
        <p:nvPicPr>
          <p:cNvPr id="210" name="Shape 210" descr="RLH_Title_v2.jpg"/>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211" name="Shape 211"/>
          <p:cNvCxnSpPr/>
          <p:nvPr/>
        </p:nvCxnSpPr>
        <p:spPr>
          <a:xfrm>
            <a:off x="1325033" y="4205287"/>
            <a:ext cx="9228900" cy="0"/>
          </a:xfrm>
          <a:prstGeom prst="straightConnector1">
            <a:avLst/>
          </a:prstGeom>
          <a:noFill/>
          <a:ln w="25400" cap="flat" cmpd="sng">
            <a:solidFill>
              <a:srgbClr val="FFFFFF"/>
            </a:solidFill>
            <a:prstDash val="solid"/>
            <a:miter lim="8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pic>
        <p:nvPicPr>
          <p:cNvPr id="217" name="Shape 217" descr="RLH_Standard_v2.jpg"/>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218" name="Shape 218"/>
          <p:cNvCxnSpPr/>
          <p:nvPr/>
        </p:nvCxnSpPr>
        <p:spPr>
          <a:xfrm>
            <a:off x="1020233" y="1308100"/>
            <a:ext cx="9906000" cy="0"/>
          </a:xfrm>
          <a:prstGeom prst="straightConnector1">
            <a:avLst/>
          </a:prstGeom>
          <a:noFill/>
          <a:ln w="28575" cap="flat" cmpd="sng">
            <a:solidFill>
              <a:srgbClr val="7C0423"/>
            </a:solidFill>
            <a:prstDash val="solid"/>
            <a:miter lim="8000"/>
            <a:headEnd type="none" w="med" len="med"/>
            <a:tailEnd type="none" w="med" len="med"/>
          </a:ln>
        </p:spPr>
      </p:cxnSp>
      <p:sp>
        <p:nvSpPr>
          <p:cNvPr id="219" name="Shape 219"/>
          <p:cNvSpPr txBox="1"/>
          <p:nvPr/>
        </p:nvSpPr>
        <p:spPr>
          <a:xfrm>
            <a:off x="10356848" y="6137275"/>
            <a:ext cx="1117500" cy="274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Lucida Sans"/>
              <a:buNone/>
            </a:pPr>
            <a:fld id="{00000000-1234-1234-1234-123412341234}" type="slidenum">
              <a:rPr lang="en-US" sz="1200" b="0" i="0" u="none" strike="noStrike" cap="none">
                <a:solidFill>
                  <a:srgbClr val="000000"/>
                </a:solidFill>
                <a:latin typeface="Lucida Sans"/>
                <a:ea typeface="Lucida Sans"/>
                <a:cs typeface="Lucida Sans"/>
                <a:sym typeface="Lucida Sans"/>
              </a:rPr>
              <a:t>‹#›</a:t>
            </a:fld>
            <a:endParaRPr lang="en-US" sz="1200" b="0" i="0" u="none" strike="noStrike" cap="none">
              <a:solidFill>
                <a:srgbClr val="000000"/>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jpg"/><Relationship Id="rId6" Type="http://schemas.openxmlformats.org/officeDocument/2006/relationships/image" Target="../media/image99.jp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 Id="rId3" Type="http://schemas.openxmlformats.org/officeDocument/2006/relationships/image" Target="../media/image10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9.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0.xml"/><Relationship Id="rId3" Type="http://schemas.openxmlformats.org/officeDocument/2006/relationships/image" Target="../media/image11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2.xml"/><Relationship Id="rId3" Type="http://schemas.openxmlformats.org/officeDocument/2006/relationships/image" Target="../media/image11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4.xml"/><Relationship Id="rId3" Type="http://schemas.openxmlformats.org/officeDocument/2006/relationships/image" Target="../media/image11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5.xml"/><Relationship Id="rId3" Type="http://schemas.openxmlformats.org/officeDocument/2006/relationships/image" Target="../media/image11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6.xml"/><Relationship Id="rId3" Type="http://schemas.openxmlformats.org/officeDocument/2006/relationships/image" Target="../media/image11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8.xml"/><Relationship Id="rId3" Type="http://schemas.openxmlformats.org/officeDocument/2006/relationships/image" Target="../media/image11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0.xml"/><Relationship Id="rId3" Type="http://schemas.openxmlformats.org/officeDocument/2006/relationships/image" Target="../media/image116.jpg"/></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jpg"/><Relationship Id="rId1" Type="http://schemas.openxmlformats.org/officeDocument/2006/relationships/slideLayout" Target="../slideLayouts/slideLayout15.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gif"/><Relationship Id="rId1" Type="http://schemas.openxmlformats.org/officeDocument/2006/relationships/slideLayout" Target="../slideLayouts/slideLayout15.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18.png"/><Relationship Id="rId5" Type="http://schemas.openxmlformats.org/officeDocument/2006/relationships/image" Target="../media/image121.gif"/><Relationship Id="rId6" Type="http://schemas.openxmlformats.org/officeDocument/2006/relationships/image" Target="../media/image122.gif"/><Relationship Id="rId7" Type="http://schemas.openxmlformats.org/officeDocument/2006/relationships/image" Target="../media/image123.png"/><Relationship Id="rId1" Type="http://schemas.openxmlformats.org/officeDocument/2006/relationships/slideLayout" Target="../slideLayouts/slideLayout15.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4.xml"/><Relationship Id="rId3" Type="http://schemas.openxmlformats.org/officeDocument/2006/relationships/image" Target="../media/image124.jpg"/></Relationships>
</file>

<file path=ppt/slides/_rels/slide125.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jpg"/><Relationship Id="rId1" Type="http://schemas.openxmlformats.org/officeDocument/2006/relationships/slideLayout" Target="../slideLayouts/slideLayout16.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6.xml"/><Relationship Id="rId3" Type="http://schemas.openxmlformats.org/officeDocument/2006/relationships/image" Target="../media/image127.jpg"/></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8bYRy_wZEJI" TargetMode="External"/><Relationship Id="rId4" Type="http://schemas.openxmlformats.org/officeDocument/2006/relationships/image" Target="../media/image128.jpg"/><Relationship Id="rId5" Type="http://schemas.openxmlformats.org/officeDocument/2006/relationships/image" Target="../media/image129.jpg"/><Relationship Id="rId6" Type="http://schemas.openxmlformats.org/officeDocument/2006/relationships/image" Target="../media/image130.jpg"/><Relationship Id="rId7" Type="http://schemas.openxmlformats.org/officeDocument/2006/relationships/image" Target="../media/image131.jpg"/><Relationship Id="rId8" Type="http://schemas.openxmlformats.org/officeDocument/2006/relationships/hyperlink" Target="https://www.youtube.com/watch?v=axttkV4Gs8c" TargetMode="External"/><Relationship Id="rId1" Type="http://schemas.openxmlformats.org/officeDocument/2006/relationships/slideLayout" Target="../slideLayouts/slideLayout15.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8.xml"/><Relationship Id="rId3" Type="http://schemas.openxmlformats.org/officeDocument/2006/relationships/image" Target="../media/image132.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9.xml"/><Relationship Id="rId3" Type="http://schemas.openxmlformats.org/officeDocument/2006/relationships/image" Target="../media/image1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0.xml"/><Relationship Id="rId3" Type="http://schemas.openxmlformats.org/officeDocument/2006/relationships/image" Target="../media/image1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1.xml"/><Relationship Id="rId3" Type="http://schemas.openxmlformats.org/officeDocument/2006/relationships/image" Target="../media/image135.png"/></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4.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1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14.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5.xml"/><Relationship Id="rId3" Type="http://schemas.openxmlformats.org/officeDocument/2006/relationships/image" Target="../media/image14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5.xml"/><Relationship Id="rId3" Type="http://schemas.openxmlformats.org/officeDocument/2006/relationships/image" Target="../media/image143.png"/></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35.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35.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35.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7.jpg"/><Relationship Id="rId1" Type="http://schemas.openxmlformats.org/officeDocument/2006/relationships/slideLayout" Target="../slideLayouts/slideLayout35.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8.jpg"/><Relationship Id="rId1" Type="http://schemas.openxmlformats.org/officeDocument/2006/relationships/slideLayout" Target="../slideLayouts/slideLayout35.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9.jpg"/><Relationship Id="rId1" Type="http://schemas.openxmlformats.org/officeDocument/2006/relationships/slideLayout" Target="../slideLayouts/slideLayout35.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0.jpg"/><Relationship Id="rId1" Type="http://schemas.openxmlformats.org/officeDocument/2006/relationships/slideLayout" Target="../slideLayouts/slideLayout35.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1.jpg"/><Relationship Id="rId1" Type="http://schemas.openxmlformats.org/officeDocument/2006/relationships/slideLayout" Target="../slideLayouts/slideLayout35.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2.jpg"/><Relationship Id="rId1" Type="http://schemas.openxmlformats.org/officeDocument/2006/relationships/slideLayout" Target="../slideLayouts/slideLayout35.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3.jpg"/><Relationship Id="rId1" Type="http://schemas.openxmlformats.org/officeDocument/2006/relationships/slideLayout" Target="../slideLayouts/slideLayout35.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4.jpg"/><Relationship Id="rId1" Type="http://schemas.openxmlformats.org/officeDocument/2006/relationships/slideLayout" Target="../slideLayouts/slideLayout35.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5.jpg"/><Relationship Id="rId1" Type="http://schemas.openxmlformats.org/officeDocument/2006/relationships/slideLayout" Target="../slideLayouts/slideLayout35.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6.jpg"/><Relationship Id="rId1" Type="http://schemas.openxmlformats.org/officeDocument/2006/relationships/slideLayout" Target="../slideLayouts/slideLayout35.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7.jpg"/><Relationship Id="rId1" Type="http://schemas.openxmlformats.org/officeDocument/2006/relationships/slideLayout" Target="../slideLayouts/slideLayout35.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60.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8.jpg"/><Relationship Id="rId1" Type="http://schemas.openxmlformats.org/officeDocument/2006/relationships/slideLayout" Target="../slideLayouts/slideLayout35.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59.jpg"/><Relationship Id="rId1" Type="http://schemas.openxmlformats.org/officeDocument/2006/relationships/slideLayout" Target="../slideLayouts/slideLayout35.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0.jpg"/><Relationship Id="rId1" Type="http://schemas.openxmlformats.org/officeDocument/2006/relationships/slideLayout" Target="../slideLayouts/slideLayout35.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1.jpg"/><Relationship Id="rId1" Type="http://schemas.openxmlformats.org/officeDocument/2006/relationships/slideLayout" Target="../slideLayouts/slideLayout35.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2.jpg"/><Relationship Id="rId1" Type="http://schemas.openxmlformats.org/officeDocument/2006/relationships/slideLayout" Target="../slideLayouts/slideLayout35.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3.jpg"/><Relationship Id="rId1" Type="http://schemas.openxmlformats.org/officeDocument/2006/relationships/slideLayout" Target="../slideLayouts/slideLayout35.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4.jpg"/><Relationship Id="rId1" Type="http://schemas.openxmlformats.org/officeDocument/2006/relationships/slideLayout" Target="../slideLayouts/slideLayout35.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5.jpg"/><Relationship Id="rId1" Type="http://schemas.openxmlformats.org/officeDocument/2006/relationships/slideLayout" Target="../slideLayouts/slideLayout35.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6.jpg"/><Relationship Id="rId1" Type="http://schemas.openxmlformats.org/officeDocument/2006/relationships/slideLayout" Target="../slideLayouts/slideLayout35.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7.jpg"/><Relationship Id="rId1" Type="http://schemas.openxmlformats.org/officeDocument/2006/relationships/slideLayout" Target="../slideLayouts/slideLayout35.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70.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68.jpg"/><Relationship Id="rId1" Type="http://schemas.openxmlformats.org/officeDocument/2006/relationships/slideLayout" Target="../slideLayouts/slideLayout35.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5.xml"/><Relationship Id="rId3" Type="http://schemas.openxmlformats.org/officeDocument/2006/relationships/image" Target="../media/image16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7.xml"/><Relationship Id="rId3" Type="http://schemas.openxmlformats.org/officeDocument/2006/relationships/image" Target="../media/image170.png"/></Relationships>
</file>

<file path=ppt/slides/_rels/slide178.xml.rels><?xml version="1.0" encoding="UTF-8" standalone="yes"?>
<Relationships xmlns="http://schemas.openxmlformats.org/package/2006/relationships"><Relationship Id="rId3" Type="http://schemas.openxmlformats.org/officeDocument/2006/relationships/hyperlink" Target="http://www.history.com/topics/ancient-history/the-egyptian-pyramids/videos" TargetMode="External"/><Relationship Id="rId4" Type="http://schemas.openxmlformats.org/officeDocument/2006/relationships/image" Target="../media/image171.png"/><Relationship Id="rId1" Type="http://schemas.openxmlformats.org/officeDocument/2006/relationships/slideLayout" Target="../slideLayouts/slideLayout29.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9.xml"/><Relationship Id="rId3" Type="http://schemas.openxmlformats.org/officeDocument/2006/relationships/image" Target="../media/image1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hyperlink" Target="https://www.youtube.com/watch?v=lotbZQ55SgU"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CJdT6QcSbQ0"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jp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youtube.com/watch?v=Pwe-pA6TaZk"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gif"/><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1.xml"/><Relationship Id="rId3" Type="http://schemas.openxmlformats.org/officeDocument/2006/relationships/image" Target="../media/image8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3.xml"/><Relationship Id="rId3"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4.xml"/><Relationship Id="rId3" Type="http://schemas.openxmlformats.org/officeDocument/2006/relationships/image" Target="../media/image9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3.jpg"/></Relationships>
</file>

<file path=ppt/slides/_rels/slide99.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ctrTitle"/>
          </p:nvPr>
        </p:nvSpPr>
        <p:spPr>
          <a:xfrm>
            <a:off x="1078523" y="1098387"/>
            <a:ext cx="10318418" cy="4394987"/>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2"/>
              </a:buClr>
              <a:buSzPct val="25000"/>
              <a:buFont typeface="Impact"/>
              <a:buNone/>
            </a:pPr>
            <a:r>
              <a:rPr lang="en-US" sz="10000" b="0" i="0" u="none" strike="noStrike" cap="none">
                <a:solidFill>
                  <a:schemeClr val="dk2"/>
                </a:solidFill>
                <a:latin typeface="Impact"/>
                <a:ea typeface="Impact"/>
                <a:cs typeface="Impact"/>
                <a:sym typeface="Impact"/>
              </a:rPr>
              <a:t>UNIT 1:ORIGINS OF CIVILIZATION</a:t>
            </a:r>
          </a:p>
        </p:txBody>
      </p:sp>
      <p:sp>
        <p:nvSpPr>
          <p:cNvPr id="291" name="Shape 291"/>
          <p:cNvSpPr txBox="1">
            <a:spLocks noGrp="1"/>
          </p:cNvSpPr>
          <p:nvPr>
            <p:ph type="subTitle" idx="1"/>
          </p:nvPr>
        </p:nvSpPr>
        <p:spPr>
          <a:xfrm>
            <a:off x="2215044" y="5979196"/>
            <a:ext cx="8045373" cy="74227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2"/>
              </a:buClr>
              <a:buSzPct val="25000"/>
              <a:buFont typeface="Arial"/>
              <a:buNone/>
            </a:pPr>
            <a:endParaRPr sz="2000" b="1" i="0" u="none" strike="noStrike" cap="none">
              <a:solidFill>
                <a:schemeClr val="dk2"/>
              </a:solidFill>
              <a:latin typeface="Cabin"/>
              <a:ea typeface="Cabin"/>
              <a:cs typeface="Cabin"/>
              <a:sym typeface="Cab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2209800" y="3048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600" b="0" i="0" u="none" strike="noStrike" cap="none">
                <a:solidFill>
                  <a:schemeClr val="dk2"/>
                </a:solidFill>
                <a:latin typeface="Arial"/>
                <a:ea typeface="Arial"/>
                <a:cs typeface="Arial"/>
                <a:sym typeface="Arial"/>
              </a:rPr>
              <a:t>HISTORY HELPS US APPRECIATE BEAUTY.</a:t>
            </a:r>
          </a:p>
        </p:txBody>
      </p:sp>
      <p:pic>
        <p:nvPicPr>
          <p:cNvPr id="353" name="Shape 353"/>
          <p:cNvPicPr preferRelativeResize="0">
            <a:picLocks noGrp="1"/>
          </p:cNvPicPr>
          <p:nvPr>
            <p:ph type="body" idx="1"/>
          </p:nvPr>
        </p:nvPicPr>
        <p:blipFill rotWithShape="1">
          <a:blip r:embed="rId3">
            <a:alphaModFix/>
          </a:blip>
          <a:srcRect/>
          <a:stretch/>
        </p:blipFill>
        <p:spPr>
          <a:xfrm>
            <a:off x="3352800" y="1752600"/>
            <a:ext cx="5486399" cy="4114800"/>
          </a:xfrm>
          <a:prstGeom prst="rect">
            <a:avLst/>
          </a:prstGeom>
          <a:noFill/>
          <a:ln>
            <a:noFill/>
          </a:ln>
        </p:spPr>
      </p:pic>
      <p:sp>
        <p:nvSpPr>
          <p:cNvPr id="354" name="Shape 354"/>
          <p:cNvSpPr/>
          <p:nvPr/>
        </p:nvSpPr>
        <p:spPr>
          <a:xfrm>
            <a:off x="3810000" y="6172200"/>
            <a:ext cx="5748337"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http://www.envocare.co.uk/taj_mahal_history.htm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1116778" y="-134889"/>
            <a:ext cx="10178400" cy="1492200"/>
          </a:xfrm>
          <a:prstGeom prst="rect">
            <a:avLst/>
          </a:prstGeom>
        </p:spPr>
        <p:txBody>
          <a:bodyPr lIns="91425" tIns="91425" rIns="91425" bIns="91425" anchor="t" anchorCtr="0">
            <a:noAutofit/>
          </a:bodyPr>
          <a:lstStyle/>
          <a:p>
            <a:pPr lvl="0">
              <a:spcBef>
                <a:spcPts val="0"/>
              </a:spcBef>
              <a:buNone/>
            </a:pPr>
            <a:r>
              <a:rPr lang="en-US"/>
              <a:t>Warfare</a:t>
            </a:r>
          </a:p>
        </p:txBody>
      </p:sp>
      <p:pic>
        <p:nvPicPr>
          <p:cNvPr id="1140" name="Shape 1140"/>
          <p:cNvPicPr preferRelativeResize="0"/>
          <p:nvPr/>
        </p:nvPicPr>
        <p:blipFill>
          <a:blip r:embed="rId3">
            <a:alphaModFix/>
          </a:blip>
          <a:stretch>
            <a:fillRect/>
          </a:stretch>
        </p:blipFill>
        <p:spPr>
          <a:xfrm>
            <a:off x="5846150" y="25"/>
            <a:ext cx="5927675" cy="3674074"/>
          </a:xfrm>
          <a:prstGeom prst="rect">
            <a:avLst/>
          </a:prstGeom>
          <a:noFill/>
          <a:ln>
            <a:noFill/>
          </a:ln>
        </p:spPr>
      </p:pic>
      <p:pic>
        <p:nvPicPr>
          <p:cNvPr id="1141" name="Shape 1141"/>
          <p:cNvPicPr preferRelativeResize="0"/>
          <p:nvPr/>
        </p:nvPicPr>
        <p:blipFill rotWithShape="1">
          <a:blip r:embed="rId4">
            <a:alphaModFix/>
          </a:blip>
          <a:srcRect r="2959" b="10112"/>
          <a:stretch/>
        </p:blipFill>
        <p:spPr>
          <a:xfrm>
            <a:off x="984350" y="714013"/>
            <a:ext cx="4861799" cy="2842574"/>
          </a:xfrm>
          <a:prstGeom prst="rect">
            <a:avLst/>
          </a:prstGeom>
          <a:noFill/>
          <a:ln>
            <a:noFill/>
          </a:ln>
        </p:spPr>
      </p:pic>
      <p:pic>
        <p:nvPicPr>
          <p:cNvPr id="1142" name="Shape 1142"/>
          <p:cNvPicPr preferRelativeResize="0"/>
          <p:nvPr/>
        </p:nvPicPr>
        <p:blipFill>
          <a:blip r:embed="rId5">
            <a:alphaModFix/>
          </a:blip>
          <a:stretch>
            <a:fillRect/>
          </a:stretch>
        </p:blipFill>
        <p:spPr>
          <a:xfrm>
            <a:off x="984350" y="3386275"/>
            <a:ext cx="5104150" cy="3471725"/>
          </a:xfrm>
          <a:prstGeom prst="rect">
            <a:avLst/>
          </a:prstGeom>
          <a:noFill/>
          <a:ln>
            <a:noFill/>
          </a:ln>
        </p:spPr>
      </p:pic>
      <p:pic>
        <p:nvPicPr>
          <p:cNvPr id="1143" name="Shape 1143"/>
          <p:cNvPicPr preferRelativeResize="0"/>
          <p:nvPr/>
        </p:nvPicPr>
        <p:blipFill>
          <a:blip r:embed="rId6">
            <a:alphaModFix/>
          </a:blip>
          <a:stretch>
            <a:fillRect/>
          </a:stretch>
        </p:blipFill>
        <p:spPr>
          <a:xfrm>
            <a:off x="6088500" y="3674099"/>
            <a:ext cx="5806200" cy="318389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Shape 114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rtl="0">
              <a:spcBef>
                <a:spcPts val="0"/>
              </a:spcBef>
              <a:buNone/>
            </a:pPr>
            <a:r>
              <a:rPr lang="en-US" sz="2000" i="1">
                <a:latin typeface="Cabin"/>
                <a:ea typeface="Cabin"/>
                <a:cs typeface="Cabin"/>
                <a:sym typeface="Cabin"/>
              </a:rPr>
              <a:t>Lamassu</a:t>
            </a:r>
            <a:r>
              <a:rPr lang="en-US" sz="2000">
                <a:latin typeface="Cabin"/>
                <a:ea typeface="Cabin"/>
                <a:cs typeface="Cabin"/>
                <a:sym typeface="Cabin"/>
              </a:rPr>
              <a:t> Assyrian 720 BCE</a:t>
            </a:r>
          </a:p>
        </p:txBody>
      </p:sp>
      <p:sp>
        <p:nvSpPr>
          <p:cNvPr id="1150" name="Shape 1150"/>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rtl="0">
              <a:spcBef>
                <a:spcPts val="0"/>
              </a:spcBef>
              <a:buNone/>
            </a:pPr>
            <a:endParaRPr/>
          </a:p>
        </p:txBody>
      </p:sp>
      <p:pic>
        <p:nvPicPr>
          <p:cNvPr id="1151" name="Shape 1151"/>
          <p:cNvPicPr preferRelativeResize="0"/>
          <p:nvPr/>
        </p:nvPicPr>
        <p:blipFill>
          <a:blip r:embed="rId3">
            <a:alphaModFix/>
          </a:blip>
          <a:stretch>
            <a:fillRect/>
          </a:stretch>
        </p:blipFill>
        <p:spPr>
          <a:xfrm>
            <a:off x="1184112" y="856187"/>
            <a:ext cx="6029325" cy="5705475"/>
          </a:xfrm>
          <a:prstGeom prst="rect">
            <a:avLst/>
          </a:prstGeom>
          <a:noFill/>
          <a:ln>
            <a:noFill/>
          </a:ln>
        </p:spPr>
      </p:pic>
      <p:pic>
        <p:nvPicPr>
          <p:cNvPr id="1152" name="Shape 1152"/>
          <p:cNvPicPr preferRelativeResize="0"/>
          <p:nvPr/>
        </p:nvPicPr>
        <p:blipFill>
          <a:blip r:embed="rId4">
            <a:alphaModFix/>
          </a:blip>
          <a:stretch>
            <a:fillRect/>
          </a:stretch>
        </p:blipFill>
        <p:spPr>
          <a:xfrm>
            <a:off x="7407746" y="0"/>
            <a:ext cx="3777356"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1251678" y="429035"/>
            <a:ext cx="10178400" cy="1492200"/>
          </a:xfrm>
          <a:prstGeom prst="rect">
            <a:avLst/>
          </a:prstGeom>
        </p:spPr>
        <p:txBody>
          <a:bodyPr lIns="91425" tIns="91425" rIns="91425" bIns="91425" anchor="t" anchorCtr="0">
            <a:noAutofit/>
          </a:bodyPr>
          <a:lstStyle/>
          <a:p>
            <a:pPr lvl="0" rtl="0">
              <a:spcBef>
                <a:spcPts val="0"/>
              </a:spcBef>
              <a:buNone/>
            </a:pPr>
            <a:r>
              <a:rPr lang="en-US" sz="2400" i="1">
                <a:latin typeface="Cabin"/>
                <a:ea typeface="Cabin"/>
                <a:cs typeface="Cabin"/>
                <a:sym typeface="Cabin"/>
              </a:rPr>
              <a:t>Wall Relief from Palace of Nimrud,  </a:t>
            </a:r>
            <a:r>
              <a:rPr lang="en-US" sz="2400">
                <a:latin typeface="Cabin"/>
                <a:ea typeface="Cabin"/>
                <a:cs typeface="Cabin"/>
                <a:sym typeface="Cabin"/>
              </a:rPr>
              <a:t>Assyrian</a:t>
            </a:r>
          </a:p>
        </p:txBody>
      </p:sp>
      <p:sp>
        <p:nvSpPr>
          <p:cNvPr id="1159" name="Shape 1159"/>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rtl="0">
              <a:spcBef>
                <a:spcPts val="0"/>
              </a:spcBef>
              <a:buNone/>
            </a:pPr>
            <a:endParaRPr/>
          </a:p>
        </p:txBody>
      </p:sp>
      <p:pic>
        <p:nvPicPr>
          <p:cNvPr id="1160" name="Shape 1160"/>
          <p:cNvPicPr preferRelativeResize="0"/>
          <p:nvPr/>
        </p:nvPicPr>
        <p:blipFill>
          <a:blip r:embed="rId3">
            <a:alphaModFix/>
          </a:blip>
          <a:stretch>
            <a:fillRect/>
          </a:stretch>
        </p:blipFill>
        <p:spPr>
          <a:xfrm>
            <a:off x="1209537" y="1206125"/>
            <a:ext cx="10262674" cy="51853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Shape 1166"/>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rtl="0">
              <a:spcBef>
                <a:spcPts val="0"/>
              </a:spcBef>
              <a:buNone/>
            </a:pPr>
            <a:r>
              <a:rPr lang="en-US" sz="2000" i="1">
                <a:latin typeface="Cabin"/>
                <a:ea typeface="Cabin"/>
                <a:cs typeface="Cabin"/>
                <a:sym typeface="Cabin"/>
              </a:rPr>
              <a:t>Ishtar Gate </a:t>
            </a:r>
            <a:r>
              <a:rPr lang="en-US" sz="2000">
                <a:latin typeface="Cabin"/>
                <a:ea typeface="Cabin"/>
                <a:cs typeface="Cabin"/>
                <a:sym typeface="Cabin"/>
              </a:rPr>
              <a:t>Neo-Babylonians 575 BCE</a:t>
            </a:r>
          </a:p>
        </p:txBody>
      </p:sp>
      <p:sp>
        <p:nvSpPr>
          <p:cNvPr id="1173" name="Shape 1173"/>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rtl="0">
              <a:spcBef>
                <a:spcPts val="0"/>
              </a:spcBef>
              <a:buNone/>
            </a:pPr>
            <a:endParaRPr/>
          </a:p>
        </p:txBody>
      </p:sp>
      <p:pic>
        <p:nvPicPr>
          <p:cNvPr id="1174" name="Shape 1174"/>
          <p:cNvPicPr preferRelativeResize="0"/>
          <p:nvPr/>
        </p:nvPicPr>
        <p:blipFill>
          <a:blip r:embed="rId3">
            <a:alphaModFix/>
          </a:blip>
          <a:stretch>
            <a:fillRect/>
          </a:stretch>
        </p:blipFill>
        <p:spPr>
          <a:xfrm>
            <a:off x="1026375" y="1078125"/>
            <a:ext cx="8316275" cy="5422199"/>
          </a:xfrm>
          <a:prstGeom prst="rect">
            <a:avLst/>
          </a:prstGeom>
          <a:noFill/>
          <a:ln>
            <a:noFill/>
          </a:ln>
        </p:spPr>
      </p:pic>
      <p:pic>
        <p:nvPicPr>
          <p:cNvPr id="1175" name="Shape 1175"/>
          <p:cNvPicPr preferRelativeResize="0"/>
          <p:nvPr/>
        </p:nvPicPr>
        <p:blipFill>
          <a:blip r:embed="rId4">
            <a:alphaModFix/>
          </a:blip>
          <a:stretch>
            <a:fillRect/>
          </a:stretch>
        </p:blipFill>
        <p:spPr>
          <a:xfrm>
            <a:off x="9342637" y="1078112"/>
            <a:ext cx="2562225" cy="1781175"/>
          </a:xfrm>
          <a:prstGeom prst="rect">
            <a:avLst/>
          </a:prstGeom>
          <a:noFill/>
          <a:ln>
            <a:noFill/>
          </a:ln>
        </p:spPr>
      </p:pic>
      <p:pic>
        <p:nvPicPr>
          <p:cNvPr id="1176" name="Shape 1176"/>
          <p:cNvPicPr preferRelativeResize="0"/>
          <p:nvPr/>
        </p:nvPicPr>
        <p:blipFill>
          <a:blip r:embed="rId5">
            <a:alphaModFix/>
          </a:blip>
          <a:stretch>
            <a:fillRect/>
          </a:stretch>
        </p:blipFill>
        <p:spPr>
          <a:xfrm>
            <a:off x="9361687" y="3030537"/>
            <a:ext cx="2524125" cy="1809750"/>
          </a:xfrm>
          <a:prstGeom prst="rect">
            <a:avLst/>
          </a:prstGeom>
          <a:noFill/>
          <a:ln>
            <a:noFill/>
          </a:ln>
        </p:spPr>
      </p:pic>
      <p:pic>
        <p:nvPicPr>
          <p:cNvPr id="1177" name="Shape 1177"/>
          <p:cNvPicPr preferRelativeResize="0"/>
          <p:nvPr/>
        </p:nvPicPr>
        <p:blipFill>
          <a:blip r:embed="rId6">
            <a:alphaModFix/>
          </a:blip>
          <a:stretch>
            <a:fillRect/>
          </a:stretch>
        </p:blipFill>
        <p:spPr>
          <a:xfrm>
            <a:off x="9342649" y="5011528"/>
            <a:ext cx="2562224" cy="148879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Shape 1183"/>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rtl="0">
              <a:spcBef>
                <a:spcPts val="0"/>
              </a:spcBef>
              <a:buNone/>
            </a:pPr>
            <a:r>
              <a:rPr lang="en-US"/>
              <a:t>Notes Summary</a:t>
            </a:r>
          </a:p>
        </p:txBody>
      </p:sp>
      <p:sp>
        <p:nvSpPr>
          <p:cNvPr id="1184" name="Shape 1184"/>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Shape 1190"/>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a:spcBef>
                <a:spcPts val="0"/>
              </a:spcBef>
              <a:buNone/>
            </a:pPr>
            <a:r>
              <a:rPr lang="en-US"/>
              <a:t>Day 5</a:t>
            </a:r>
          </a:p>
        </p:txBody>
      </p:sp>
      <p:sp>
        <p:nvSpPr>
          <p:cNvPr id="1191" name="Shape 1191"/>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Shape 1196"/>
          <p:cNvPicPr preferRelativeResize="0"/>
          <p:nvPr/>
        </p:nvPicPr>
        <p:blipFill rotWithShape="1">
          <a:blip r:embed="rId3">
            <a:alphaModFix/>
          </a:blip>
          <a:srcRect l="4808" r="4808" b="29"/>
          <a:stretch/>
        </p:blipFill>
        <p:spPr>
          <a:xfrm>
            <a:off x="0" y="-26483"/>
            <a:ext cx="12192000" cy="6884400"/>
          </a:xfrm>
          <a:prstGeom prst="rect">
            <a:avLst/>
          </a:prstGeom>
          <a:noFill/>
          <a:ln>
            <a:noFill/>
          </a:ln>
        </p:spPr>
      </p:pic>
      <p:sp>
        <p:nvSpPr>
          <p:cNvPr id="1197" name="Shape 1197"/>
          <p:cNvSpPr/>
          <p:nvPr/>
        </p:nvSpPr>
        <p:spPr>
          <a:xfrm>
            <a:off x="-309474" y="4363014"/>
            <a:ext cx="12823200" cy="400200"/>
          </a:xfrm>
          <a:prstGeom prst="rect">
            <a:avLst/>
          </a:prstGeom>
          <a:noFill/>
          <a:ln>
            <a:noFill/>
          </a:ln>
        </p:spPr>
        <p:txBody>
          <a:bodyPr lIns="0" tIns="0" rIns="0" bIns="0" anchor="ctr" anchorCtr="0">
            <a:noAutofit/>
          </a:bodyPr>
          <a:lstStyle/>
          <a:p>
            <a:pPr marL="40638" marR="457200" lvl="0" indent="-2538" algn="l" rtl="0">
              <a:spcBef>
                <a:spcPts val="0"/>
              </a:spcBef>
              <a:buSzPct val="25000"/>
              <a:buNone/>
            </a:pPr>
            <a:r>
              <a:rPr lang="en-US" sz="2600" b="1" i="0" u="none" strike="noStrike" cap="none">
                <a:solidFill>
                  <a:srgbClr val="FFFF00"/>
                </a:solidFill>
                <a:latin typeface="Arial"/>
                <a:ea typeface="Arial"/>
                <a:cs typeface="Arial"/>
                <a:sym typeface="Arial"/>
              </a:rPr>
              <a:t>    2.5 x 2000 = 5000 lbs   5000 x 2,000,000 = 10,000,000,000 </a:t>
            </a:r>
          </a:p>
        </p:txBody>
      </p:sp>
      <p:sp>
        <p:nvSpPr>
          <p:cNvPr id="1198" name="Shape 1198"/>
          <p:cNvSpPr/>
          <p:nvPr/>
        </p:nvSpPr>
        <p:spPr>
          <a:xfrm>
            <a:off x="577286" y="5754939"/>
            <a:ext cx="10692000" cy="973800"/>
          </a:xfrm>
          <a:prstGeom prst="rect">
            <a:avLst/>
          </a:prstGeom>
          <a:noFill/>
          <a:ln>
            <a:noFill/>
          </a:ln>
        </p:spPr>
        <p:txBody>
          <a:bodyPr lIns="0" tIns="0" rIns="0" bIns="0" anchor="ctr" anchorCtr="0">
            <a:noAutofit/>
          </a:bodyPr>
          <a:lstStyle/>
          <a:p>
            <a:pPr marL="40638" marR="321457" lvl="0" indent="-2538" algn="l" rtl="0">
              <a:spcBef>
                <a:spcPts val="0"/>
              </a:spcBef>
              <a:buSzPct val="25000"/>
              <a:buNone/>
            </a:pPr>
            <a:r>
              <a:rPr lang="en-US" sz="2800" b="0" i="0" u="none" strike="noStrike" cap="none">
                <a:solidFill>
                  <a:srgbClr val="E7D40E"/>
                </a:solidFill>
                <a:latin typeface="Cabin"/>
                <a:ea typeface="Cabin"/>
                <a:cs typeface="Cabin"/>
                <a:sym typeface="Cabin"/>
              </a:rPr>
              <a:t>    20 years x 50 weeks x 5 days = 5000 days </a:t>
            </a:r>
          </a:p>
          <a:p>
            <a:pPr marL="40638" marR="321457" lvl="0" indent="-2538" algn="l" rtl="0">
              <a:spcBef>
                <a:spcPts val="0"/>
              </a:spcBef>
              <a:buSzPct val="25000"/>
              <a:buNone/>
            </a:pPr>
            <a:r>
              <a:rPr lang="en-US" sz="3100" b="0" i="0" u="none" strike="noStrike" cap="none">
                <a:solidFill>
                  <a:srgbClr val="E7D40E"/>
                </a:solidFill>
                <a:latin typeface="Cabin"/>
                <a:ea typeface="Cabin"/>
                <a:cs typeface="Cabin"/>
                <a:sym typeface="Cabin"/>
              </a:rPr>
              <a:t>    </a:t>
            </a:r>
            <a:r>
              <a:rPr lang="en-US" sz="2200" b="0" i="0" u="none" strike="noStrike" cap="none">
                <a:solidFill>
                  <a:srgbClr val="E7D40E"/>
                </a:solidFill>
                <a:latin typeface="Cabin"/>
                <a:ea typeface="Cabin"/>
                <a:cs typeface="Cabin"/>
                <a:sym typeface="Cabin"/>
              </a:rPr>
              <a:t>2,000,0000 stones divided by 5000 = 400 stones per day</a:t>
            </a:r>
            <a:r>
              <a:rPr lang="en-US" sz="3400" b="0" i="0" u="none" strike="noStrike" cap="none">
                <a:solidFill>
                  <a:srgbClr val="E7D40E"/>
                </a:solidFill>
                <a:latin typeface="Cabin"/>
                <a:ea typeface="Cabin"/>
                <a:cs typeface="Cabin"/>
                <a:sym typeface="Cabin"/>
              </a:rPr>
              <a:t> </a:t>
            </a:r>
          </a:p>
        </p:txBody>
      </p:sp>
      <p:cxnSp>
        <p:nvCxnSpPr>
          <p:cNvPr id="1199" name="Shape 1199"/>
          <p:cNvCxnSpPr/>
          <p:nvPr/>
        </p:nvCxnSpPr>
        <p:spPr>
          <a:xfrm rot="10800000" flipH="1">
            <a:off x="864724" y="1616962"/>
            <a:ext cx="4102800" cy="2759700"/>
          </a:xfrm>
          <a:prstGeom prst="straightConnector1">
            <a:avLst/>
          </a:prstGeom>
          <a:noFill/>
          <a:ln w="76200" cap="flat" cmpd="sng">
            <a:solidFill>
              <a:srgbClr val="FFFFFF"/>
            </a:solidFill>
            <a:prstDash val="solid"/>
            <a:miter lim="8000"/>
            <a:headEnd type="none" w="med" len="med"/>
            <a:tailEnd type="none" w="med" len="med"/>
          </a:ln>
          <a:effectLst>
            <a:outerShdw blurRad="63500" dist="38100" dir="2700000" rotWithShape="0">
              <a:srgbClr val="000000"/>
            </a:outerShdw>
          </a:effectLst>
        </p:spPr>
      </p:cxnSp>
      <p:cxnSp>
        <p:nvCxnSpPr>
          <p:cNvPr id="1200" name="Shape 1200"/>
          <p:cNvCxnSpPr/>
          <p:nvPr/>
        </p:nvCxnSpPr>
        <p:spPr>
          <a:xfrm rot="10800000" flipH="1">
            <a:off x="2134213" y="1975755"/>
            <a:ext cx="8757600" cy="2469900"/>
          </a:xfrm>
          <a:prstGeom prst="straightConnector1">
            <a:avLst/>
          </a:prstGeom>
          <a:noFill/>
          <a:ln w="76200" cap="flat" cmpd="sng">
            <a:solidFill>
              <a:srgbClr val="FFFFFF"/>
            </a:solidFill>
            <a:prstDash val="solid"/>
            <a:miter lim="8000"/>
            <a:headEnd type="none" w="med" len="med"/>
            <a:tailEnd type="none" w="med" len="med"/>
          </a:ln>
          <a:effectLst>
            <a:outerShdw blurRad="63500" dist="38100" dir="2700000" rotWithShape="0">
              <a:srgbClr val="000000"/>
            </a:outerShdw>
          </a:effectLst>
        </p:spPr>
      </p:cxnSp>
      <p:cxnSp>
        <p:nvCxnSpPr>
          <p:cNvPr id="1201" name="Shape 1201"/>
          <p:cNvCxnSpPr/>
          <p:nvPr/>
        </p:nvCxnSpPr>
        <p:spPr>
          <a:xfrm rot="10800000" flipH="1">
            <a:off x="7285761" y="1368567"/>
            <a:ext cx="1619100" cy="2939100"/>
          </a:xfrm>
          <a:prstGeom prst="straightConnector1">
            <a:avLst/>
          </a:prstGeom>
          <a:noFill/>
          <a:ln w="76200" cap="flat" cmpd="sng">
            <a:solidFill>
              <a:srgbClr val="FFFFFF"/>
            </a:solidFill>
            <a:prstDash val="solid"/>
            <a:miter lim="8000"/>
            <a:headEnd type="none" w="med" len="med"/>
            <a:tailEnd type="none" w="med" len="med"/>
          </a:ln>
          <a:effectLst>
            <a:outerShdw blurRad="63500" dist="38100" dir="2700000" rotWithShape="0">
              <a:srgbClr val="000000"/>
            </a:outerShdw>
          </a:effectLst>
        </p:spPr>
      </p:cxnSp>
      <p:sp>
        <p:nvSpPr>
          <p:cNvPr id="1202" name="Shape 1202"/>
          <p:cNvSpPr txBox="1">
            <a:spLocks noGrp="1"/>
          </p:cNvSpPr>
          <p:nvPr>
            <p:ph type="title"/>
          </p:nvPr>
        </p:nvSpPr>
        <p:spPr>
          <a:xfrm>
            <a:off x="144374" y="389334"/>
            <a:ext cx="12453900" cy="5554200"/>
          </a:xfrm>
          <a:prstGeom prst="rect">
            <a:avLst/>
          </a:prstGeom>
          <a:noFill/>
          <a:ln>
            <a:noFill/>
          </a:ln>
          <a:effectLst>
            <a:outerShdw blurRad="63500" rotWithShape="0">
              <a:srgbClr val="000000"/>
            </a:outerShdw>
          </a:effectLst>
        </p:spPr>
        <p:txBody>
          <a:bodyPr lIns="64275" tIns="32125" rIns="64275" bIns="32125" anchor="t" anchorCtr="0">
            <a:noAutofit/>
          </a:bodyPr>
          <a:lstStyle/>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The Great Pyramid is believed to have been built over a 20 year period.</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Assumptions: </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  • The Great Pyramid in Egypt has exactly 2 million (2,000,000) stones. </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 •  Assume each stone weighs 2.5 tons. </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 •  Assume we are talking about a short ton or net ton which weighs 2000 </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    pounds.</a:t>
            </a:r>
          </a:p>
          <a:p>
            <a:pPr marL="0" marR="321457" lvl="0" indent="0" algn="l" rtl="0">
              <a:spcBef>
                <a:spcPts val="0"/>
              </a:spcBef>
              <a:buSzPct val="25000"/>
              <a:buNone/>
            </a:pPr>
            <a:endParaRPr sz="2200" b="0" i="0" u="none" strike="noStrike" cap="none">
              <a:solidFill>
                <a:srgbClr val="FFFFFF"/>
              </a:solidFill>
              <a:latin typeface="Cabin"/>
              <a:ea typeface="Cabin"/>
              <a:cs typeface="Cabin"/>
              <a:sym typeface="Cabin"/>
            </a:endParaRPr>
          </a:p>
          <a:p>
            <a:pPr marL="0" marR="321457" lvl="0" indent="0" algn="l" rtl="0">
              <a:spcBef>
                <a:spcPts val="0"/>
              </a:spcBef>
              <a:buSzPct val="25000"/>
              <a:buNone/>
            </a:pPr>
            <a:endParaRPr sz="2200" b="0" i="0" u="none" strike="noStrike" cap="none">
              <a:solidFill>
                <a:srgbClr val="FFFFFF"/>
              </a:solidFill>
              <a:latin typeface="Cabin"/>
              <a:ea typeface="Cabin"/>
              <a:cs typeface="Cabin"/>
              <a:sym typeface="Cabin"/>
            </a:endParaRPr>
          </a:p>
          <a:p>
            <a:pPr marL="0" marR="321457" lvl="0" indent="0" algn="l" rtl="0">
              <a:spcBef>
                <a:spcPts val="0"/>
              </a:spcBef>
              <a:buSzPct val="25000"/>
              <a:buNone/>
            </a:pPr>
            <a:endParaRPr sz="2200" b="0" i="0" u="none" strike="noStrike" cap="none">
              <a:solidFill>
                <a:srgbClr val="FFFFFF"/>
              </a:solidFill>
              <a:latin typeface="Cabin"/>
              <a:ea typeface="Cabin"/>
              <a:cs typeface="Cabin"/>
              <a:sym typeface="Cabin"/>
            </a:endParaRP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Questions</a:t>
            </a:r>
          </a:p>
          <a:p>
            <a:pPr marL="0" marR="321457" lvl="0" indent="0" algn="l" rtl="0">
              <a:spcBef>
                <a:spcPts val="0"/>
              </a:spcBef>
              <a:buSzPct val="25000"/>
              <a:buNone/>
            </a:pPr>
            <a:r>
              <a:rPr lang="en-US" sz="2200" b="0" i="0" u="none" strike="noStrike" cap="none">
                <a:solidFill>
                  <a:srgbClr val="FFFFFF"/>
                </a:solidFill>
                <a:latin typeface="Cabin"/>
                <a:ea typeface="Cabin"/>
                <a:cs typeface="Cabin"/>
                <a:sym typeface="Cabin"/>
              </a:rPr>
              <a:t>1. In pounds how much does the Great Pyramid weigh?</a:t>
            </a:r>
          </a:p>
          <a:p>
            <a:pPr marL="305384" marR="321457" lvl="0" indent="-305384" algn="l" rtl="0">
              <a:spcBef>
                <a:spcPts val="0"/>
              </a:spcBef>
              <a:buSzPct val="25000"/>
              <a:buNone/>
            </a:pPr>
            <a:endParaRPr sz="2200" b="0" i="0" u="none" strike="noStrike" cap="none">
              <a:solidFill>
                <a:srgbClr val="FFFFFF"/>
              </a:solidFill>
              <a:latin typeface="Cabin"/>
              <a:ea typeface="Cabin"/>
              <a:cs typeface="Cabin"/>
              <a:sym typeface="Cabin"/>
            </a:endParaRPr>
          </a:p>
          <a:p>
            <a:pPr marL="305384" marR="321457" lvl="0" indent="-305384" algn="l" rtl="0">
              <a:spcBef>
                <a:spcPts val="0"/>
              </a:spcBef>
              <a:buSzPct val="25000"/>
              <a:buNone/>
            </a:pPr>
            <a:endParaRPr sz="2200" b="0" i="0" u="none" strike="noStrike" cap="none">
              <a:solidFill>
                <a:srgbClr val="FFFFFF"/>
              </a:solidFill>
              <a:latin typeface="Cabin"/>
              <a:ea typeface="Cabin"/>
              <a:cs typeface="Cabin"/>
              <a:sym typeface="Cabin"/>
            </a:endParaRPr>
          </a:p>
          <a:p>
            <a:pPr marL="305384" marR="321457" lvl="0" indent="-305384" algn="l" rtl="0">
              <a:spcBef>
                <a:spcPts val="0"/>
              </a:spcBef>
              <a:buSzPct val="25000"/>
              <a:buNone/>
            </a:pPr>
            <a:r>
              <a:rPr lang="en-US" sz="2200" b="0" i="0" u="none" strike="noStrike" cap="none">
                <a:solidFill>
                  <a:srgbClr val="FFFFFF"/>
                </a:solidFill>
                <a:latin typeface="Cabin"/>
                <a:ea typeface="Cabin"/>
                <a:cs typeface="Cabin"/>
                <a:sym typeface="Cabin"/>
              </a:rPr>
              <a:t/>
            </a:r>
            <a:br>
              <a:rPr lang="en-US" sz="2200" b="0" i="0" u="none" strike="noStrike" cap="none">
                <a:solidFill>
                  <a:srgbClr val="FFFFFF"/>
                </a:solidFill>
                <a:latin typeface="Cabin"/>
                <a:ea typeface="Cabin"/>
                <a:cs typeface="Cabin"/>
                <a:sym typeface="Cabin"/>
              </a:rPr>
            </a:br>
            <a:r>
              <a:rPr lang="en-US" sz="2200" b="0" i="0" u="none" strike="noStrike" cap="none">
                <a:solidFill>
                  <a:srgbClr val="FFFFFF"/>
                </a:solidFill>
                <a:latin typeface="Cabin"/>
                <a:ea typeface="Cabin"/>
                <a:cs typeface="Cabin"/>
                <a:sym typeface="Cabin"/>
              </a:rPr>
              <a:t>2. Assuming the workers worked a five day week and worked 50 out of the 52 weeks each year, How many stones did they set each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1000"/>
                                        <p:tgtEl>
                                          <p:spTgt spid="11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99"/>
                                        </p:tgtEl>
                                        <p:attrNameLst>
                                          <p:attrName>style.visibility</p:attrName>
                                        </p:attrNameLst>
                                      </p:cBhvr>
                                      <p:to>
                                        <p:strVal val="visible"/>
                                      </p:to>
                                    </p:set>
                                    <p:animEffect transition="in" filter="fade">
                                      <p:cBhvr>
                                        <p:cTn id="11" dur="1000"/>
                                        <p:tgtEl>
                                          <p:spTgt spid="119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00"/>
                                        </p:tgtEl>
                                        <p:attrNameLst>
                                          <p:attrName>style.visibility</p:attrName>
                                        </p:attrNameLst>
                                      </p:cBhvr>
                                      <p:to>
                                        <p:strVal val="visible"/>
                                      </p:to>
                                    </p:set>
                                    <p:animEffect transition="in" filter="fade">
                                      <p:cBhvr>
                                        <p:cTn id="15" dur="1000"/>
                                        <p:tgtEl>
                                          <p:spTgt spid="12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1"/>
                                        </p:tgtEl>
                                        <p:attrNameLst>
                                          <p:attrName>style.visibility</p:attrName>
                                        </p:attrNameLst>
                                      </p:cBhvr>
                                      <p:to>
                                        <p:strVal val="visible"/>
                                      </p:to>
                                    </p:set>
                                    <p:animEffect transition="in" filter="fade">
                                      <p:cBhvr>
                                        <p:cTn id="20" dur="750"/>
                                        <p:tgtEl>
                                          <p:spTgt spid="1201"/>
                                        </p:tgtEl>
                                      </p:cBhvr>
                                    </p:animEffect>
                                  </p:childTnLst>
                                </p:cTn>
                              </p:par>
                            </p:childTnLst>
                          </p:cTn>
                        </p:par>
                        <p:par>
                          <p:cTn id="21" fill="hold">
                            <p:stCondLst>
                              <p:cond delay="750"/>
                            </p:stCondLst>
                            <p:childTnLst>
                              <p:par>
                                <p:cTn id="22" presetID="10" presetClass="exit" presetSubtype="0" fill="hold" nodeType="afterEffect">
                                  <p:stCondLst>
                                    <p:cond delay="0"/>
                                  </p:stCondLst>
                                  <p:childTnLst>
                                    <p:animEffect transition="out" filter="fade">
                                      <p:cBhvr>
                                        <p:cTn id="23" dur="1000"/>
                                        <p:tgtEl>
                                          <p:spTgt spid="1199"/>
                                        </p:tgtEl>
                                      </p:cBhvr>
                                    </p:animEffect>
                                    <p:set>
                                      <p:cBhvr>
                                        <p:cTn id="24" dur="1" fill="hold">
                                          <p:stCondLst>
                                            <p:cond delay="1000"/>
                                          </p:stCondLst>
                                        </p:cTn>
                                        <p:tgtEl>
                                          <p:spTgt spid="1199"/>
                                        </p:tgtEl>
                                        <p:attrNameLst>
                                          <p:attrName>style.visibility</p:attrName>
                                        </p:attrNameLst>
                                      </p:cBhvr>
                                      <p:to>
                                        <p:strVal val="hidden"/>
                                      </p:to>
                                    </p:set>
                                  </p:childTnLst>
                                </p:cTn>
                              </p:par>
                            </p:childTnLst>
                          </p:cTn>
                        </p:par>
                        <p:par>
                          <p:cTn id="25" fill="hold">
                            <p:stCondLst>
                              <p:cond delay="1750"/>
                            </p:stCondLst>
                            <p:childTnLst>
                              <p:par>
                                <p:cTn id="26" presetID="10" presetClass="exit" presetSubtype="0" fill="hold" nodeType="afterEffect">
                                  <p:stCondLst>
                                    <p:cond delay="0"/>
                                  </p:stCondLst>
                                  <p:childTnLst>
                                    <p:animEffect transition="out" filter="fade">
                                      <p:cBhvr>
                                        <p:cTn id="27" dur="1000"/>
                                        <p:tgtEl>
                                          <p:spTgt spid="1200"/>
                                        </p:tgtEl>
                                      </p:cBhvr>
                                    </p:animEffect>
                                    <p:set>
                                      <p:cBhvr>
                                        <p:cTn id="28" dur="1" fill="hold">
                                          <p:stCondLst>
                                            <p:cond delay="1000"/>
                                          </p:stCondLst>
                                        </p:cTn>
                                        <p:tgtEl>
                                          <p:spTgt spid="12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98"/>
                                        </p:tgtEl>
                                        <p:attrNameLst>
                                          <p:attrName>style.visibility</p:attrName>
                                        </p:attrNameLst>
                                      </p:cBhvr>
                                      <p:to>
                                        <p:strVal val="visible"/>
                                      </p:to>
                                    </p:set>
                                    <p:animEffect transition="in" filter="fade">
                                      <p:cBhvr>
                                        <p:cTn id="33" dur="1000"/>
                                        <p:tgtEl>
                                          <p:spTgt spid="1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Pre-quiz 2</a:t>
            </a:r>
          </a:p>
        </p:txBody>
      </p:sp>
      <p:sp>
        <p:nvSpPr>
          <p:cNvPr id="1216" name="Shape 121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457200" lvl="0" indent="-228600" rtl="0">
              <a:spcBef>
                <a:spcPts val="0"/>
              </a:spcBef>
              <a:buAutoNum type="arabicPeriod"/>
            </a:pPr>
            <a:r>
              <a:rPr lang="en-US"/>
              <a:t>What are some technological advancements of Egypt</a:t>
            </a:r>
          </a:p>
          <a:p>
            <a:pPr marL="457200" lvl="0" indent="-228600" rtl="0">
              <a:spcBef>
                <a:spcPts val="0"/>
              </a:spcBef>
              <a:buAutoNum type="arabicPeriod"/>
            </a:pPr>
            <a:r>
              <a:rPr lang="en-US"/>
              <a:t>What do you know about Egyptian writing systems?</a:t>
            </a:r>
          </a:p>
          <a:p>
            <a:pPr marL="457200" lvl="0" indent="-228600" rtl="0">
              <a:spcBef>
                <a:spcPts val="0"/>
              </a:spcBef>
              <a:buAutoNum type="arabicPeriod"/>
            </a:pPr>
            <a:r>
              <a:rPr lang="en-US"/>
              <a:t>Who makes up the Egyptian social system?</a:t>
            </a:r>
          </a:p>
          <a:p>
            <a:pPr marL="457200" lvl="0" indent="-228600" rtl="0">
              <a:spcBef>
                <a:spcPts val="0"/>
              </a:spcBef>
              <a:buAutoNum type="arabicPeriod"/>
            </a:pPr>
            <a:r>
              <a:rPr lang="en-US"/>
              <a:t>How did cities start to take form?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Shape 1221"/>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22" name="Shape 1222"/>
          <p:cNvSpPr txBox="1">
            <a:spLocks noGrp="1"/>
          </p:cNvSpPr>
          <p:nvPr>
            <p:ph type="body" idx="1"/>
          </p:nvPr>
        </p:nvSpPr>
        <p:spPr>
          <a:xfrm>
            <a:off x="711200" y="152400"/>
            <a:ext cx="10972800" cy="7620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4800" b="0" i="0" u="none" strike="noStrike" cap="none">
                <a:solidFill>
                  <a:schemeClr val="dk1"/>
                </a:solidFill>
                <a:latin typeface="Arial"/>
                <a:ea typeface="Arial"/>
                <a:cs typeface="Arial"/>
                <a:sym typeface="Arial"/>
              </a:rPr>
              <a:t>Dig Site:  Ancient Egypt</a:t>
            </a:r>
          </a:p>
        </p:txBody>
      </p:sp>
      <p:grpSp>
        <p:nvGrpSpPr>
          <p:cNvPr id="1223" name="Shape 1223"/>
          <p:cNvGrpSpPr/>
          <p:nvPr/>
        </p:nvGrpSpPr>
        <p:grpSpPr>
          <a:xfrm>
            <a:off x="711182" y="1143000"/>
            <a:ext cx="10962125" cy="5410200"/>
            <a:chOff x="533400" y="990600"/>
            <a:chExt cx="8221800" cy="5410200"/>
          </a:xfrm>
        </p:grpSpPr>
        <p:pic>
          <p:nvPicPr>
            <p:cNvPr id="1224" name="Shape 1224"/>
            <p:cNvPicPr preferRelativeResize="0"/>
            <p:nvPr/>
          </p:nvPicPr>
          <p:blipFill rotWithShape="1">
            <a:blip r:embed="rId3">
              <a:alphaModFix/>
            </a:blip>
            <a:srcRect l="1147" t="7858" r="1614" b="4729"/>
            <a:stretch/>
          </p:blipFill>
          <p:spPr>
            <a:xfrm>
              <a:off x="533400" y="990600"/>
              <a:ext cx="8221800" cy="5410200"/>
            </a:xfrm>
            <a:prstGeom prst="rect">
              <a:avLst/>
            </a:prstGeom>
            <a:noFill/>
            <a:ln>
              <a:noFill/>
            </a:ln>
          </p:spPr>
        </p:pic>
        <p:pic>
          <p:nvPicPr>
            <p:cNvPr id="1225" name="Shape 1225"/>
            <p:cNvPicPr preferRelativeResize="0"/>
            <p:nvPr/>
          </p:nvPicPr>
          <p:blipFill rotWithShape="1">
            <a:blip r:embed="rId4">
              <a:alphaModFix/>
            </a:blip>
            <a:srcRect l="21530" t="38232" r="63410" b="43814"/>
            <a:stretch/>
          </p:blipFill>
          <p:spPr>
            <a:xfrm>
              <a:off x="2257063" y="2870522"/>
              <a:ext cx="1273200" cy="1111200"/>
            </a:xfrm>
            <a:prstGeom prst="rect">
              <a:avLst/>
            </a:prstGeom>
            <a:noFill/>
            <a:ln>
              <a:noFill/>
            </a:ln>
          </p:spPr>
        </p:pic>
        <p:sp>
          <p:nvSpPr>
            <p:cNvPr id="1226" name="Shape 1226"/>
            <p:cNvSpPr/>
            <p:nvPr/>
          </p:nvSpPr>
          <p:spPr>
            <a:xfrm>
              <a:off x="2275390" y="2870522"/>
              <a:ext cx="1254900" cy="1111200"/>
            </a:xfrm>
            <a:prstGeom prst="rect">
              <a:avLst/>
            </a:prstGeom>
            <a:noFill/>
            <a:ln w="41275"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2209800" y="2286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Libre Baskerville"/>
              <a:buNone/>
            </a:pPr>
            <a:r>
              <a:rPr lang="en-US" sz="4590" b="0" i="0" u="none" strike="noStrike" cap="none">
                <a:solidFill>
                  <a:schemeClr val="dk2"/>
                </a:solidFill>
                <a:latin typeface="Libre Baskerville"/>
                <a:ea typeface="Libre Baskerville"/>
                <a:cs typeface="Libre Baskerville"/>
                <a:sym typeface="Libre Baskerville"/>
              </a:rPr>
              <a:t>HISTORY IMPROVES JUDGMENT.</a:t>
            </a:r>
          </a:p>
        </p:txBody>
      </p:sp>
      <p:pic>
        <p:nvPicPr>
          <p:cNvPr id="361" name="Shape 361"/>
          <p:cNvPicPr preferRelativeResize="0">
            <a:picLocks noGrp="1"/>
          </p:cNvPicPr>
          <p:nvPr>
            <p:ph type="body" idx="1"/>
          </p:nvPr>
        </p:nvPicPr>
        <p:blipFill rotWithShape="1">
          <a:blip r:embed="rId3">
            <a:alphaModFix/>
          </a:blip>
          <a:srcRect/>
          <a:stretch/>
        </p:blipFill>
        <p:spPr>
          <a:xfrm>
            <a:off x="2209800" y="1676400"/>
            <a:ext cx="7772400" cy="4010025"/>
          </a:xfrm>
          <a:prstGeom prst="rect">
            <a:avLst/>
          </a:prstGeom>
          <a:noFill/>
          <a:ln>
            <a:noFill/>
          </a:ln>
        </p:spPr>
      </p:pic>
      <p:sp>
        <p:nvSpPr>
          <p:cNvPr id="362" name="Shape 362"/>
          <p:cNvSpPr/>
          <p:nvPr/>
        </p:nvSpPr>
        <p:spPr>
          <a:xfrm>
            <a:off x="3810000" y="6248400"/>
            <a:ext cx="5761038"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http://www.waveflux.net/archives/cat_politics.php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Shape 1231"/>
          <p:cNvSpPr txBox="1">
            <a:spLocks noGrp="1"/>
          </p:cNvSpPr>
          <p:nvPr>
            <p:ph type="body" idx="1"/>
          </p:nvPr>
        </p:nvSpPr>
        <p:spPr>
          <a:xfrm>
            <a:off x="609600" y="1600200"/>
            <a:ext cx="109728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32" name="Shape 1232"/>
          <p:cNvPicPr preferRelativeResize="0"/>
          <p:nvPr/>
        </p:nvPicPr>
        <p:blipFill rotWithShape="1">
          <a:blip r:embed="rId3">
            <a:alphaModFix/>
          </a:blip>
          <a:srcRect/>
          <a:stretch/>
        </p:blipFill>
        <p:spPr>
          <a:xfrm>
            <a:off x="1422400" y="152400"/>
            <a:ext cx="9245700" cy="6570300"/>
          </a:xfrm>
          <a:prstGeom prst="rect">
            <a:avLst/>
          </a:prstGeom>
          <a:noFill/>
          <a:ln>
            <a:noFill/>
          </a:ln>
        </p:spPr>
      </p:pic>
      <p:sp>
        <p:nvSpPr>
          <p:cNvPr id="1233" name="Shape 1233"/>
          <p:cNvSpPr txBox="1">
            <a:spLocks noGrp="1"/>
          </p:cNvSpPr>
          <p:nvPr>
            <p:ph type="title"/>
          </p:nvPr>
        </p:nvSpPr>
        <p:spPr>
          <a:xfrm>
            <a:off x="7620000" y="6096000"/>
            <a:ext cx="2743200" cy="487500"/>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r" rtl="0">
              <a:spcBef>
                <a:spcPts val="0"/>
              </a:spcBef>
              <a:buClr>
                <a:schemeClr val="dk1"/>
              </a:buClr>
              <a:buSzPct val="25000"/>
              <a:buFont typeface="Questrial"/>
              <a:buNone/>
            </a:pPr>
            <a:r>
              <a:rPr lang="en-US" sz="1620" b="0" i="0" u="none" strike="noStrike" cap="none">
                <a:solidFill>
                  <a:schemeClr val="dk1"/>
                </a:solidFill>
                <a:latin typeface="Questrial"/>
                <a:ea typeface="Questrial"/>
                <a:cs typeface="Questrial"/>
                <a:sym typeface="Questrial"/>
              </a:rPr>
              <a:t>Artifact 16--Egypt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Shape 1238"/>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39" name="Shape 1239"/>
          <p:cNvSpPr txBox="1">
            <a:spLocks noGrp="1"/>
          </p:cNvSpPr>
          <p:nvPr>
            <p:ph type="body" idx="1"/>
          </p:nvPr>
        </p:nvSpPr>
        <p:spPr>
          <a:xfrm>
            <a:off x="203200" y="304800"/>
            <a:ext cx="11785500" cy="609600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US" sz="1700" b="1" i="0" u="sng" strike="noStrike" cap="none">
                <a:solidFill>
                  <a:schemeClr val="dk1"/>
                </a:solidFill>
                <a:latin typeface="Questrial"/>
                <a:ea typeface="Questrial"/>
                <a:cs typeface="Questrial"/>
                <a:sym typeface="Questrial"/>
              </a:rPr>
              <a:t>Artifact 16--Mummification tools  </a:t>
            </a:r>
          </a:p>
          <a:p>
            <a:pPr marL="0" marR="0" lvl="0" indent="0" algn="ctr" rtl="0">
              <a:lnSpc>
                <a:spcPct val="80000"/>
              </a:lnSpc>
              <a:spcBef>
                <a:spcPts val="340"/>
              </a:spcBef>
              <a:spcAft>
                <a:spcPts val="0"/>
              </a:spcAft>
              <a:buClr>
                <a:schemeClr val="dk1"/>
              </a:buClr>
              <a:buSzPct val="25000"/>
              <a:buFont typeface="Arial"/>
              <a:buNone/>
            </a:pPr>
            <a:r>
              <a:rPr lang="en-US" sz="1700" b="0" i="0" u="none" strike="noStrike" cap="none">
                <a:solidFill>
                  <a:schemeClr val="dk1"/>
                </a:solidFill>
                <a:latin typeface="Questrial"/>
                <a:ea typeface="Questrial"/>
                <a:cs typeface="Questrial"/>
                <a:sym typeface="Questrial"/>
              </a:rPr>
              <a:t>(brain hooks, oil jar, funnel, and embalmer’s knife)</a:t>
            </a:r>
            <a:r>
              <a:rPr lang="en-US" sz="1700" b="1" i="0" u="none" strike="noStrike" cap="none">
                <a:solidFill>
                  <a:schemeClr val="dk1"/>
                </a:solidFill>
                <a:latin typeface="Questrial"/>
                <a:ea typeface="Questrial"/>
                <a:cs typeface="Questrial"/>
                <a:sym typeface="Questrial"/>
              </a:rPr>
              <a:t/>
            </a:r>
            <a:br>
              <a:rPr lang="en-US" sz="1700" b="1" i="0" u="none" strike="noStrike" cap="none">
                <a:solidFill>
                  <a:schemeClr val="dk1"/>
                </a:solidFill>
                <a:latin typeface="Questrial"/>
                <a:ea typeface="Questrial"/>
                <a:cs typeface="Questrial"/>
                <a:sym typeface="Questrial"/>
              </a:rPr>
            </a:br>
            <a:endParaRPr lang="en-US" sz="1700" b="1"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340"/>
              </a:spcBef>
              <a:spcAft>
                <a:spcPts val="0"/>
              </a:spcAft>
              <a:buClr>
                <a:schemeClr val="dk1"/>
              </a:buClr>
              <a:buSzPct val="100000"/>
              <a:buFont typeface="Arial"/>
              <a:buChar char="•"/>
            </a:pPr>
            <a:r>
              <a:rPr lang="en-US" sz="1700" b="0" i="0" u="none" strike="noStrike" cap="none">
                <a:solidFill>
                  <a:schemeClr val="dk1"/>
                </a:solidFill>
                <a:latin typeface="Questrial"/>
                <a:ea typeface="Questrial"/>
                <a:cs typeface="Questrial"/>
                <a:sym typeface="Questrial"/>
              </a:rPr>
              <a:t>Egyptians believed that all people had souls, which they referred to as ‘ka.’ The ka was a person's double, sort of an invisible twin, which supposedly lived in the body until death. It was necessary to prevent the dead body from decaying because the ka still needed it! This is why the Egyptians wanted to preserve the dead in as life-like a state as possible. Mummification was the guarantee of eternal life.</a:t>
            </a:r>
          </a:p>
          <a:p>
            <a:pPr marL="342900" marR="0" lvl="0" indent="-342900" algn="l" rtl="0">
              <a:lnSpc>
                <a:spcPct val="80000"/>
              </a:lnSpc>
              <a:spcBef>
                <a:spcPts val="340"/>
              </a:spcBef>
              <a:spcAft>
                <a:spcPts val="0"/>
              </a:spcAft>
              <a:buClr>
                <a:schemeClr val="dk1"/>
              </a:buClr>
              <a:buSzPct val="100000"/>
              <a:buFont typeface="Arial"/>
              <a:buNone/>
            </a:pPr>
            <a:endParaRPr sz="17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340"/>
              </a:spcBef>
              <a:spcAft>
                <a:spcPts val="0"/>
              </a:spcAft>
              <a:buClr>
                <a:schemeClr val="dk1"/>
              </a:buClr>
              <a:buSzPct val="100000"/>
              <a:buFont typeface="Arial"/>
              <a:buChar char="•"/>
            </a:pPr>
            <a:r>
              <a:rPr lang="en-US" sz="1700" b="0" i="0" u="none" strike="noStrike" cap="none">
                <a:solidFill>
                  <a:schemeClr val="dk1"/>
                </a:solidFill>
                <a:latin typeface="Questrial"/>
                <a:ea typeface="Questrial"/>
                <a:cs typeface="Questrial"/>
                <a:sym typeface="Questrial"/>
              </a:rPr>
              <a:t>The entire process of mummification took 70 days to complete. Several well-respected embalmers conducted the task.  The chief embalmer wore a jackal mask to represent Anubis, the god of mummification. Assistants bandaged the body and carried out other tasks of the embalming process.</a:t>
            </a:r>
          </a:p>
          <a:p>
            <a:pPr marL="342900" marR="0" lvl="0" indent="-342900" algn="l" rtl="0">
              <a:lnSpc>
                <a:spcPct val="80000"/>
              </a:lnSpc>
              <a:spcBef>
                <a:spcPts val="340"/>
              </a:spcBef>
              <a:spcAft>
                <a:spcPts val="0"/>
              </a:spcAft>
              <a:buClr>
                <a:schemeClr val="dk1"/>
              </a:buClr>
              <a:buSzPct val="100000"/>
              <a:buFont typeface="Arial"/>
              <a:buNone/>
            </a:pPr>
            <a:endParaRPr sz="17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340"/>
              </a:spcBef>
              <a:spcAft>
                <a:spcPts val="0"/>
              </a:spcAft>
              <a:buClr>
                <a:schemeClr val="dk1"/>
              </a:buClr>
              <a:buSzPct val="100000"/>
              <a:buFont typeface="Arial"/>
              <a:buChar char="•"/>
            </a:pPr>
            <a:r>
              <a:rPr lang="en-US" sz="1700" b="0" i="0" u="none" strike="noStrike" cap="none">
                <a:solidFill>
                  <a:schemeClr val="dk1"/>
                </a:solidFill>
                <a:latin typeface="Questrial"/>
                <a:ea typeface="Questrial"/>
                <a:cs typeface="Questrial"/>
                <a:sym typeface="Questrial"/>
              </a:rPr>
              <a:t>After being delivered to the embalming place, the deceased was placed upon a slanted table. The first task that needed to be done was to remove the soft, moist body parts that would cause decay. As these parts were removed, blood and other bodily fluids trickled out and flowed down the table into a collecting bowl.</a:t>
            </a:r>
          </a:p>
          <a:p>
            <a:pPr marL="342900" marR="0" lvl="0" indent="-342900" algn="l" rtl="0">
              <a:lnSpc>
                <a:spcPct val="80000"/>
              </a:lnSpc>
              <a:spcBef>
                <a:spcPts val="340"/>
              </a:spcBef>
              <a:spcAft>
                <a:spcPts val="0"/>
              </a:spcAft>
              <a:buClr>
                <a:schemeClr val="dk1"/>
              </a:buClr>
              <a:buSzPct val="100000"/>
              <a:buFont typeface="Arial"/>
              <a:buNone/>
            </a:pPr>
            <a:endParaRPr sz="170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340"/>
              </a:spcBef>
              <a:spcAft>
                <a:spcPts val="0"/>
              </a:spcAft>
              <a:buClr>
                <a:schemeClr val="dk1"/>
              </a:buClr>
              <a:buSzPct val="100000"/>
              <a:buFont typeface="Arial"/>
              <a:buChar char="•"/>
            </a:pPr>
            <a:r>
              <a:rPr lang="en-US" sz="1700" b="0" i="0" u="none" strike="noStrike" cap="none">
                <a:solidFill>
                  <a:schemeClr val="dk1"/>
                </a:solidFill>
                <a:latin typeface="Questrial"/>
                <a:ea typeface="Questrial"/>
                <a:cs typeface="Questrial"/>
                <a:sym typeface="Questrial"/>
              </a:rPr>
              <a:t>The first part to be removed from a mummy was the brain.  The bone that separates the nasal cavity from the brain cavity was broken open by ramming a sharp instrument up the nose. Then, a long hook was used to stir up the brain until it was liquefied. By turning the body face down, the brain would spill out the nostrils. The Egyptians were so rough on the brain because they didn't realize its importance. They thought its purpose was just to produce snot!</a:t>
            </a:r>
          </a:p>
          <a:p>
            <a:pPr marL="342900" marR="0" lvl="0" indent="-342900" algn="l" rtl="0">
              <a:lnSpc>
                <a:spcPct val="80000"/>
              </a:lnSpc>
              <a:spcBef>
                <a:spcPts val="160"/>
              </a:spcBef>
              <a:buClr>
                <a:schemeClr val="dk1"/>
              </a:buClr>
              <a:buSzPct val="100000"/>
              <a:buFont typeface="Arial"/>
              <a:buNone/>
            </a:pPr>
            <a:endParaRPr sz="800" b="0" i="0" u="none" strike="noStrike" cap="none">
              <a:solidFill>
                <a:schemeClr val="dk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Shape 1244"/>
          <p:cNvSpPr txBox="1">
            <a:spLocks noGrp="1"/>
          </p:cNvSpPr>
          <p:nvPr>
            <p:ph type="title"/>
          </p:nvPr>
        </p:nvSpPr>
        <p:spPr>
          <a:xfrm>
            <a:off x="6502400" y="6934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45" name="Shape 1245"/>
          <p:cNvSpPr txBox="1">
            <a:spLocks noGrp="1"/>
          </p:cNvSpPr>
          <p:nvPr>
            <p:ph type="body" idx="1"/>
          </p:nvPr>
        </p:nvSpPr>
        <p:spPr>
          <a:xfrm>
            <a:off x="609600" y="1600200"/>
            <a:ext cx="109728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46" name="Shape 1246"/>
          <p:cNvPicPr preferRelativeResize="0"/>
          <p:nvPr/>
        </p:nvPicPr>
        <p:blipFill rotWithShape="1">
          <a:blip r:embed="rId3">
            <a:alphaModFix/>
          </a:blip>
          <a:srcRect/>
          <a:stretch/>
        </p:blipFill>
        <p:spPr>
          <a:xfrm>
            <a:off x="406400" y="381000"/>
            <a:ext cx="11482800" cy="6096000"/>
          </a:xfrm>
          <a:prstGeom prst="rect">
            <a:avLst/>
          </a:prstGeom>
          <a:noFill/>
          <a:ln>
            <a:noFill/>
          </a:ln>
        </p:spPr>
      </p:pic>
      <p:sp>
        <p:nvSpPr>
          <p:cNvPr id="1247" name="Shape 1247"/>
          <p:cNvSpPr txBox="1"/>
          <p:nvPr/>
        </p:nvSpPr>
        <p:spPr>
          <a:xfrm>
            <a:off x="8839200" y="6096000"/>
            <a:ext cx="2743200" cy="487500"/>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r" rtl="0">
              <a:spcBef>
                <a:spcPts val="0"/>
              </a:spcBef>
              <a:buClr>
                <a:schemeClr val="dk1"/>
              </a:buClr>
              <a:buSzPct val="25000"/>
              <a:buFont typeface="Questrial"/>
              <a:buNone/>
            </a:pPr>
            <a:r>
              <a:rPr lang="en-US" sz="1620" b="0" i="0" u="none" strike="noStrike" cap="none">
                <a:solidFill>
                  <a:schemeClr val="dk1"/>
                </a:solidFill>
                <a:latin typeface="Questrial"/>
                <a:ea typeface="Questrial"/>
                <a:cs typeface="Questrial"/>
                <a:sym typeface="Questrial"/>
              </a:rPr>
              <a:t>Artifact 17--Egypt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53" name="Shape 1253"/>
          <p:cNvSpPr txBox="1">
            <a:spLocks noGrp="1"/>
          </p:cNvSpPr>
          <p:nvPr>
            <p:ph type="body" idx="1"/>
          </p:nvPr>
        </p:nvSpPr>
        <p:spPr>
          <a:xfrm>
            <a:off x="508000" y="304800"/>
            <a:ext cx="10972800" cy="6172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1800" b="1" i="0" u="sng" strike="noStrike" cap="none">
                <a:solidFill>
                  <a:schemeClr val="dk1"/>
                </a:solidFill>
                <a:latin typeface="Questrial"/>
                <a:ea typeface="Questrial"/>
                <a:cs typeface="Questrial"/>
                <a:sym typeface="Questrial"/>
              </a:rPr>
              <a:t>Artifact 17—Canopic Jars</a:t>
            </a:r>
          </a:p>
          <a:p>
            <a:pPr marL="0" marR="0" lvl="0" indent="0" algn="ctr" rtl="0">
              <a:spcBef>
                <a:spcPts val="360"/>
              </a:spcBef>
              <a:spcAft>
                <a:spcPts val="0"/>
              </a:spcAft>
              <a:buClr>
                <a:schemeClr val="dk1"/>
              </a:buClr>
              <a:buSzPct val="25000"/>
              <a:buFont typeface="Arial"/>
              <a:buNone/>
            </a:pPr>
            <a:endParaRPr sz="1800" b="1" i="0" u="sng" strike="noStrike" cap="none">
              <a:solidFill>
                <a:schemeClr val="dk1"/>
              </a:solidFill>
              <a:latin typeface="Questrial"/>
              <a:ea typeface="Questrial"/>
              <a:cs typeface="Questrial"/>
              <a:sym typeface="Questrial"/>
            </a:endParaRPr>
          </a:p>
          <a:p>
            <a:pPr marL="342900" marR="0" lvl="0" indent="-342900" algn="l" rtl="0">
              <a:spcBef>
                <a:spcPts val="36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After the brains had been removed from the potential mummy, the next step was to remove some of the major organs.  One of the embalmers would use a blade made of sharpened stone to make an incision in the left side of the abdomen. </a:t>
            </a:r>
          </a:p>
          <a:p>
            <a:pPr marL="342900" marR="0" lvl="0" indent="-342900" algn="l" rtl="0">
              <a:spcBef>
                <a:spcPts val="360"/>
              </a:spcBef>
              <a:spcAft>
                <a:spcPts val="0"/>
              </a:spcAft>
              <a:buClr>
                <a:schemeClr val="dk1"/>
              </a:buClr>
              <a:buSzPct val="100000"/>
              <a:buFont typeface="Arial"/>
              <a:buNone/>
            </a:pPr>
            <a:endParaRPr sz="1800" b="0" i="0" u="none" strike="noStrike" cap="none">
              <a:solidFill>
                <a:schemeClr val="dk1"/>
              </a:solidFill>
              <a:latin typeface="Questrial"/>
              <a:ea typeface="Questrial"/>
              <a:cs typeface="Questrial"/>
              <a:sym typeface="Questrial"/>
            </a:endParaRPr>
          </a:p>
          <a:p>
            <a:pPr marL="342900" marR="0" lvl="0" indent="-342900" algn="l" rtl="0">
              <a:spcBef>
                <a:spcPts val="36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Although cutting into the corpse’s side was entirely necessary to remove the organs, the embalmers didn't like it because it was considered sinful to "injure" a corpse. In mock ceremony, the other embalmers present would curse and throw stones at the man who made the cut. They didn't really try to hurt him, it was all just part of the ceremony.</a:t>
            </a:r>
          </a:p>
          <a:p>
            <a:pPr marL="342900" marR="0" lvl="0" indent="-342900" algn="l" rtl="0">
              <a:spcBef>
                <a:spcPts val="360"/>
              </a:spcBef>
              <a:spcAft>
                <a:spcPts val="0"/>
              </a:spcAft>
              <a:buClr>
                <a:schemeClr val="dk1"/>
              </a:buClr>
              <a:buSzPct val="100000"/>
              <a:buFont typeface="Arial"/>
              <a:buNone/>
            </a:pPr>
            <a:endParaRPr sz="1800" b="0" i="0" u="none" strike="noStrike" cap="none">
              <a:solidFill>
                <a:schemeClr val="dk1"/>
              </a:solidFill>
              <a:latin typeface="Questrial"/>
              <a:ea typeface="Questrial"/>
              <a:cs typeface="Questrial"/>
              <a:sym typeface="Questrial"/>
            </a:endParaRPr>
          </a:p>
          <a:p>
            <a:pPr marL="342900" marR="0" lvl="0" indent="-342900" algn="l" rtl="0">
              <a:spcBef>
                <a:spcPts val="360"/>
              </a:spcBef>
              <a:spcAft>
                <a:spcPts val="0"/>
              </a:spcAft>
              <a:buClr>
                <a:schemeClr val="dk1"/>
              </a:buClr>
              <a:buSzPct val="100000"/>
              <a:buFont typeface="Arial"/>
              <a:buChar char="•"/>
            </a:pPr>
            <a:r>
              <a:rPr lang="en-US" sz="1800" b="0" i="0" u="none" strike="noStrike" cap="none">
                <a:solidFill>
                  <a:schemeClr val="dk1"/>
                </a:solidFill>
                <a:latin typeface="Questrial"/>
                <a:ea typeface="Questrial"/>
                <a:cs typeface="Questrial"/>
                <a:sym typeface="Questrial"/>
              </a:rPr>
              <a:t>The stomach, intestines, liver, and lungs were removed and preserved by drying them in a special salt called natron.   After drying, each of the organs would be put in a canopic jar. The stoppers of canopic jars were shaped like the heads of the four sons of the god Horus. Each son protected the organ placed inside his respective jar.  These jars would be placed inside the tomb upon the burial of the mummy.</a:t>
            </a:r>
          </a:p>
          <a:p>
            <a:pPr marL="342900" marR="0" lvl="0" indent="-342900" algn="l" rtl="0">
              <a:spcBef>
                <a:spcPts val="360"/>
              </a:spcBef>
              <a:buClr>
                <a:schemeClr val="dk1"/>
              </a:buClr>
              <a:buSzPct val="100000"/>
              <a:buFont typeface="Arial"/>
              <a:buNone/>
            </a:pPr>
            <a:endParaRPr sz="1800" b="0" i="0" u="none" strike="noStrike" cap="none">
              <a:solidFill>
                <a:schemeClr val="dk1"/>
              </a:solidFill>
              <a:latin typeface="Questrial"/>
              <a:ea typeface="Questrial"/>
              <a:cs typeface="Questrial"/>
              <a:sym typeface="Quest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rot="5400000">
            <a:off x="-1379150" y="4589850"/>
            <a:ext cx="3733800" cy="6501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r>
              <a:rPr lang="en-US" sz="1800" b="0" i="0" u="none" strike="noStrike" cap="none">
                <a:solidFill>
                  <a:schemeClr val="dk1"/>
                </a:solidFill>
                <a:latin typeface="Questrial"/>
                <a:ea typeface="Questrial"/>
                <a:cs typeface="Questrial"/>
                <a:sym typeface="Questrial"/>
              </a:rPr>
              <a:t>Artifact 18--Egypt</a:t>
            </a:r>
          </a:p>
        </p:txBody>
      </p:sp>
      <p:sp>
        <p:nvSpPr>
          <p:cNvPr id="1259" name="Shape 1259"/>
          <p:cNvSpPr txBox="1">
            <a:spLocks noGrp="1"/>
          </p:cNvSpPr>
          <p:nvPr>
            <p:ph type="body" idx="1"/>
          </p:nvPr>
        </p:nvSpPr>
        <p:spPr>
          <a:xfrm>
            <a:off x="609600" y="1600200"/>
            <a:ext cx="109728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60" name="Shape 1260"/>
          <p:cNvPicPr preferRelativeResize="0"/>
          <p:nvPr/>
        </p:nvPicPr>
        <p:blipFill rotWithShape="1">
          <a:blip r:embed="rId3">
            <a:alphaModFix/>
          </a:blip>
          <a:srcRect/>
          <a:stretch/>
        </p:blipFill>
        <p:spPr>
          <a:xfrm rot="5400000">
            <a:off x="4702664" y="-2184747"/>
            <a:ext cx="2964300" cy="107439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Shape 1265"/>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66" name="Shape 1266"/>
          <p:cNvSpPr txBox="1">
            <a:spLocks noGrp="1"/>
          </p:cNvSpPr>
          <p:nvPr>
            <p:ph type="body" idx="1"/>
          </p:nvPr>
        </p:nvSpPr>
        <p:spPr>
          <a:xfrm>
            <a:off x="304800" y="381000"/>
            <a:ext cx="11582400" cy="640080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US" sz="2380" b="1" i="0" u="sng" strike="noStrike" cap="none">
                <a:solidFill>
                  <a:schemeClr val="dk1"/>
                </a:solidFill>
                <a:latin typeface="Questrial"/>
                <a:ea typeface="Questrial"/>
                <a:cs typeface="Questrial"/>
                <a:sym typeface="Questrial"/>
              </a:rPr>
              <a:t>Artifact 18—Sistrum</a:t>
            </a:r>
          </a:p>
          <a:p>
            <a:pPr marL="0" marR="0" lvl="0" indent="0" algn="ctr" rtl="0">
              <a:lnSpc>
                <a:spcPct val="80000"/>
              </a:lnSpc>
              <a:spcBef>
                <a:spcPts val="476"/>
              </a:spcBef>
              <a:spcAft>
                <a:spcPts val="0"/>
              </a:spcAft>
              <a:buClr>
                <a:schemeClr val="dk1"/>
              </a:buClr>
              <a:buSzPct val="25000"/>
              <a:buFont typeface="Arial"/>
              <a:buNone/>
            </a:pPr>
            <a:endParaRPr sz="238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476"/>
              </a:spcBef>
              <a:spcAft>
                <a:spcPts val="0"/>
              </a:spcAft>
              <a:buClr>
                <a:schemeClr val="dk1"/>
              </a:buClr>
              <a:buSzPct val="99166"/>
              <a:buFont typeface="Arial"/>
              <a:buChar char="•"/>
            </a:pPr>
            <a:r>
              <a:rPr lang="en-US" sz="2380" b="0" i="0" u="none" strike="noStrike" cap="none">
                <a:solidFill>
                  <a:schemeClr val="dk1"/>
                </a:solidFill>
                <a:latin typeface="Questrial"/>
                <a:ea typeface="Questrial"/>
                <a:cs typeface="Questrial"/>
                <a:sym typeface="Questrial"/>
              </a:rPr>
              <a:t>A sistrum was basically a rattle made up of an arch with a handle attached. The arch had a number of cross pieces onto which were threaded metal discs. When the sistrum was shaken, the discs rattled. The top of the handle was often decorated with the head of the god of music, Hathor.</a:t>
            </a:r>
          </a:p>
          <a:p>
            <a:pPr marL="342900" marR="0" lvl="0" indent="-342900" algn="l" rtl="0">
              <a:lnSpc>
                <a:spcPct val="80000"/>
              </a:lnSpc>
              <a:spcBef>
                <a:spcPts val="476"/>
              </a:spcBef>
              <a:spcAft>
                <a:spcPts val="0"/>
              </a:spcAft>
              <a:buClr>
                <a:schemeClr val="dk1"/>
              </a:buClr>
              <a:buSzPct val="99166"/>
              <a:buFont typeface="Arial"/>
              <a:buChar char="•"/>
            </a:pPr>
            <a:r>
              <a:rPr lang="en-US" sz="2380" b="0" i="0" u="none" strike="noStrike" cap="none">
                <a:solidFill>
                  <a:schemeClr val="dk1"/>
                </a:solidFill>
                <a:latin typeface="Questrial"/>
                <a:ea typeface="Questrial"/>
                <a:cs typeface="Questrial"/>
                <a:sym typeface="Questrial"/>
              </a:rPr>
              <a:t>This instrument, which is shown being carried by figures in tomb and temple scenes, indicated devotion to Hathor. The sistrum had a shape very similar to an Egyptian symbol called the </a:t>
            </a:r>
            <a:r>
              <a:rPr lang="en-US" sz="2380" b="0" i="1" u="none" strike="noStrike" cap="none">
                <a:solidFill>
                  <a:schemeClr val="dk1"/>
                </a:solidFill>
                <a:latin typeface="Questrial"/>
                <a:ea typeface="Questrial"/>
                <a:cs typeface="Questrial"/>
                <a:sym typeface="Questrial"/>
              </a:rPr>
              <a:t>ankh</a:t>
            </a:r>
            <a:r>
              <a:rPr lang="en-US" sz="2380" b="0" i="0" u="none" strike="noStrike" cap="none">
                <a:solidFill>
                  <a:schemeClr val="dk1"/>
                </a:solidFill>
                <a:latin typeface="Questrial"/>
                <a:ea typeface="Questrial"/>
                <a:cs typeface="Questrial"/>
                <a:sym typeface="Questrial"/>
              </a:rPr>
              <a:t> (    ), which symbolized eternal life.  As a result of this similarity, the sistrum also began to represent eternal life.</a:t>
            </a:r>
          </a:p>
          <a:p>
            <a:pPr marL="342900" marR="0" lvl="0" indent="-342900" algn="l" rtl="0">
              <a:lnSpc>
                <a:spcPct val="80000"/>
              </a:lnSpc>
              <a:spcBef>
                <a:spcPts val="476"/>
              </a:spcBef>
              <a:spcAft>
                <a:spcPts val="0"/>
              </a:spcAft>
              <a:buClr>
                <a:schemeClr val="dk1"/>
              </a:buClr>
              <a:buSzPct val="99166"/>
              <a:buFont typeface="Arial"/>
              <a:buNone/>
            </a:pPr>
            <a:endParaRPr sz="238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476"/>
              </a:spcBef>
              <a:spcAft>
                <a:spcPts val="0"/>
              </a:spcAft>
              <a:buClr>
                <a:schemeClr val="dk1"/>
              </a:buClr>
              <a:buSzPct val="99166"/>
              <a:buFont typeface="Arial"/>
              <a:buChar char="•"/>
            </a:pPr>
            <a:r>
              <a:rPr lang="en-US" sz="2380" b="0" i="0" u="none" strike="noStrike" cap="none">
                <a:solidFill>
                  <a:schemeClr val="dk1"/>
                </a:solidFill>
                <a:latin typeface="Questrial"/>
                <a:ea typeface="Questrial"/>
                <a:cs typeface="Questrial"/>
                <a:sym typeface="Questrial"/>
              </a:rPr>
              <a:t>The sistrum was used in Egyptian festivals and was often played by temple songstresses. It was believed that the sound of rattling also drove off malign forces, preventing them from spoiling the festival.</a:t>
            </a:r>
          </a:p>
          <a:p>
            <a:pPr marL="342900" marR="0" lvl="0" indent="-342900" algn="l" rtl="0">
              <a:lnSpc>
                <a:spcPct val="80000"/>
              </a:lnSpc>
              <a:spcBef>
                <a:spcPts val="448"/>
              </a:spcBef>
              <a:buClr>
                <a:schemeClr val="dk1"/>
              </a:buClr>
              <a:buSzPct val="101818"/>
              <a:buFont typeface="Arial"/>
              <a:buNone/>
            </a:pPr>
            <a:endParaRPr sz="2240" b="0" i="0" u="none" strike="noStrike" cap="none">
              <a:solidFill>
                <a:schemeClr val="dk1"/>
              </a:solidFill>
              <a:latin typeface="Calibri"/>
              <a:ea typeface="Calibri"/>
              <a:cs typeface="Calibri"/>
              <a:sym typeface="Calibri"/>
            </a:endParaRPr>
          </a:p>
        </p:txBody>
      </p:sp>
      <p:pic>
        <p:nvPicPr>
          <p:cNvPr id="1267" name="Shape 1267" descr="C:\Users\Carrie Floyd Cagle\AppData\Local\Microsoft\Windows\Temporary Internet Files\Content.IE5\WESZPAZV\MC900037394[1].wmf"/>
          <p:cNvPicPr preferRelativeResize="0"/>
          <p:nvPr/>
        </p:nvPicPr>
        <p:blipFill rotWithShape="1">
          <a:blip r:embed="rId3">
            <a:alphaModFix/>
          </a:blip>
          <a:srcRect/>
          <a:stretch/>
        </p:blipFill>
        <p:spPr>
          <a:xfrm>
            <a:off x="5152725" y="3433794"/>
            <a:ext cx="406500" cy="4362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73" name="Shape 1273"/>
          <p:cNvSpPr txBox="1">
            <a:spLocks noGrp="1"/>
          </p:cNvSpPr>
          <p:nvPr>
            <p:ph type="body" idx="1"/>
          </p:nvPr>
        </p:nvSpPr>
        <p:spPr>
          <a:xfrm>
            <a:off x="609600" y="1600200"/>
            <a:ext cx="109728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74" name="Shape 1274"/>
          <p:cNvPicPr preferRelativeResize="0"/>
          <p:nvPr/>
        </p:nvPicPr>
        <p:blipFill rotWithShape="1">
          <a:blip r:embed="rId3">
            <a:alphaModFix/>
          </a:blip>
          <a:srcRect l="17810" r="23658"/>
          <a:stretch/>
        </p:blipFill>
        <p:spPr>
          <a:xfrm rot="5400000">
            <a:off x="3473862" y="-2853750"/>
            <a:ext cx="5181600" cy="11803500"/>
          </a:xfrm>
          <a:prstGeom prst="rect">
            <a:avLst/>
          </a:prstGeom>
          <a:noFill/>
          <a:ln>
            <a:noFill/>
          </a:ln>
        </p:spPr>
      </p:pic>
      <p:sp>
        <p:nvSpPr>
          <p:cNvPr id="1275" name="Shape 1275"/>
          <p:cNvSpPr txBox="1"/>
          <p:nvPr/>
        </p:nvSpPr>
        <p:spPr>
          <a:xfrm rot="5400000">
            <a:off x="-1379150" y="4589850"/>
            <a:ext cx="3733800" cy="6501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r>
              <a:rPr lang="en-US" sz="1800" b="0" i="0" u="none" strike="noStrike" cap="none">
                <a:solidFill>
                  <a:schemeClr val="dk1"/>
                </a:solidFill>
                <a:latin typeface="Questrial"/>
                <a:ea typeface="Questrial"/>
                <a:cs typeface="Questrial"/>
                <a:sym typeface="Questrial"/>
              </a:rPr>
              <a:t>Artifact 19--Egypt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Shape 1280"/>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81" name="Shape 1281"/>
          <p:cNvSpPr txBox="1">
            <a:spLocks noGrp="1"/>
          </p:cNvSpPr>
          <p:nvPr>
            <p:ph type="body" idx="1"/>
          </p:nvPr>
        </p:nvSpPr>
        <p:spPr>
          <a:xfrm>
            <a:off x="711200" y="304800"/>
            <a:ext cx="10972800" cy="609600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US" sz="2480" b="1" i="0" u="sng" strike="noStrike" cap="none">
                <a:solidFill>
                  <a:schemeClr val="dk1"/>
                </a:solidFill>
                <a:latin typeface="Questrial"/>
                <a:ea typeface="Questrial"/>
                <a:cs typeface="Questrial"/>
                <a:sym typeface="Questrial"/>
              </a:rPr>
              <a:t>Artifact 19—Crocodile Skin Armor and Helmet</a:t>
            </a:r>
          </a:p>
          <a:p>
            <a:pPr marL="0" marR="0" lvl="0" indent="0" algn="ctr" rtl="0">
              <a:lnSpc>
                <a:spcPct val="80000"/>
              </a:lnSpc>
              <a:spcBef>
                <a:spcPts val="496"/>
              </a:spcBef>
              <a:spcAft>
                <a:spcPts val="0"/>
              </a:spcAft>
              <a:buClr>
                <a:schemeClr val="dk1"/>
              </a:buClr>
              <a:buSzPct val="25000"/>
              <a:buFont typeface="Arial"/>
              <a:buNone/>
            </a:pPr>
            <a:endParaRPr sz="2480" b="1" i="0" u="sng" strike="noStrike" cap="none">
              <a:solidFill>
                <a:schemeClr val="dk1"/>
              </a:solidFill>
              <a:latin typeface="Questrial"/>
              <a:ea typeface="Questrial"/>
              <a:cs typeface="Questrial"/>
              <a:sym typeface="Questrial"/>
            </a:endParaRPr>
          </a:p>
          <a:p>
            <a:pPr marL="342900" marR="0" lvl="0" indent="-342900" algn="l" rtl="0">
              <a:lnSpc>
                <a:spcPct val="80000"/>
              </a:lnSpc>
              <a:spcBef>
                <a:spcPts val="496"/>
              </a:spcBef>
              <a:spcAft>
                <a:spcPts val="0"/>
              </a:spcAft>
              <a:buClr>
                <a:schemeClr val="dk1"/>
              </a:buClr>
              <a:buSzPct val="99200"/>
              <a:buFont typeface="Arial"/>
              <a:buChar char="•"/>
            </a:pPr>
            <a:r>
              <a:rPr lang="en-US" sz="2480" b="0" i="0" u="none" strike="noStrike" cap="none">
                <a:solidFill>
                  <a:schemeClr val="dk1"/>
                </a:solidFill>
                <a:latin typeface="Questrial"/>
                <a:ea typeface="Questrial"/>
                <a:cs typeface="Questrial"/>
                <a:sym typeface="Questrial"/>
              </a:rPr>
              <a:t>In ancient Egypt the crocodile was seen as sacred and divine, and worshipped as a god, so this suit might have been worn by priests of the crocodile sect who by wearing such a garment would take on the spirit of the deity. In many parts of Africa the crocodile is seen as a fearsome and invincible creature and so, by wearing crocodile armor and a headpiece like this, a warrior might be transformed in some magical way and take on the attributes of the animal.</a:t>
            </a:r>
          </a:p>
          <a:p>
            <a:pPr marL="342900" marR="0" lvl="0" indent="-342900" algn="l" rtl="0">
              <a:lnSpc>
                <a:spcPct val="80000"/>
              </a:lnSpc>
              <a:spcBef>
                <a:spcPts val="496"/>
              </a:spcBef>
              <a:spcAft>
                <a:spcPts val="0"/>
              </a:spcAft>
              <a:buClr>
                <a:schemeClr val="dk1"/>
              </a:buClr>
              <a:buSzPct val="99200"/>
              <a:buFont typeface="Arial"/>
              <a:buNone/>
            </a:pPr>
            <a:endParaRPr sz="248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496"/>
              </a:spcBef>
              <a:spcAft>
                <a:spcPts val="0"/>
              </a:spcAft>
              <a:buClr>
                <a:schemeClr val="dk1"/>
              </a:buClr>
              <a:buSzPct val="99200"/>
              <a:buFont typeface="Arial"/>
              <a:buChar char="•"/>
            </a:pPr>
            <a:r>
              <a:rPr lang="en-US" sz="2480" b="0" i="0" u="none" strike="noStrike" cap="none">
                <a:solidFill>
                  <a:schemeClr val="dk1"/>
                </a:solidFill>
                <a:latin typeface="Questrial"/>
                <a:ea typeface="Questrial"/>
                <a:cs typeface="Questrial"/>
                <a:sym typeface="Questrial"/>
              </a:rPr>
              <a:t>This imposing armor is made from the skin of a crocodile. It is made up of a helmet and cuirass (body armor) and would have been used in military-style ceremonies of the regional crocodile cult. </a:t>
            </a:r>
          </a:p>
          <a:p>
            <a:pPr marL="342900" marR="0" lvl="0" indent="-342900" algn="l" rtl="0">
              <a:lnSpc>
                <a:spcPct val="80000"/>
              </a:lnSpc>
              <a:spcBef>
                <a:spcPts val="496"/>
              </a:spcBef>
              <a:buClr>
                <a:schemeClr val="dk1"/>
              </a:buClr>
              <a:buSzPct val="99200"/>
              <a:buFont typeface="Arial"/>
              <a:buNone/>
            </a:pPr>
            <a:endParaRPr sz="2480" b="0" i="0" u="none" strike="noStrike" cap="none">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Shape 1286"/>
          <p:cNvPicPr preferRelativeResize="0"/>
          <p:nvPr/>
        </p:nvPicPr>
        <p:blipFill rotWithShape="1">
          <a:blip r:embed="rId3">
            <a:alphaModFix/>
          </a:blip>
          <a:srcRect l="7798" t="6420" r="10621" b="7852"/>
          <a:stretch/>
        </p:blipFill>
        <p:spPr>
          <a:xfrm>
            <a:off x="1930400" y="-1"/>
            <a:ext cx="8432700" cy="6646200"/>
          </a:xfrm>
          <a:prstGeom prst="rect">
            <a:avLst/>
          </a:prstGeom>
          <a:noFill/>
          <a:ln>
            <a:noFill/>
          </a:ln>
        </p:spPr>
      </p:pic>
      <p:sp>
        <p:nvSpPr>
          <p:cNvPr id="1287" name="Shape 1287"/>
          <p:cNvSpPr txBox="1">
            <a:spLocks noGrp="1"/>
          </p:cNvSpPr>
          <p:nvPr>
            <p:ph type="title"/>
          </p:nvPr>
        </p:nvSpPr>
        <p:spPr>
          <a:xfrm>
            <a:off x="7010400" y="6158826"/>
            <a:ext cx="4978500" cy="4874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r>
              <a:rPr lang="en-US" sz="1800" b="0" i="0" u="none" strike="noStrike" cap="none">
                <a:solidFill>
                  <a:schemeClr val="dk1"/>
                </a:solidFill>
                <a:latin typeface="Questrial"/>
                <a:ea typeface="Questrial"/>
                <a:cs typeface="Questrial"/>
                <a:sym typeface="Questrial"/>
              </a:rPr>
              <a:t>Artifact 20--Egypt</a:t>
            </a:r>
          </a:p>
        </p:txBody>
      </p:sp>
      <p:sp>
        <p:nvSpPr>
          <p:cNvPr id="1288" name="Shape 1288"/>
          <p:cNvSpPr txBox="1">
            <a:spLocks noGrp="1"/>
          </p:cNvSpPr>
          <p:nvPr>
            <p:ph type="body" idx="1"/>
          </p:nvPr>
        </p:nvSpPr>
        <p:spPr>
          <a:xfrm>
            <a:off x="609600" y="1600200"/>
            <a:ext cx="109728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title"/>
          </p:nvPr>
        </p:nvSpPr>
        <p:spPr>
          <a:xfrm>
            <a:off x="6807200" y="6172200"/>
            <a:ext cx="4978500" cy="487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Questrial"/>
              <a:buNone/>
            </a:pPr>
            <a:endParaRPr sz="1800" b="0" i="0" u="none" strike="noStrike" cap="none">
              <a:solidFill>
                <a:schemeClr val="dk1"/>
              </a:solidFill>
              <a:latin typeface="Questrial"/>
              <a:ea typeface="Questrial"/>
              <a:cs typeface="Questrial"/>
              <a:sym typeface="Questrial"/>
            </a:endParaRPr>
          </a:p>
        </p:txBody>
      </p:sp>
      <p:sp>
        <p:nvSpPr>
          <p:cNvPr id="1294" name="Shape 1294"/>
          <p:cNvSpPr txBox="1">
            <a:spLocks noGrp="1"/>
          </p:cNvSpPr>
          <p:nvPr>
            <p:ph type="body" idx="1"/>
          </p:nvPr>
        </p:nvSpPr>
        <p:spPr>
          <a:xfrm>
            <a:off x="406400" y="304799"/>
            <a:ext cx="11480700" cy="601980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chemeClr val="dk1"/>
              </a:buClr>
              <a:buSzPct val="25000"/>
              <a:buFont typeface="Arial"/>
              <a:buNone/>
            </a:pPr>
            <a:r>
              <a:rPr lang="en-US" sz="2240" b="1" i="0" u="sng" strike="noStrike" cap="none">
                <a:solidFill>
                  <a:schemeClr val="dk1"/>
                </a:solidFill>
                <a:latin typeface="Questrial"/>
                <a:ea typeface="Questrial"/>
                <a:cs typeface="Questrial"/>
                <a:sym typeface="Questrial"/>
              </a:rPr>
              <a:t>Artifact 20—Egyptian ‘Pillow’</a:t>
            </a:r>
          </a:p>
          <a:p>
            <a:pPr marL="0" marR="0" lvl="0" indent="0" algn="ctr" rtl="0">
              <a:lnSpc>
                <a:spcPct val="80000"/>
              </a:lnSpc>
              <a:spcBef>
                <a:spcPts val="448"/>
              </a:spcBef>
              <a:spcAft>
                <a:spcPts val="0"/>
              </a:spcAft>
              <a:buClr>
                <a:schemeClr val="dk1"/>
              </a:buClr>
              <a:buSzPct val="25000"/>
              <a:buFont typeface="Arial"/>
              <a:buNone/>
            </a:pPr>
            <a:endParaRPr sz="2240" b="1" i="0" u="sng" strike="noStrike" cap="none">
              <a:solidFill>
                <a:schemeClr val="dk1"/>
              </a:solidFill>
              <a:latin typeface="Questrial"/>
              <a:ea typeface="Questrial"/>
              <a:cs typeface="Questrial"/>
              <a:sym typeface="Questrial"/>
            </a:endParaRPr>
          </a:p>
          <a:p>
            <a:pPr marL="342900" marR="0" lvl="0" indent="-342900" algn="l" rtl="0">
              <a:lnSpc>
                <a:spcPct val="80000"/>
              </a:lnSpc>
              <a:spcBef>
                <a:spcPts val="448"/>
              </a:spcBef>
              <a:spcAft>
                <a:spcPts val="0"/>
              </a:spcAft>
              <a:buClr>
                <a:schemeClr val="dk1"/>
              </a:buClr>
              <a:buSzPct val="101818"/>
              <a:buFont typeface="Arial"/>
              <a:buChar char="•"/>
            </a:pPr>
            <a:r>
              <a:rPr lang="en-US" sz="2240" b="0" i="0" u="none" strike="noStrike" cap="none">
                <a:solidFill>
                  <a:schemeClr val="dk1"/>
                </a:solidFill>
                <a:latin typeface="Questrial"/>
                <a:ea typeface="Questrial"/>
                <a:cs typeface="Questrial"/>
                <a:sym typeface="Questrial"/>
              </a:rPr>
              <a:t>This folding headrest is modeled on the folding stools that were popular among the wealthy of the time. A rivet through the center of the legs allowed it to fold shut, while the neck piece of the headrest secured it in the open position. The wooden runners made the headrest stable when it was in use.  Egyptians would have used this headrest in much the same way that modern Americans use soft pillows.</a:t>
            </a:r>
          </a:p>
          <a:p>
            <a:pPr marL="342900" marR="0" lvl="0" indent="-342900" algn="l" rtl="0">
              <a:lnSpc>
                <a:spcPct val="80000"/>
              </a:lnSpc>
              <a:spcBef>
                <a:spcPts val="448"/>
              </a:spcBef>
              <a:spcAft>
                <a:spcPts val="0"/>
              </a:spcAft>
              <a:buClr>
                <a:schemeClr val="dk1"/>
              </a:buClr>
              <a:buSzPct val="101818"/>
              <a:buFont typeface="Arial"/>
              <a:buNone/>
            </a:pPr>
            <a:endParaRPr sz="2240" b="0" i="0" u="none" strike="noStrike" cap="none">
              <a:solidFill>
                <a:schemeClr val="dk1"/>
              </a:solidFill>
              <a:latin typeface="Questrial"/>
              <a:ea typeface="Questrial"/>
              <a:cs typeface="Questrial"/>
              <a:sym typeface="Questrial"/>
            </a:endParaRPr>
          </a:p>
          <a:p>
            <a:pPr marL="342900" marR="0" lvl="0" indent="-342900" algn="l" rtl="0">
              <a:lnSpc>
                <a:spcPct val="80000"/>
              </a:lnSpc>
              <a:spcBef>
                <a:spcPts val="448"/>
              </a:spcBef>
              <a:spcAft>
                <a:spcPts val="0"/>
              </a:spcAft>
              <a:buClr>
                <a:schemeClr val="dk1"/>
              </a:buClr>
              <a:buSzPct val="101818"/>
              <a:buFont typeface="Arial"/>
              <a:buChar char="•"/>
            </a:pPr>
            <a:r>
              <a:rPr lang="en-US" sz="2240" b="0" i="0" u="none" strike="noStrike" cap="none">
                <a:solidFill>
                  <a:schemeClr val="dk1"/>
                </a:solidFill>
                <a:latin typeface="Questrial"/>
                <a:ea typeface="Questrial"/>
                <a:cs typeface="Questrial"/>
                <a:sym typeface="Questrial"/>
              </a:rPr>
              <a:t>The lower ends of the legs are carved in the shape of ducks, a motif often used in furniture items. On this headrest, heads of the god Bes are carved onto the neckpiece. Bes, the god of the home, frequently appeared on household items. Night was a time when people felt that they were vulnerable to evil forces; demons could cause illness and nightmares, attacking while the unsuspecting person slept. Figures or heads of Bes were sometimes placed on headrests to ward off these chaotic forces.</a:t>
            </a:r>
          </a:p>
          <a:p>
            <a:pPr marL="342900" marR="0" lvl="0" indent="-342900" algn="l" rtl="0">
              <a:lnSpc>
                <a:spcPct val="80000"/>
              </a:lnSpc>
              <a:spcBef>
                <a:spcPts val="448"/>
              </a:spcBef>
              <a:buClr>
                <a:schemeClr val="dk1"/>
              </a:buClr>
              <a:buSzPct val="101818"/>
              <a:buFont typeface="Arial"/>
              <a:buNone/>
            </a:pPr>
            <a:endParaRPr sz="224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2209800" y="3810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600" b="0" i="0" u="none" strike="noStrike" cap="none">
                <a:solidFill>
                  <a:schemeClr val="dk2"/>
                </a:solidFill>
                <a:latin typeface="Arial"/>
                <a:ea typeface="Arial"/>
                <a:cs typeface="Arial"/>
                <a:sym typeface="Arial"/>
              </a:rPr>
              <a:t>HISTORY HELPS US RECOGNIZE TRENDS.</a:t>
            </a:r>
          </a:p>
        </p:txBody>
      </p:sp>
      <p:pic>
        <p:nvPicPr>
          <p:cNvPr id="369" name="Shape 369"/>
          <p:cNvPicPr preferRelativeResize="0">
            <a:picLocks noGrp="1"/>
          </p:cNvPicPr>
          <p:nvPr>
            <p:ph type="body" idx="1"/>
          </p:nvPr>
        </p:nvPicPr>
        <p:blipFill rotWithShape="1">
          <a:blip r:embed="rId3">
            <a:alphaModFix/>
          </a:blip>
          <a:srcRect/>
          <a:stretch/>
        </p:blipFill>
        <p:spPr>
          <a:xfrm>
            <a:off x="2286000" y="1752600"/>
            <a:ext cx="7694613" cy="4114800"/>
          </a:xfrm>
          <a:prstGeom prst="rect">
            <a:avLst/>
          </a:prstGeom>
          <a:noFill/>
          <a:ln>
            <a:noFill/>
          </a:ln>
        </p:spPr>
      </p:pic>
      <p:sp>
        <p:nvSpPr>
          <p:cNvPr id="370" name="Shape 370"/>
          <p:cNvSpPr/>
          <p:nvPr/>
        </p:nvSpPr>
        <p:spPr>
          <a:xfrm>
            <a:off x="3581400" y="6276976"/>
            <a:ext cx="5487988" cy="5810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http://www.eere.energy.gov/vehiclesandfuels/facts/2005/fcvt_fotw364.shtml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Shape 1299"/>
          <p:cNvPicPr preferRelativeResize="0"/>
          <p:nvPr/>
        </p:nvPicPr>
        <p:blipFill rotWithShape="1">
          <a:blip r:embed="rId3">
            <a:alphaModFix/>
          </a:blip>
          <a:srcRect t="27989" r="11253" b="18319"/>
          <a:stretch/>
        </p:blipFill>
        <p:spPr>
          <a:xfrm>
            <a:off x="1798394" y="0"/>
            <a:ext cx="10323600" cy="6858000"/>
          </a:xfrm>
          <a:prstGeom prst="rect">
            <a:avLst/>
          </a:prstGeom>
          <a:noFill/>
          <a:ln>
            <a:noFill/>
          </a:ln>
        </p:spPr>
      </p:pic>
      <p:sp>
        <p:nvSpPr>
          <p:cNvPr id="1300" name="Shape 1300"/>
          <p:cNvSpPr/>
          <p:nvPr/>
        </p:nvSpPr>
        <p:spPr>
          <a:xfrm>
            <a:off x="8465" y="5677217"/>
            <a:ext cx="12175200" cy="1235400"/>
          </a:xfrm>
          <a:prstGeom prst="rect">
            <a:avLst/>
          </a:prstGeom>
          <a:solidFill>
            <a:srgbClr val="000000">
              <a:alpha val="46270"/>
            </a:srgbClr>
          </a:solid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01" name="Shape 1301"/>
          <p:cNvSpPr/>
          <p:nvPr/>
        </p:nvSpPr>
        <p:spPr>
          <a:xfrm>
            <a:off x="358069" y="4821255"/>
            <a:ext cx="11475900" cy="1917599"/>
          </a:xfrm>
          <a:prstGeom prst="rect">
            <a:avLst/>
          </a:prstGeom>
          <a:noFill/>
          <a:ln>
            <a:noFill/>
          </a:ln>
          <a:effectLst>
            <a:outerShdw blurRad="63500" dist="76200" dir="3080411"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8400" b="1" i="0" u="none" strike="noStrike" cap="none">
                <a:solidFill>
                  <a:srgbClr val="FFFFFF"/>
                </a:solidFill>
                <a:latin typeface="Cabin"/>
                <a:ea typeface="Cabin"/>
                <a:cs typeface="Cabin"/>
                <a:sym typeface="Cabin"/>
              </a:rPr>
              <a:t>ANCIENT EGYPT</a:t>
            </a:r>
          </a:p>
          <a:p>
            <a:pPr marL="40638" marR="40638" lvl="0" indent="-2538" algn="ctr" rtl="0">
              <a:spcBef>
                <a:spcPts val="0"/>
              </a:spcBef>
              <a:buSzPct val="25000"/>
              <a:buNone/>
            </a:pPr>
            <a:r>
              <a:rPr lang="en-US" sz="4000" b="0" i="0" u="none" strike="noStrike" cap="none">
                <a:solidFill>
                  <a:srgbClr val="FFFFFF"/>
                </a:solidFill>
                <a:latin typeface="Cabin"/>
                <a:ea typeface="Cabin"/>
                <a:cs typeface="Cabin"/>
                <a:sym typeface="Cabin"/>
              </a:rPr>
              <a:t>AND THE NILE VALLEY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1306" name="Shape 1306"/>
          <p:cNvPicPr preferRelativeResize="0"/>
          <p:nvPr/>
        </p:nvPicPr>
        <p:blipFill rotWithShape="1">
          <a:blip r:embed="rId3">
            <a:alphaModFix/>
          </a:blip>
          <a:srcRect t="7080"/>
          <a:stretch/>
        </p:blipFill>
        <p:spPr>
          <a:xfrm>
            <a:off x="521976" y="578812"/>
            <a:ext cx="10707600" cy="7252500"/>
          </a:xfrm>
          <a:prstGeom prst="rect">
            <a:avLst/>
          </a:prstGeom>
          <a:noFill/>
          <a:ln>
            <a:noFill/>
          </a:ln>
        </p:spPr>
      </p:pic>
      <p:sp>
        <p:nvSpPr>
          <p:cNvPr id="1307" name="Shape 1307"/>
          <p:cNvSpPr/>
          <p:nvPr/>
        </p:nvSpPr>
        <p:spPr>
          <a:xfrm>
            <a:off x="7316357" y="1492250"/>
            <a:ext cx="626400" cy="2019300"/>
          </a:xfrm>
          <a:custGeom>
            <a:avLst/>
            <a:gdLst/>
            <a:ahLst/>
            <a:cxnLst/>
            <a:rect l="0" t="0" r="0" b="0"/>
            <a:pathLst>
              <a:path w="120000" h="120000" extrusionOk="0">
                <a:moveTo>
                  <a:pt x="1181" y="0"/>
                </a:moveTo>
                <a:cubicBezTo>
                  <a:pt x="-2074" y="2566"/>
                  <a:pt x="1995" y="4200"/>
                  <a:pt x="6064" y="6538"/>
                </a:cubicBezTo>
                <a:cubicBezTo>
                  <a:pt x="15016" y="11788"/>
                  <a:pt x="33327" y="14588"/>
                  <a:pt x="40244" y="20544"/>
                </a:cubicBezTo>
                <a:cubicBezTo>
                  <a:pt x="39431" y="21477"/>
                  <a:pt x="38617" y="22294"/>
                  <a:pt x="38617" y="23344"/>
                </a:cubicBezTo>
                <a:cubicBezTo>
                  <a:pt x="38617" y="24044"/>
                  <a:pt x="41465" y="21711"/>
                  <a:pt x="40244" y="21011"/>
                </a:cubicBezTo>
                <a:cubicBezTo>
                  <a:pt x="39837" y="20777"/>
                  <a:pt x="36175" y="22177"/>
                  <a:pt x="35361" y="23811"/>
                </a:cubicBezTo>
                <a:cubicBezTo>
                  <a:pt x="30885" y="29183"/>
                  <a:pt x="37803" y="24044"/>
                  <a:pt x="25596" y="31283"/>
                </a:cubicBezTo>
                <a:cubicBezTo>
                  <a:pt x="23561" y="34200"/>
                  <a:pt x="14609" y="41555"/>
                  <a:pt x="28851" y="42955"/>
                </a:cubicBezTo>
                <a:cubicBezTo>
                  <a:pt x="47162" y="42372"/>
                  <a:pt x="46755" y="42838"/>
                  <a:pt x="58149" y="39688"/>
                </a:cubicBezTo>
                <a:cubicBezTo>
                  <a:pt x="80122" y="41205"/>
                  <a:pt x="102909" y="42255"/>
                  <a:pt x="120000" y="47161"/>
                </a:cubicBezTo>
                <a:cubicBezTo>
                  <a:pt x="110234" y="50544"/>
                  <a:pt x="114303" y="48444"/>
                  <a:pt x="108606" y="53694"/>
                </a:cubicBezTo>
                <a:cubicBezTo>
                  <a:pt x="107385" y="54627"/>
                  <a:pt x="105351" y="56500"/>
                  <a:pt x="105351" y="56500"/>
                </a:cubicBezTo>
                <a:cubicBezTo>
                  <a:pt x="107792" y="59066"/>
                  <a:pt x="109827" y="65605"/>
                  <a:pt x="98840" y="66772"/>
                </a:cubicBezTo>
                <a:cubicBezTo>
                  <a:pt x="92329" y="72255"/>
                  <a:pt x="71577" y="74938"/>
                  <a:pt x="58149" y="78911"/>
                </a:cubicBezTo>
                <a:cubicBezTo>
                  <a:pt x="53266" y="82994"/>
                  <a:pt x="54893" y="87433"/>
                  <a:pt x="59776" y="91516"/>
                </a:cubicBezTo>
                <a:cubicBezTo>
                  <a:pt x="62218" y="99338"/>
                  <a:pt x="52045" y="105994"/>
                  <a:pt x="43500" y="113461"/>
                </a:cubicBezTo>
                <a:cubicBezTo>
                  <a:pt x="45127" y="115683"/>
                  <a:pt x="48383" y="117550"/>
                  <a:pt x="48383" y="120000"/>
                </a:cubicBezTo>
              </a:path>
            </a:pathLst>
          </a:custGeom>
          <a:noFill/>
          <a:ln w="25400" cap="flat" cmpd="sng">
            <a:solidFill>
              <a:srgbClr val="1B5BAA">
                <a:alpha val="35690"/>
              </a:srgbClr>
            </a:solidFill>
            <a:prstDash val="solid"/>
            <a:round/>
            <a:headEnd type="none" w="med" len="med"/>
            <a:tailEnd type="none" w="med" len="med"/>
          </a:ln>
          <a:effectLst>
            <a:outerShdw blurRad="50799" rotWithShape="0">
              <a:srgbClr val="000000"/>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08" name="Shape 1308"/>
          <p:cNvSpPr/>
          <p:nvPr/>
        </p:nvSpPr>
        <p:spPr>
          <a:xfrm>
            <a:off x="7679266" y="2781300"/>
            <a:ext cx="482700" cy="120600"/>
          </a:xfrm>
          <a:custGeom>
            <a:avLst/>
            <a:gdLst/>
            <a:ahLst/>
            <a:cxnLst/>
            <a:rect l="0" t="0" r="0" b="0"/>
            <a:pathLst>
              <a:path w="120000" h="120000" extrusionOk="0">
                <a:moveTo>
                  <a:pt x="120000" y="120000"/>
                </a:moveTo>
                <a:cubicBezTo>
                  <a:pt x="91577" y="77366"/>
                  <a:pt x="108422" y="94738"/>
                  <a:pt x="88422" y="82105"/>
                </a:cubicBezTo>
                <a:cubicBezTo>
                  <a:pt x="76316" y="72633"/>
                  <a:pt x="64211" y="64738"/>
                  <a:pt x="52633" y="56844"/>
                </a:cubicBezTo>
                <a:cubicBezTo>
                  <a:pt x="49472" y="53683"/>
                  <a:pt x="44211" y="50527"/>
                  <a:pt x="44211" y="50527"/>
                </a:cubicBezTo>
                <a:cubicBezTo>
                  <a:pt x="32633" y="26844"/>
                  <a:pt x="13683" y="0"/>
                  <a:pt x="0" y="0"/>
                </a:cubicBezTo>
              </a:path>
            </a:pathLst>
          </a:custGeom>
          <a:noFill/>
          <a:ln w="12700" cap="flat" cmpd="sng">
            <a:solidFill>
              <a:srgbClr val="4349AA"/>
            </a:solidFill>
            <a:prstDash val="solid"/>
            <a:round/>
            <a:headEnd type="none" w="med" len="med"/>
            <a:tailEnd type="none" w="med" len="med"/>
          </a:ln>
          <a:effectLst>
            <a:outerShdw blurRad="50799" rotWithShape="0">
              <a:srgbClr val="000000"/>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09" name="Shape 1309"/>
          <p:cNvSpPr/>
          <p:nvPr/>
        </p:nvSpPr>
        <p:spPr>
          <a:xfrm>
            <a:off x="7467600" y="1543050"/>
            <a:ext cx="17700" cy="158700"/>
          </a:xfrm>
          <a:custGeom>
            <a:avLst/>
            <a:gdLst/>
            <a:ahLst/>
            <a:cxnLst/>
            <a:rect l="0" t="0" r="0" b="0"/>
            <a:pathLst>
              <a:path w="120000" h="120000" extrusionOk="0">
                <a:moveTo>
                  <a:pt x="0" y="120000"/>
                </a:moveTo>
                <a:cubicBezTo>
                  <a:pt x="230769" y="68400"/>
                  <a:pt x="57692" y="48000"/>
                  <a:pt x="57692" y="0"/>
                </a:cubicBezTo>
              </a:path>
            </a:pathLst>
          </a:custGeom>
          <a:noFill/>
          <a:ln w="12700" cap="flat" cmpd="sng">
            <a:solidFill>
              <a:srgbClr val="4349AA"/>
            </a:solidFill>
            <a:prstDash val="solid"/>
            <a:round/>
            <a:headEnd type="none" w="med" len="med"/>
            <a:tailEnd type="none" w="med" len="med"/>
          </a:ln>
          <a:effectLst>
            <a:outerShdw blurRad="50799" rotWithShape="0">
              <a:srgbClr val="000000"/>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10" name="Shape 1310"/>
          <p:cNvSpPr/>
          <p:nvPr/>
        </p:nvSpPr>
        <p:spPr>
          <a:xfrm>
            <a:off x="7399866" y="1498600"/>
            <a:ext cx="16800" cy="101700"/>
          </a:xfrm>
          <a:custGeom>
            <a:avLst/>
            <a:gdLst/>
            <a:ahLst/>
            <a:cxnLst/>
            <a:rect l="0" t="0" r="0" b="0"/>
            <a:pathLst>
              <a:path w="120000" h="120000" extrusionOk="0">
                <a:moveTo>
                  <a:pt x="120000" y="120000"/>
                </a:moveTo>
                <a:cubicBezTo>
                  <a:pt x="15000" y="80622"/>
                  <a:pt x="0" y="39377"/>
                  <a:pt x="0" y="0"/>
                </a:cubicBezTo>
              </a:path>
            </a:pathLst>
          </a:custGeom>
          <a:noFill/>
          <a:ln w="12700" cap="flat" cmpd="sng">
            <a:solidFill>
              <a:srgbClr val="4349AA"/>
            </a:solidFill>
            <a:prstDash val="solid"/>
            <a:round/>
            <a:headEnd type="none" w="med" len="med"/>
            <a:tailEnd type="none" w="med" len="med"/>
          </a:ln>
          <a:effectLst>
            <a:outerShdw blurRad="50799" rotWithShape="0">
              <a:srgbClr val="000000"/>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11" name="Shape 1311"/>
          <p:cNvSpPr/>
          <p:nvPr/>
        </p:nvSpPr>
        <p:spPr>
          <a:xfrm>
            <a:off x="3758929" y="2038591"/>
            <a:ext cx="1321200" cy="469800"/>
          </a:xfrm>
          <a:prstGeom prst="rect">
            <a:avLst/>
          </a:prstGeom>
          <a:noFill/>
          <a:ln>
            <a:noFill/>
          </a:ln>
          <a:effectLst>
            <a:outerShdw blurRad="63500" rotWithShape="0">
              <a:srgbClr val="FFFFFF"/>
            </a:outerShdw>
          </a:effectLst>
        </p:spPr>
        <p:txBody>
          <a:bodyPr lIns="0" tIns="0" rIns="0" bIns="0" anchor="t" anchorCtr="0">
            <a:noAutofit/>
          </a:bodyPr>
          <a:lstStyle/>
          <a:p>
            <a:pPr marL="40638" marR="40638" lvl="0" indent="-2538" algn="ctr" rtl="0">
              <a:spcBef>
                <a:spcPts val="0"/>
              </a:spcBef>
              <a:buSzPct val="25000"/>
              <a:buNone/>
            </a:pPr>
            <a:r>
              <a:rPr lang="en-US" sz="2400" b="0" i="0" u="none" strike="noStrike" cap="none">
                <a:latin typeface="Arial"/>
                <a:ea typeface="Arial"/>
                <a:cs typeface="Arial"/>
                <a:sym typeface="Arial"/>
              </a:rPr>
              <a:t>Africa</a:t>
            </a:r>
          </a:p>
        </p:txBody>
      </p:sp>
      <p:sp>
        <p:nvSpPr>
          <p:cNvPr id="1312" name="Shape 1312"/>
          <p:cNvSpPr/>
          <p:nvPr/>
        </p:nvSpPr>
        <p:spPr>
          <a:xfrm>
            <a:off x="-32455" y="6403658"/>
            <a:ext cx="12256800" cy="907199"/>
          </a:xfrm>
          <a:prstGeom prst="rect">
            <a:avLst/>
          </a:prstGeom>
          <a:noFill/>
          <a:ln>
            <a:noFill/>
          </a:ln>
          <a:effectLst>
            <a:outerShdw blurRad="5334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grpSp>
        <p:nvGrpSpPr>
          <p:cNvPr id="1313" name="Shape 1313"/>
          <p:cNvGrpSpPr/>
          <p:nvPr/>
        </p:nvGrpSpPr>
        <p:grpSpPr>
          <a:xfrm>
            <a:off x="1168400" y="1409699"/>
            <a:ext cx="6502237" cy="5105399"/>
            <a:chOff x="0" y="0"/>
            <a:chExt cx="4876800" cy="5105399"/>
          </a:xfrm>
        </p:grpSpPr>
        <p:grpSp>
          <p:nvGrpSpPr>
            <p:cNvPr id="1314" name="Shape 1314"/>
            <p:cNvGrpSpPr/>
            <p:nvPr/>
          </p:nvGrpSpPr>
          <p:grpSpPr>
            <a:xfrm>
              <a:off x="0" y="0"/>
              <a:ext cx="4876800" cy="5105399"/>
              <a:chOff x="0" y="0"/>
              <a:chExt cx="4876800" cy="5105399"/>
            </a:xfrm>
          </p:grpSpPr>
          <p:sp>
            <p:nvSpPr>
              <p:cNvPr id="1315" name="Shape 1315"/>
              <p:cNvSpPr/>
              <p:nvPr/>
            </p:nvSpPr>
            <p:spPr>
              <a:xfrm>
                <a:off x="4419600" y="0"/>
                <a:ext cx="457200" cy="685800"/>
              </a:xfrm>
              <a:prstGeom prst="roundRect">
                <a:avLst>
                  <a:gd name="adj" fmla="val 16667"/>
                </a:avLst>
              </a:prstGeom>
              <a:noFill/>
              <a:ln w="38100" cap="flat" cmpd="sng">
                <a:solidFill>
                  <a:srgbClr val="CF1E0E"/>
                </a:solidFill>
                <a:prstDash val="solid"/>
                <a:round/>
                <a:headEnd type="none" w="med" len="med"/>
                <a:tailEnd type="none" w="med" len="med"/>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grpSp>
            <p:nvGrpSpPr>
              <p:cNvPr id="1316" name="Shape 1316"/>
              <p:cNvGrpSpPr/>
              <p:nvPr/>
            </p:nvGrpSpPr>
            <p:grpSpPr>
              <a:xfrm>
                <a:off x="0" y="685898"/>
                <a:ext cx="4496400" cy="4419500"/>
                <a:chOff x="0" y="99"/>
                <a:chExt cx="4496400" cy="4419500"/>
              </a:xfrm>
            </p:grpSpPr>
            <p:grpSp>
              <p:nvGrpSpPr>
                <p:cNvPr id="1317" name="Shape 1317"/>
                <p:cNvGrpSpPr/>
                <p:nvPr/>
              </p:nvGrpSpPr>
              <p:grpSpPr>
                <a:xfrm>
                  <a:off x="0" y="1219200"/>
                  <a:ext cx="2825700" cy="3200400"/>
                  <a:chOff x="0" y="0"/>
                  <a:chExt cx="2825700" cy="3200400"/>
                </a:xfrm>
              </p:grpSpPr>
              <p:pic>
                <p:nvPicPr>
                  <p:cNvPr id="1318" name="Shape 1318"/>
                  <p:cNvPicPr preferRelativeResize="0"/>
                  <p:nvPr/>
                </p:nvPicPr>
                <p:blipFill rotWithShape="1">
                  <a:blip r:embed="rId4">
                    <a:alphaModFix/>
                  </a:blip>
                  <a:srcRect/>
                  <a:stretch/>
                </p:blipFill>
                <p:spPr>
                  <a:xfrm>
                    <a:off x="0" y="0"/>
                    <a:ext cx="2825700" cy="3187800"/>
                  </a:xfrm>
                  <a:prstGeom prst="rect">
                    <a:avLst/>
                  </a:prstGeom>
                  <a:noFill/>
                  <a:ln>
                    <a:noFill/>
                  </a:ln>
                </p:spPr>
              </p:pic>
              <p:sp>
                <p:nvSpPr>
                  <p:cNvPr id="1319" name="Shape 1319"/>
                  <p:cNvSpPr/>
                  <p:nvPr/>
                </p:nvSpPr>
                <p:spPr>
                  <a:xfrm>
                    <a:off x="0" y="0"/>
                    <a:ext cx="2819400" cy="3200400"/>
                  </a:xfrm>
                  <a:prstGeom prst="rect">
                    <a:avLst/>
                  </a:prstGeom>
                  <a:noFill/>
                  <a:ln w="50800" cap="flat" cmpd="sng">
                    <a:solidFill>
                      <a:srgbClr val="CF1E0E"/>
                    </a:solidFill>
                    <a:prstDash val="solid"/>
                    <a:miter lim="8000"/>
                    <a:headEnd type="none" w="med" len="med"/>
                    <a:tailEnd type="none" w="med" len="med"/>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grpSp>
            <p:cxnSp>
              <p:nvCxnSpPr>
                <p:cNvPr id="1320" name="Shape 1320"/>
                <p:cNvCxnSpPr/>
                <p:nvPr/>
              </p:nvCxnSpPr>
              <p:spPr>
                <a:xfrm rot="10800000" flipH="1">
                  <a:off x="2819400" y="99"/>
                  <a:ext cx="1677000" cy="1218300"/>
                </a:xfrm>
                <a:prstGeom prst="straightConnector1">
                  <a:avLst/>
                </a:prstGeom>
                <a:noFill/>
                <a:ln w="50800" cap="flat" cmpd="sng">
                  <a:solidFill>
                    <a:srgbClr val="CF1E0E"/>
                  </a:solidFill>
                  <a:prstDash val="solid"/>
                  <a:round/>
                  <a:headEnd type="none" w="med" len="med"/>
                  <a:tailEnd type="none" w="med" len="med"/>
                </a:ln>
              </p:spPr>
            </p:cxnSp>
          </p:grpSp>
        </p:grpSp>
        <p:pic>
          <p:nvPicPr>
            <p:cNvPr id="1321" name="Shape 1321"/>
            <p:cNvPicPr preferRelativeResize="0"/>
            <p:nvPr/>
          </p:nvPicPr>
          <p:blipFill rotWithShape="1">
            <a:blip r:embed="rId5">
              <a:alphaModFix/>
            </a:blip>
            <a:srcRect/>
            <a:stretch/>
          </p:blipFill>
          <p:spPr>
            <a:xfrm>
              <a:off x="34973" y="1944058"/>
              <a:ext cx="2755800" cy="3149700"/>
            </a:xfrm>
            <a:prstGeom prst="rect">
              <a:avLst/>
            </a:prstGeom>
            <a:noFill/>
            <a:ln>
              <a:noFill/>
            </a:ln>
          </p:spPr>
        </p:pic>
      </p:grpSp>
      <p:sp>
        <p:nvSpPr>
          <p:cNvPr id="1322" name="Shape 1322"/>
          <p:cNvSpPr/>
          <p:nvPr/>
        </p:nvSpPr>
        <p:spPr>
          <a:xfrm>
            <a:off x="-75702" y="-70352"/>
            <a:ext cx="12256800" cy="9072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23" name="Shape 1323"/>
          <p:cNvSpPr/>
          <p:nvPr/>
        </p:nvSpPr>
        <p:spPr>
          <a:xfrm>
            <a:off x="-182936" y="111801"/>
            <a:ext cx="12428099" cy="630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769302" marR="40638" lvl="1" indent="-502602" algn="l" rtl="0">
              <a:spcBef>
                <a:spcPts val="0"/>
              </a:spcBef>
              <a:buSzPct val="25000"/>
              <a:buNone/>
            </a:pPr>
            <a:r>
              <a:rPr lang="en-US" sz="4000" b="1" i="0" u="none" strike="noStrike" cap="none">
                <a:solidFill>
                  <a:srgbClr val="FFFFFF"/>
                </a:solidFill>
                <a:latin typeface="Cabin"/>
                <a:ea typeface="Cabin"/>
                <a:cs typeface="Cabin"/>
                <a:sym typeface="Cabin"/>
              </a:rPr>
              <a:t>I.  EGYPTIAN RIVER VALLEY</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3"/>
                                        </p:tgtEl>
                                        <p:attrNameLst>
                                          <p:attrName>style.visibility</p:attrName>
                                        </p:attrNameLst>
                                      </p:cBhvr>
                                      <p:to>
                                        <p:strVal val="visible"/>
                                      </p:to>
                                    </p:set>
                                    <p:animEffect transition="in" filter="fade">
                                      <p:cBhvr>
                                        <p:cTn id="7" dur="3000"/>
                                        <p:tgtEl>
                                          <p:spTgt spid="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grpSp>
        <p:nvGrpSpPr>
          <p:cNvPr id="1328" name="Shape 1328"/>
          <p:cNvGrpSpPr/>
          <p:nvPr/>
        </p:nvGrpSpPr>
        <p:grpSpPr>
          <a:xfrm>
            <a:off x="-112742" y="7398"/>
            <a:ext cx="12417289" cy="7952400"/>
            <a:chOff x="0" y="0"/>
            <a:chExt cx="9313200" cy="7952400"/>
          </a:xfrm>
        </p:grpSpPr>
        <p:pic>
          <p:nvPicPr>
            <p:cNvPr id="1329" name="Shape 1329"/>
            <p:cNvPicPr preferRelativeResize="0"/>
            <p:nvPr/>
          </p:nvPicPr>
          <p:blipFill rotWithShape="1">
            <a:blip r:embed="rId3">
              <a:alphaModFix/>
            </a:blip>
            <a:srcRect l="61395" t="10139" r="4040" b="35114"/>
            <a:stretch/>
          </p:blipFill>
          <p:spPr>
            <a:xfrm>
              <a:off x="0" y="0"/>
              <a:ext cx="9313200" cy="7952400"/>
            </a:xfrm>
            <a:prstGeom prst="rect">
              <a:avLst/>
            </a:prstGeom>
            <a:noFill/>
            <a:ln>
              <a:noFill/>
            </a:ln>
          </p:spPr>
        </p:pic>
        <p:sp>
          <p:nvSpPr>
            <p:cNvPr id="1330" name="Shape 1330"/>
            <p:cNvSpPr/>
            <p:nvPr/>
          </p:nvSpPr>
          <p:spPr>
            <a:xfrm>
              <a:off x="4998953" y="5713885"/>
              <a:ext cx="775800" cy="1010400"/>
            </a:xfrm>
            <a:custGeom>
              <a:avLst/>
              <a:gdLst/>
              <a:ahLst/>
              <a:cxnLst/>
              <a:rect l="0" t="0" r="0" b="0"/>
              <a:pathLst>
                <a:path w="120000" h="120000" extrusionOk="0">
                  <a:moveTo>
                    <a:pt x="57650" y="0"/>
                  </a:moveTo>
                  <a:lnTo>
                    <a:pt x="22244" y="34183"/>
                  </a:lnTo>
                  <a:lnTo>
                    <a:pt x="2638" y="52055"/>
                  </a:lnTo>
                  <a:lnTo>
                    <a:pt x="0" y="72866"/>
                  </a:lnTo>
                  <a:lnTo>
                    <a:pt x="7172" y="108888"/>
                  </a:lnTo>
                  <a:lnTo>
                    <a:pt x="120000" y="120000"/>
                  </a:lnTo>
                  <a:lnTo>
                    <a:pt x="87211" y="76277"/>
                  </a:lnTo>
                  <a:lnTo>
                    <a:pt x="71038" y="59572"/>
                  </a:lnTo>
                  <a:lnTo>
                    <a:pt x="57650" y="0"/>
                  </a:lnTo>
                  <a:close/>
                </a:path>
              </a:pathLst>
            </a:custGeom>
            <a:noFill/>
            <a:ln w="19050" cap="flat" cmpd="sng">
              <a:solidFill>
                <a:srgbClr val="164F86"/>
              </a:solidFill>
              <a:prstDash val="solid"/>
              <a:round/>
              <a:headEnd type="none" w="med" len="med"/>
              <a:tailEnd type="none" w="med" len="med"/>
            </a:ln>
            <a:effectLst>
              <a:outerShdw blurRad="50799" rotWithShape="0">
                <a:srgbClr val="054109">
                  <a:alpha val="9529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grpSp>
      <p:grpSp>
        <p:nvGrpSpPr>
          <p:cNvPr id="1331" name="Shape 1331"/>
          <p:cNvGrpSpPr/>
          <p:nvPr/>
        </p:nvGrpSpPr>
        <p:grpSpPr>
          <a:xfrm>
            <a:off x="4283174" y="1370205"/>
            <a:ext cx="4295768" cy="3888900"/>
            <a:chOff x="-123006" y="0"/>
            <a:chExt cx="3221906" cy="3888900"/>
          </a:xfrm>
        </p:grpSpPr>
        <p:pic>
          <p:nvPicPr>
            <p:cNvPr id="1332" name="Shape 1332"/>
            <p:cNvPicPr preferRelativeResize="0"/>
            <p:nvPr/>
          </p:nvPicPr>
          <p:blipFill rotWithShape="1">
            <a:blip r:embed="rId4">
              <a:alphaModFix amt="79320"/>
            </a:blip>
            <a:srcRect/>
            <a:stretch/>
          </p:blipFill>
          <p:spPr>
            <a:xfrm>
              <a:off x="1130300" y="0"/>
              <a:ext cx="1968600" cy="3888900"/>
            </a:xfrm>
            <a:prstGeom prst="rect">
              <a:avLst/>
            </a:prstGeom>
            <a:noFill/>
            <a:ln>
              <a:noFill/>
            </a:ln>
          </p:spPr>
        </p:pic>
        <p:sp>
          <p:nvSpPr>
            <p:cNvPr id="1333" name="Shape 1333"/>
            <p:cNvSpPr/>
            <p:nvPr/>
          </p:nvSpPr>
          <p:spPr>
            <a:xfrm>
              <a:off x="-123006" y="1582542"/>
              <a:ext cx="1966800" cy="447300"/>
            </a:xfrm>
            <a:prstGeom prst="rect">
              <a:avLst/>
            </a:prstGeom>
            <a:noFill/>
            <a:ln>
              <a:noFill/>
            </a:ln>
            <a:effectLst>
              <a:outerShdw blurRad="63500" dist="38100" dir="2700000" rotWithShape="0">
                <a:srgbClr val="929292">
                  <a:alpha val="49800"/>
                </a:srgbClr>
              </a:outerShdw>
            </a:effectLst>
          </p:spPr>
          <p:txBody>
            <a:bodyPr lIns="0" tIns="0" rIns="0" bIns="0" anchor="t" anchorCtr="0">
              <a:noAutofit/>
            </a:bodyPr>
            <a:lstStyle/>
            <a:p>
              <a:pPr marL="40638" marR="40638" lvl="0" indent="-2538" algn="ctr" rtl="0">
                <a:spcBef>
                  <a:spcPts val="0"/>
                </a:spcBef>
                <a:buSzPct val="25000"/>
                <a:buNone/>
              </a:pPr>
              <a:r>
                <a:rPr lang="en-US" sz="2400" b="1" i="0" u="none" strike="noStrike" cap="none">
                  <a:latin typeface="Arial"/>
                  <a:ea typeface="Arial"/>
                  <a:cs typeface="Arial"/>
                  <a:sym typeface="Arial"/>
                </a:rPr>
                <a:t>Upper Egypt</a:t>
              </a:r>
            </a:p>
          </p:txBody>
        </p:sp>
      </p:grpSp>
      <p:sp>
        <p:nvSpPr>
          <p:cNvPr id="1334" name="Shape 1334"/>
          <p:cNvSpPr/>
          <p:nvPr/>
        </p:nvSpPr>
        <p:spPr>
          <a:xfrm>
            <a:off x="1128985" y="4613785"/>
            <a:ext cx="2958899" cy="800100"/>
          </a:xfrm>
          <a:prstGeom prst="rect">
            <a:avLst/>
          </a:prstGeom>
          <a:noFill/>
          <a:ln>
            <a:noFill/>
          </a:ln>
        </p:spPr>
        <p:txBody>
          <a:bodyPr lIns="0" tIns="0" rIns="0" bIns="0" anchor="t" anchorCtr="0">
            <a:noAutofit/>
          </a:bodyPr>
          <a:lstStyle/>
          <a:p>
            <a:pPr marL="40638" marR="40638" lvl="0" indent="-2538" algn="ctr" rtl="0">
              <a:spcBef>
                <a:spcPts val="0"/>
              </a:spcBef>
              <a:buSzPct val="25000"/>
              <a:buNone/>
            </a:pPr>
            <a:r>
              <a:rPr lang="en-US" sz="3900" b="0" i="0" u="none" strike="noStrike" cap="none">
                <a:latin typeface="Arial Black"/>
                <a:ea typeface="Arial Black"/>
                <a:cs typeface="Arial Black"/>
                <a:sym typeface="Arial Black"/>
              </a:rPr>
              <a:t>AFRICA</a:t>
            </a:r>
          </a:p>
        </p:txBody>
      </p:sp>
      <p:sp>
        <p:nvSpPr>
          <p:cNvPr id="1335" name="Shape 1335"/>
          <p:cNvSpPr/>
          <p:nvPr/>
        </p:nvSpPr>
        <p:spPr>
          <a:xfrm>
            <a:off x="9214284" y="1643999"/>
            <a:ext cx="2958900" cy="1803300"/>
          </a:xfrm>
          <a:prstGeom prst="rect">
            <a:avLst/>
          </a:prstGeom>
          <a:noFill/>
          <a:ln>
            <a:noFill/>
          </a:ln>
        </p:spPr>
        <p:txBody>
          <a:bodyPr lIns="0" tIns="0" rIns="0" bIns="0" anchor="t" anchorCtr="0">
            <a:noAutofit/>
          </a:bodyPr>
          <a:lstStyle/>
          <a:p>
            <a:pPr marL="40638" marR="40638" lvl="0" indent="-2538" algn="ctr" rtl="0">
              <a:spcBef>
                <a:spcPts val="0"/>
              </a:spcBef>
              <a:buSzPct val="25000"/>
              <a:buNone/>
            </a:pPr>
            <a:r>
              <a:rPr lang="en-US" sz="2400" b="0" i="0" u="none" strike="noStrike" cap="none">
                <a:latin typeface="Arial"/>
                <a:ea typeface="Arial"/>
                <a:cs typeface="Arial"/>
                <a:sym typeface="Arial"/>
              </a:rPr>
              <a:t>Delta </a:t>
            </a:r>
          </a:p>
          <a:p>
            <a:pPr marL="40638" marR="40638" lvl="0" indent="-2538" algn="ctr" rtl="0">
              <a:spcBef>
                <a:spcPts val="0"/>
              </a:spcBef>
              <a:buSzPct val="25000"/>
              <a:buNone/>
            </a:pPr>
            <a:r>
              <a:rPr lang="en-US" sz="1700" b="0" i="0" u="none" strike="noStrike" cap="none">
                <a:latin typeface="Arial"/>
                <a:ea typeface="Arial"/>
                <a:cs typeface="Arial"/>
                <a:sym typeface="Arial"/>
              </a:rPr>
              <a:t>Triangular area of marshland formed by deposits of silt at the mouth of some rivers</a:t>
            </a:r>
          </a:p>
        </p:txBody>
      </p:sp>
      <p:grpSp>
        <p:nvGrpSpPr>
          <p:cNvPr id="1336" name="Shape 1336"/>
          <p:cNvGrpSpPr/>
          <p:nvPr/>
        </p:nvGrpSpPr>
        <p:grpSpPr>
          <a:xfrm>
            <a:off x="6400800" y="1752600"/>
            <a:ext cx="2031949" cy="3124200"/>
            <a:chOff x="0" y="0"/>
            <a:chExt cx="1524000" cy="3124200"/>
          </a:xfrm>
        </p:grpSpPr>
        <p:sp>
          <p:nvSpPr>
            <p:cNvPr id="1337" name="Shape 1337"/>
            <p:cNvSpPr/>
            <p:nvPr/>
          </p:nvSpPr>
          <p:spPr>
            <a:xfrm>
              <a:off x="457200" y="17526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38" name="Shape 1338"/>
            <p:cNvSpPr/>
            <p:nvPr/>
          </p:nvSpPr>
          <p:spPr>
            <a:xfrm>
              <a:off x="762000" y="22098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39" name="Shape 1339"/>
            <p:cNvSpPr/>
            <p:nvPr/>
          </p:nvSpPr>
          <p:spPr>
            <a:xfrm>
              <a:off x="1066800" y="29718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0" name="Shape 1340"/>
            <p:cNvSpPr/>
            <p:nvPr/>
          </p:nvSpPr>
          <p:spPr>
            <a:xfrm>
              <a:off x="1371600" y="26670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1" name="Shape 1341"/>
            <p:cNvSpPr/>
            <p:nvPr/>
          </p:nvSpPr>
          <p:spPr>
            <a:xfrm>
              <a:off x="381000" y="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2" name="Shape 1342"/>
            <p:cNvSpPr/>
            <p:nvPr/>
          </p:nvSpPr>
          <p:spPr>
            <a:xfrm>
              <a:off x="0" y="6096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3" name="Shape 1343"/>
            <p:cNvSpPr/>
            <p:nvPr/>
          </p:nvSpPr>
          <p:spPr>
            <a:xfrm>
              <a:off x="304800" y="13716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4" name="Shape 1344"/>
            <p:cNvSpPr/>
            <p:nvPr/>
          </p:nvSpPr>
          <p:spPr>
            <a:xfrm>
              <a:off x="609600" y="10668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5" name="Shape 1345"/>
            <p:cNvSpPr/>
            <p:nvPr/>
          </p:nvSpPr>
          <p:spPr>
            <a:xfrm>
              <a:off x="0" y="9906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6" name="Shape 1346"/>
            <p:cNvSpPr/>
            <p:nvPr/>
          </p:nvSpPr>
          <p:spPr>
            <a:xfrm>
              <a:off x="381000" y="533400"/>
              <a:ext cx="152400" cy="152400"/>
            </a:xfrm>
            <a:custGeom>
              <a:avLst/>
              <a:gdLst/>
              <a:ahLst/>
              <a:cxnLst/>
              <a:rect l="0" t="0" r="0" b="0"/>
              <a:pathLst>
                <a:path w="120000" h="120000" extrusionOk="0">
                  <a:moveTo>
                    <a:pt x="102419" y="17574"/>
                  </a:moveTo>
                  <a:cubicBezTo>
                    <a:pt x="125853" y="41002"/>
                    <a:pt x="125853" y="78991"/>
                    <a:pt x="102419" y="102419"/>
                  </a:cubicBezTo>
                  <a:cubicBezTo>
                    <a:pt x="78991" y="125853"/>
                    <a:pt x="41002" y="125853"/>
                    <a:pt x="17574" y="102419"/>
                  </a:cubicBezTo>
                  <a:cubicBezTo>
                    <a:pt x="-5860" y="78991"/>
                    <a:pt x="-5860" y="41002"/>
                    <a:pt x="17574" y="17574"/>
                  </a:cubicBezTo>
                  <a:cubicBezTo>
                    <a:pt x="41002" y="-5860"/>
                    <a:pt x="78991" y="-5860"/>
                    <a:pt x="102419" y="17574"/>
                  </a:cubicBezTo>
                </a:path>
              </a:pathLst>
            </a:custGeom>
            <a:solidFill>
              <a:srgbClr val="CF1E0E"/>
            </a:solidFill>
            <a:ln w="12700" cap="flat" cmpd="sng">
              <a:solidFill>
                <a:srgbClr val="000000"/>
              </a:solidFill>
              <a:prstDash val="solid"/>
              <a:round/>
              <a:headEnd type="none" w="med" len="med"/>
              <a:tailEnd type="none" w="med" len="med"/>
            </a:ln>
            <a:effectLst>
              <a:outerShdw blurRad="63500" dist="63500" dir="1308084" rotWithShape="0">
                <a:srgbClr val="000000">
                  <a:alpha val="4980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grpSp>
      <p:grpSp>
        <p:nvGrpSpPr>
          <p:cNvPr id="1347" name="Shape 1347"/>
          <p:cNvGrpSpPr/>
          <p:nvPr/>
        </p:nvGrpSpPr>
        <p:grpSpPr>
          <a:xfrm>
            <a:off x="4605866" y="1320800"/>
            <a:ext cx="2850328" cy="939900"/>
            <a:chOff x="0" y="0"/>
            <a:chExt cx="2137800" cy="939900"/>
          </a:xfrm>
        </p:grpSpPr>
        <p:sp>
          <p:nvSpPr>
            <p:cNvPr id="1348" name="Shape 1348"/>
            <p:cNvSpPr/>
            <p:nvPr/>
          </p:nvSpPr>
          <p:spPr>
            <a:xfrm>
              <a:off x="1181100" y="127000"/>
              <a:ext cx="956700" cy="660900"/>
            </a:xfrm>
            <a:custGeom>
              <a:avLst/>
              <a:gdLst/>
              <a:ahLst/>
              <a:cxnLst/>
              <a:rect l="0" t="0" r="0" b="0"/>
              <a:pathLst>
                <a:path w="120000" h="120000" extrusionOk="0">
                  <a:moveTo>
                    <a:pt x="33922" y="35624"/>
                  </a:moveTo>
                  <a:cubicBezTo>
                    <a:pt x="22612" y="54040"/>
                    <a:pt x="26882" y="46984"/>
                    <a:pt x="21120" y="57024"/>
                  </a:cubicBezTo>
                  <a:cubicBezTo>
                    <a:pt x="20266" y="58463"/>
                    <a:pt x="19412" y="59895"/>
                    <a:pt x="18558" y="61328"/>
                  </a:cubicBezTo>
                  <a:cubicBezTo>
                    <a:pt x="17710" y="62767"/>
                    <a:pt x="16002" y="65632"/>
                    <a:pt x="16002" y="65632"/>
                  </a:cubicBezTo>
                  <a:cubicBezTo>
                    <a:pt x="17919" y="73282"/>
                    <a:pt x="20266" y="80820"/>
                    <a:pt x="23681" y="88470"/>
                  </a:cubicBezTo>
                  <a:cubicBezTo>
                    <a:pt x="22827" y="93131"/>
                    <a:pt x="21973" y="97916"/>
                    <a:pt x="21120" y="102695"/>
                  </a:cubicBezTo>
                  <a:cubicBezTo>
                    <a:pt x="18349" y="115488"/>
                    <a:pt x="13656" y="116683"/>
                    <a:pt x="36483" y="119910"/>
                  </a:cubicBezTo>
                  <a:cubicBezTo>
                    <a:pt x="111594" y="118115"/>
                    <a:pt x="105832" y="128399"/>
                    <a:pt x="117996" y="92774"/>
                  </a:cubicBezTo>
                  <a:cubicBezTo>
                    <a:pt x="119488" y="67784"/>
                    <a:pt x="122689" y="45670"/>
                    <a:pt x="115434" y="21399"/>
                  </a:cubicBezTo>
                  <a:cubicBezTo>
                    <a:pt x="112657" y="12673"/>
                    <a:pt x="114580" y="2871"/>
                    <a:pt x="97509" y="0"/>
                  </a:cubicBezTo>
                  <a:cubicBezTo>
                    <a:pt x="80443" y="838"/>
                    <a:pt x="63156" y="1194"/>
                    <a:pt x="46515" y="2752"/>
                  </a:cubicBezTo>
                  <a:cubicBezTo>
                    <a:pt x="31151" y="4065"/>
                    <a:pt x="36059" y="12554"/>
                    <a:pt x="23681" y="15663"/>
                  </a:cubicBezTo>
                  <a:cubicBezTo>
                    <a:pt x="18773" y="16739"/>
                    <a:pt x="13441" y="16620"/>
                    <a:pt x="8317" y="17096"/>
                  </a:cubicBezTo>
                  <a:cubicBezTo>
                    <a:pt x="5756" y="19967"/>
                    <a:pt x="1492" y="22475"/>
                    <a:pt x="638" y="25703"/>
                  </a:cubicBezTo>
                  <a:cubicBezTo>
                    <a:pt x="-2776" y="37420"/>
                    <a:pt x="8103" y="36463"/>
                    <a:pt x="18558" y="42799"/>
                  </a:cubicBezTo>
                  <a:cubicBezTo>
                    <a:pt x="26667" y="47703"/>
                    <a:pt x="33068" y="53440"/>
                    <a:pt x="41392" y="58463"/>
                  </a:cubicBezTo>
                </a:path>
              </a:pathLst>
            </a:custGeom>
            <a:solidFill>
              <a:srgbClr val="00A020">
                <a:alpha val="60780"/>
              </a:srgbClr>
            </a:solid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49" name="Shape 1349"/>
            <p:cNvSpPr/>
            <p:nvPr/>
          </p:nvSpPr>
          <p:spPr>
            <a:xfrm>
              <a:off x="0" y="0"/>
              <a:ext cx="1752600" cy="939900"/>
            </a:xfrm>
            <a:prstGeom prst="rect">
              <a:avLst/>
            </a:prstGeom>
            <a:noFill/>
            <a:ln>
              <a:noFill/>
            </a:ln>
            <a:effectLst>
              <a:outerShdw blurRad="63500" dist="38100" dir="2700000" rotWithShape="0">
                <a:srgbClr val="929292">
                  <a:alpha val="49800"/>
                </a:srgbClr>
              </a:outerShdw>
            </a:effectLst>
          </p:spPr>
          <p:txBody>
            <a:bodyPr lIns="0" tIns="0" rIns="0" bIns="0" anchor="t" anchorCtr="0">
              <a:noAutofit/>
            </a:bodyPr>
            <a:lstStyle/>
            <a:p>
              <a:pPr marL="40638" marR="40638" lvl="0" indent="-2538" algn="ctr" rtl="0">
                <a:spcBef>
                  <a:spcPts val="0"/>
                </a:spcBef>
                <a:buSzPct val="25000"/>
                <a:buNone/>
              </a:pPr>
              <a:r>
                <a:rPr lang="en-US" sz="2400" b="0" i="0" u="none" strike="noStrike" cap="none">
                  <a:latin typeface="Arial Black"/>
                  <a:ea typeface="Arial Black"/>
                  <a:cs typeface="Arial Black"/>
                  <a:sym typeface="Arial Black"/>
                </a:rPr>
                <a:t>Lower Egypt</a:t>
              </a:r>
            </a:p>
          </p:txBody>
        </p:sp>
      </p:grpSp>
      <p:sp>
        <p:nvSpPr>
          <p:cNvPr id="1350" name="Shape 1350"/>
          <p:cNvSpPr/>
          <p:nvPr/>
        </p:nvSpPr>
        <p:spPr>
          <a:xfrm>
            <a:off x="-75702" y="-70352"/>
            <a:ext cx="12256800" cy="9072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51" name="Shape 1351"/>
          <p:cNvSpPr/>
          <p:nvPr/>
        </p:nvSpPr>
        <p:spPr>
          <a:xfrm>
            <a:off x="-182936" y="111801"/>
            <a:ext cx="12027300" cy="6156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769302" marR="40638" lvl="1" indent="-502602" algn="l" rtl="0">
              <a:spcBef>
                <a:spcPts val="0"/>
              </a:spcBef>
              <a:buSzPct val="25000"/>
              <a:buNone/>
            </a:pPr>
            <a:r>
              <a:rPr lang="en-US" sz="4000" b="1" i="0" u="none" strike="noStrike" cap="none">
                <a:solidFill>
                  <a:srgbClr val="FFFFFF"/>
                </a:solidFill>
                <a:latin typeface="Cabin"/>
                <a:ea typeface="Cabin"/>
                <a:cs typeface="Cabin"/>
                <a:sym typeface="Cabin"/>
              </a:rPr>
              <a:t>I.  EGYPTIAN RIVER VALLEY</a:t>
            </a:r>
          </a:p>
        </p:txBody>
      </p:sp>
      <p:sp>
        <p:nvSpPr>
          <p:cNvPr id="1352" name="Shape 1352"/>
          <p:cNvSpPr/>
          <p:nvPr/>
        </p:nvSpPr>
        <p:spPr>
          <a:xfrm>
            <a:off x="-32455" y="6403658"/>
            <a:ext cx="12256800" cy="907199"/>
          </a:xfrm>
          <a:prstGeom prst="rect">
            <a:avLst/>
          </a:prstGeom>
          <a:noFill/>
          <a:ln>
            <a:noFill/>
          </a:ln>
          <a:effectLst>
            <a:outerShdw blurRad="8382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cxnSp>
        <p:nvCxnSpPr>
          <p:cNvPr id="1353" name="Shape 1353"/>
          <p:cNvCxnSpPr/>
          <p:nvPr/>
        </p:nvCxnSpPr>
        <p:spPr>
          <a:xfrm rot="10800000">
            <a:off x="7540439" y="1881621"/>
            <a:ext cx="2031900" cy="0"/>
          </a:xfrm>
          <a:prstGeom prst="straightConnector1">
            <a:avLst/>
          </a:prstGeom>
          <a:noFill/>
          <a:ln>
            <a:noFill/>
          </a:ln>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6"/>
                                        </p:tgtEl>
                                        <p:attrNameLst>
                                          <p:attrName>style.visibility</p:attrName>
                                        </p:attrNameLst>
                                      </p:cBhvr>
                                      <p:to>
                                        <p:strVal val="visible"/>
                                      </p:to>
                                    </p:set>
                                    <p:animEffect transition="in" filter="fade">
                                      <p:cBhvr>
                                        <p:cTn id="7" dur="1000"/>
                                        <p:tgtEl>
                                          <p:spTgt spid="1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
                                        </p:tgtEl>
                                        <p:attrNameLst>
                                          <p:attrName>style.visibility</p:attrName>
                                        </p:attrNameLst>
                                      </p:cBhvr>
                                      <p:to>
                                        <p:strVal val="visible"/>
                                      </p:to>
                                    </p:set>
                                    <p:animEffect transition="in" filter="fade">
                                      <p:cBhvr>
                                        <p:cTn id="12" dur="1000"/>
                                        <p:tgtEl>
                                          <p:spTgt spid="133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47"/>
                                        </p:tgtEl>
                                        <p:attrNameLst>
                                          <p:attrName>style.visibility</p:attrName>
                                        </p:attrNameLst>
                                      </p:cBhvr>
                                      <p:to>
                                        <p:strVal val="visible"/>
                                      </p:to>
                                    </p:set>
                                    <p:animEffect transition="in" filter="fade">
                                      <p:cBhvr>
                                        <p:cTn id="16" dur="1500"/>
                                        <p:tgtEl>
                                          <p:spTgt spid="1347"/>
                                        </p:tgtEl>
                                      </p:cBhvr>
                                    </p:animEffect>
                                  </p:childTnLst>
                                </p:cTn>
                              </p:par>
                            </p:childTnLst>
                          </p:cTn>
                        </p:par>
                        <p:par>
                          <p:cTn id="17" fill="hold">
                            <p:stCondLst>
                              <p:cond delay="2500"/>
                            </p:stCondLst>
                            <p:childTnLst>
                              <p:par>
                                <p:cTn id="18" presetID="10" presetClass="exit" presetSubtype="0" fill="hold" nodeType="afterEffect">
                                  <p:stCondLst>
                                    <p:cond delay="0"/>
                                  </p:stCondLst>
                                  <p:childTnLst>
                                    <p:animEffect transition="out" filter="fade">
                                      <p:cBhvr>
                                        <p:cTn id="19" dur="1000"/>
                                        <p:tgtEl>
                                          <p:spTgt spid="1336"/>
                                        </p:tgtEl>
                                      </p:cBhvr>
                                    </p:animEffect>
                                    <p:set>
                                      <p:cBhvr>
                                        <p:cTn id="20" dur="1" fill="hold">
                                          <p:stCondLst>
                                            <p:cond delay="1000"/>
                                          </p:stCondLst>
                                        </p:cTn>
                                        <p:tgtEl>
                                          <p:spTgt spid="13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pic>
        <p:nvPicPr>
          <p:cNvPr id="1358" name="Shape 1358"/>
          <p:cNvPicPr preferRelativeResize="0"/>
          <p:nvPr/>
        </p:nvPicPr>
        <p:blipFill rotWithShape="1">
          <a:blip r:embed="rId3">
            <a:alphaModFix/>
          </a:blip>
          <a:srcRect l="32012" r="7677" b="23324"/>
          <a:stretch/>
        </p:blipFill>
        <p:spPr>
          <a:xfrm>
            <a:off x="18008" y="635570"/>
            <a:ext cx="12155999" cy="6248700"/>
          </a:xfrm>
          <a:prstGeom prst="rect">
            <a:avLst/>
          </a:prstGeom>
          <a:noFill/>
          <a:ln>
            <a:noFill/>
          </a:ln>
        </p:spPr>
      </p:pic>
      <p:sp>
        <p:nvSpPr>
          <p:cNvPr id="1359" name="Shape 1359"/>
          <p:cNvSpPr/>
          <p:nvPr/>
        </p:nvSpPr>
        <p:spPr>
          <a:xfrm>
            <a:off x="18006" y="-70352"/>
            <a:ext cx="12163200" cy="14571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cxnSp>
        <p:nvCxnSpPr>
          <p:cNvPr id="1360" name="Shape 1360"/>
          <p:cNvCxnSpPr/>
          <p:nvPr/>
        </p:nvCxnSpPr>
        <p:spPr>
          <a:xfrm>
            <a:off x="711200" y="485775"/>
            <a:ext cx="11379300" cy="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361" name="Shape 1361"/>
          <p:cNvCxnSpPr/>
          <p:nvPr/>
        </p:nvCxnSpPr>
        <p:spPr>
          <a:xfrm>
            <a:off x="1524000" y="384175"/>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362" name="Shape 1362"/>
          <p:cNvSpPr/>
          <p:nvPr/>
        </p:nvSpPr>
        <p:spPr>
          <a:xfrm>
            <a:off x="437146" y="688975"/>
            <a:ext cx="25317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Earliest Known human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ancestor Lives in Africa</a:t>
            </a:r>
          </a:p>
        </p:txBody>
      </p:sp>
      <p:sp>
        <p:nvSpPr>
          <p:cNvPr id="1363" name="Shape 1363"/>
          <p:cNvSpPr/>
          <p:nvPr/>
        </p:nvSpPr>
        <p:spPr>
          <a:xfrm>
            <a:off x="791633" y="115886"/>
            <a:ext cx="16563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4,400,000 BC</a:t>
            </a:r>
          </a:p>
        </p:txBody>
      </p:sp>
      <p:cxnSp>
        <p:nvCxnSpPr>
          <p:cNvPr id="1364" name="Shape 1364"/>
          <p:cNvCxnSpPr/>
          <p:nvPr/>
        </p:nvCxnSpPr>
        <p:spPr>
          <a:xfrm>
            <a:off x="4131733" y="373062"/>
            <a:ext cx="0" cy="30479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365" name="Shape 1365"/>
          <p:cNvSpPr/>
          <p:nvPr/>
        </p:nvSpPr>
        <p:spPr>
          <a:xfrm>
            <a:off x="3045879" y="677862"/>
            <a:ext cx="2580300" cy="673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Neanderthals spread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from Africa Into Europe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and Asia</a:t>
            </a:r>
          </a:p>
        </p:txBody>
      </p:sp>
      <p:sp>
        <p:nvSpPr>
          <p:cNvPr id="1366" name="Shape 1366"/>
          <p:cNvSpPr/>
          <p:nvPr/>
        </p:nvSpPr>
        <p:spPr>
          <a:xfrm>
            <a:off x="3399366" y="104775"/>
            <a:ext cx="14589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100,000 BC</a:t>
            </a:r>
          </a:p>
        </p:txBody>
      </p:sp>
      <p:cxnSp>
        <p:nvCxnSpPr>
          <p:cNvPr id="1367" name="Shape 1367"/>
          <p:cNvCxnSpPr/>
          <p:nvPr/>
        </p:nvCxnSpPr>
        <p:spPr>
          <a:xfrm>
            <a:off x="6400800" y="373062"/>
            <a:ext cx="0" cy="30479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368" name="Shape 1368"/>
          <p:cNvSpPr/>
          <p:nvPr/>
        </p:nvSpPr>
        <p:spPr>
          <a:xfrm>
            <a:off x="5498092" y="677862"/>
            <a:ext cx="20295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Agriculture begins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In various places</a:t>
            </a:r>
          </a:p>
        </p:txBody>
      </p:sp>
      <p:sp>
        <p:nvSpPr>
          <p:cNvPr id="1369" name="Shape 1369"/>
          <p:cNvSpPr/>
          <p:nvPr/>
        </p:nvSpPr>
        <p:spPr>
          <a:xfrm>
            <a:off x="5791200" y="104775"/>
            <a:ext cx="11952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8,000 BC</a:t>
            </a:r>
          </a:p>
        </p:txBody>
      </p:sp>
      <p:cxnSp>
        <p:nvCxnSpPr>
          <p:cNvPr id="1370" name="Shape 1370"/>
          <p:cNvCxnSpPr/>
          <p:nvPr/>
        </p:nvCxnSpPr>
        <p:spPr>
          <a:xfrm>
            <a:off x="8513233" y="373062"/>
            <a:ext cx="0" cy="30479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371" name="Shape 1371"/>
          <p:cNvSpPr/>
          <p:nvPr/>
        </p:nvSpPr>
        <p:spPr>
          <a:xfrm>
            <a:off x="7640878" y="677862"/>
            <a:ext cx="1894800" cy="673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Cities develop</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Along the Tigris-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Euphrates Rivers</a:t>
            </a:r>
          </a:p>
        </p:txBody>
      </p:sp>
      <p:sp>
        <p:nvSpPr>
          <p:cNvPr id="1372" name="Shape 1372"/>
          <p:cNvSpPr/>
          <p:nvPr/>
        </p:nvSpPr>
        <p:spPr>
          <a:xfrm>
            <a:off x="7903633" y="104775"/>
            <a:ext cx="11952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3,500 BC</a:t>
            </a:r>
          </a:p>
        </p:txBody>
      </p:sp>
      <p:cxnSp>
        <p:nvCxnSpPr>
          <p:cNvPr id="1373" name="Shape 1373"/>
          <p:cNvCxnSpPr/>
          <p:nvPr/>
        </p:nvCxnSpPr>
        <p:spPr>
          <a:xfrm>
            <a:off x="10646832" y="352425"/>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374" name="Shape 1374"/>
          <p:cNvSpPr/>
          <p:nvPr/>
        </p:nvSpPr>
        <p:spPr>
          <a:xfrm>
            <a:off x="10037233" y="84136"/>
            <a:ext cx="11952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3,000 BC</a:t>
            </a:r>
          </a:p>
        </p:txBody>
      </p:sp>
      <p:sp>
        <p:nvSpPr>
          <p:cNvPr id="1375" name="Shape 1375"/>
          <p:cNvSpPr/>
          <p:nvPr/>
        </p:nvSpPr>
        <p:spPr>
          <a:xfrm>
            <a:off x="9921703" y="688975"/>
            <a:ext cx="1824900" cy="673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1" i="0" u="none" strike="noStrike" cap="none">
                <a:solidFill>
                  <a:srgbClr val="FFFFFF"/>
                </a:solidFill>
                <a:latin typeface="Arial"/>
                <a:ea typeface="Arial"/>
                <a:cs typeface="Arial"/>
                <a:sym typeface="Arial"/>
              </a:rPr>
              <a:t>• King Menses </a:t>
            </a:r>
          </a:p>
          <a:p>
            <a:pPr marL="40638" marR="40638" lvl="0" indent="-2538" algn="ctr" rtl="0">
              <a:spcBef>
                <a:spcPts val="0"/>
              </a:spcBef>
              <a:buSzPct val="25000"/>
              <a:buNone/>
            </a:pPr>
            <a:r>
              <a:rPr lang="en-US" sz="1300" b="1" i="0" u="none" strike="noStrike" cap="none">
                <a:solidFill>
                  <a:srgbClr val="FFFFFF"/>
                </a:solidFill>
                <a:latin typeface="Arial"/>
                <a:ea typeface="Arial"/>
                <a:cs typeface="Arial"/>
                <a:sym typeface="Arial"/>
              </a:rPr>
              <a:t>Unifies Egypt</a:t>
            </a:r>
          </a:p>
        </p:txBody>
      </p:sp>
      <p:pic>
        <p:nvPicPr>
          <p:cNvPr id="1376" name="Shape 1376"/>
          <p:cNvPicPr preferRelativeResize="0"/>
          <p:nvPr/>
        </p:nvPicPr>
        <p:blipFill rotWithShape="1">
          <a:blip r:embed="rId4">
            <a:alphaModFix amt="47590"/>
          </a:blip>
          <a:srcRect t="8833" r="3735"/>
          <a:stretch/>
        </p:blipFill>
        <p:spPr>
          <a:xfrm>
            <a:off x="7823200" y="2510184"/>
            <a:ext cx="3657600" cy="2836800"/>
          </a:xfrm>
          <a:prstGeom prst="rect">
            <a:avLst/>
          </a:prstGeom>
          <a:noFill/>
          <a:ln>
            <a:noFill/>
          </a:ln>
        </p:spPr>
      </p:pic>
      <p:sp>
        <p:nvSpPr>
          <p:cNvPr id="1377" name="Shape 1377"/>
          <p:cNvSpPr/>
          <p:nvPr/>
        </p:nvSpPr>
        <p:spPr>
          <a:xfrm>
            <a:off x="0" y="1372392"/>
            <a:ext cx="5901900" cy="5028900"/>
          </a:xfrm>
          <a:prstGeom prst="rect">
            <a:avLst/>
          </a:prstGeom>
          <a:noFill/>
          <a:ln>
            <a:noFill/>
          </a:ln>
          <a:effectLst>
            <a:outerShdw blurRad="63500" dist="91498" dir="5142890" rotWithShape="0">
              <a:srgbClr val="FFFFFF">
                <a:alpha val="188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78" name="Shape 1378"/>
          <p:cNvSpPr/>
          <p:nvPr/>
        </p:nvSpPr>
        <p:spPr>
          <a:xfrm>
            <a:off x="18000" y="2201799"/>
            <a:ext cx="5289300" cy="1061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342079" marR="40638" lvl="0" indent="-342079" algn="l" rtl="0">
              <a:spcBef>
                <a:spcPts val="0"/>
              </a:spcBef>
              <a:buSzPct val="25000"/>
              <a:buNone/>
            </a:pPr>
            <a:r>
              <a:rPr lang="en-US" sz="2300" b="0" i="0" u="none" strike="noStrike" cap="none">
                <a:latin typeface="Arial"/>
                <a:ea typeface="Arial"/>
                <a:cs typeface="Arial"/>
                <a:sym typeface="Arial"/>
              </a:rPr>
              <a:t>A.	Little rainfall - thus they relied on the Nile’s yearly floods for water &amp; silt.</a:t>
            </a:r>
          </a:p>
        </p:txBody>
      </p:sp>
      <p:sp>
        <p:nvSpPr>
          <p:cNvPr id="1379" name="Shape 1379"/>
          <p:cNvSpPr/>
          <p:nvPr/>
        </p:nvSpPr>
        <p:spPr>
          <a:xfrm>
            <a:off x="160879" y="5104594"/>
            <a:ext cx="5475300" cy="1769699"/>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342079" marR="40638" lvl="0" indent="-342079" algn="l" rtl="0">
              <a:spcBef>
                <a:spcPts val="0"/>
              </a:spcBef>
              <a:buSzPct val="25000"/>
              <a:buNone/>
            </a:pPr>
            <a:r>
              <a:rPr lang="en-US" sz="2300" b="1" i="0" u="none" strike="noStrike" cap="none">
                <a:latin typeface="Arial"/>
                <a:ea typeface="Arial"/>
                <a:cs typeface="Arial"/>
                <a:sym typeface="Arial"/>
              </a:rPr>
              <a:t>C. </a:t>
            </a:r>
            <a:r>
              <a:rPr lang="en-US" sz="2300" b="0" i="0" u="none" strike="noStrike" cap="none">
                <a:latin typeface="Arial"/>
                <a:ea typeface="Arial"/>
                <a:cs typeface="Arial"/>
                <a:sym typeface="Arial"/>
              </a:rPr>
              <a:t>Ruling dynasties organized into 3 periods: </a:t>
            </a:r>
          </a:p>
          <a:p>
            <a:pPr marL="342079" marR="40638" lvl="1" indent="-11879" algn="l" rtl="0">
              <a:spcBef>
                <a:spcPts val="0"/>
              </a:spcBef>
              <a:buSzPct val="25000"/>
              <a:buNone/>
            </a:pPr>
            <a:r>
              <a:rPr lang="en-US" sz="2300" b="0" i="0" u="none" strike="noStrike" cap="none">
                <a:latin typeface="Arial"/>
                <a:ea typeface="Arial"/>
                <a:cs typeface="Arial"/>
                <a:sym typeface="Arial"/>
              </a:rPr>
              <a:t>1. Old Kingdom, </a:t>
            </a:r>
          </a:p>
          <a:p>
            <a:pPr marL="342079" marR="40638" lvl="1" indent="-11879" algn="l" rtl="0">
              <a:spcBef>
                <a:spcPts val="0"/>
              </a:spcBef>
              <a:buSzPct val="25000"/>
              <a:buNone/>
            </a:pPr>
            <a:r>
              <a:rPr lang="en-US" sz="2300" b="0" i="0" u="none" strike="noStrike" cap="none">
                <a:latin typeface="Arial"/>
                <a:ea typeface="Arial"/>
                <a:cs typeface="Arial"/>
                <a:sym typeface="Arial"/>
              </a:rPr>
              <a:t>2. Middle Kingdom,  </a:t>
            </a:r>
          </a:p>
          <a:p>
            <a:pPr marL="342079" marR="40638" lvl="1" indent="-11879" algn="l" rtl="0">
              <a:spcBef>
                <a:spcPts val="0"/>
              </a:spcBef>
              <a:buSzPct val="25000"/>
              <a:buNone/>
            </a:pPr>
            <a:r>
              <a:rPr lang="en-US" sz="2300" b="0" i="0" u="none" strike="noStrike" cap="none">
                <a:latin typeface="Arial"/>
                <a:ea typeface="Arial"/>
                <a:cs typeface="Arial"/>
                <a:sym typeface="Arial"/>
              </a:rPr>
              <a:t>3. New Kingdom.</a:t>
            </a:r>
          </a:p>
        </p:txBody>
      </p:sp>
      <p:cxnSp>
        <p:nvCxnSpPr>
          <p:cNvPr id="1380" name="Shape 1380"/>
          <p:cNvCxnSpPr/>
          <p:nvPr/>
        </p:nvCxnSpPr>
        <p:spPr>
          <a:xfrm>
            <a:off x="711200" y="485775"/>
            <a:ext cx="9956700" cy="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sp>
        <p:nvSpPr>
          <p:cNvPr id="1381" name="Shape 1381"/>
          <p:cNvSpPr/>
          <p:nvPr/>
        </p:nvSpPr>
        <p:spPr>
          <a:xfrm>
            <a:off x="8152466" y="3311525"/>
            <a:ext cx="1422300" cy="571500"/>
          </a:xfrm>
          <a:prstGeom prst="rect">
            <a:avLst/>
          </a:prstGeom>
          <a:noFill/>
          <a:ln>
            <a:noFill/>
          </a:ln>
          <a:effectLst>
            <a:outerShdw blurRad="63500" dist="38100" dir="2700000" rotWithShape="0">
              <a:srgbClr val="929292">
                <a:alpha val="49800"/>
              </a:srgbClr>
            </a:outerShdw>
          </a:effectLst>
        </p:spPr>
        <p:txBody>
          <a:bodyPr lIns="0" tIns="0" rIns="0" bIns="0" anchor="t" anchorCtr="0">
            <a:noAutofit/>
          </a:bodyPr>
          <a:lstStyle/>
          <a:p>
            <a:pPr marL="40638" marR="40638" lvl="0" indent="-2538" algn="ctr" rtl="0">
              <a:spcBef>
                <a:spcPts val="0"/>
              </a:spcBef>
              <a:buSzPct val="25000"/>
              <a:buNone/>
            </a:pPr>
            <a:r>
              <a:rPr lang="en-US" sz="2400" b="0" i="0" u="none" strike="noStrike" cap="none">
                <a:latin typeface="Jim Nightshade"/>
                <a:ea typeface="Jim Nightshade"/>
                <a:cs typeface="Jim Nightshade"/>
                <a:sym typeface="Jim Nightshade"/>
              </a:rPr>
              <a:t>Egypt</a:t>
            </a:r>
          </a:p>
        </p:txBody>
      </p:sp>
      <p:sp>
        <p:nvSpPr>
          <p:cNvPr id="1382" name="Shape 1382"/>
          <p:cNvSpPr/>
          <p:nvPr/>
        </p:nvSpPr>
        <p:spPr>
          <a:xfrm>
            <a:off x="17991" y="3299196"/>
            <a:ext cx="5289300" cy="1769700"/>
          </a:xfrm>
          <a:prstGeom prst="rect">
            <a:avLst/>
          </a:prstGeom>
          <a:noFill/>
          <a:ln>
            <a:noFill/>
          </a:ln>
          <a:effectLst>
            <a:outerShdw blurRad="50799" rotWithShape="0">
              <a:srgbClr val="000000"/>
            </a:outerShdw>
          </a:effectLst>
        </p:spPr>
        <p:txBody>
          <a:bodyPr lIns="0" tIns="0" rIns="0" bIns="0" anchor="t" anchorCtr="0">
            <a:noAutofit/>
          </a:bodyPr>
          <a:lstStyle/>
          <a:p>
            <a:pPr marL="342079" marR="40638" lvl="0" indent="-342079" algn="l" rtl="0">
              <a:spcBef>
                <a:spcPts val="0"/>
              </a:spcBef>
              <a:buSzPct val="25000"/>
              <a:buNone/>
            </a:pPr>
            <a:r>
              <a:rPr lang="en-US" sz="2300" b="0" i="0" u="none" strike="noStrike" cap="none">
                <a:latin typeface="Arial"/>
                <a:ea typeface="Arial"/>
                <a:cs typeface="Arial"/>
                <a:sym typeface="Arial"/>
              </a:rPr>
              <a:t>B. </a:t>
            </a:r>
            <a:r>
              <a:rPr lang="en-US" sz="2300" b="1" i="0" u="sng" strike="noStrike" cap="none">
                <a:latin typeface="Arial"/>
                <a:ea typeface="Arial"/>
                <a:cs typeface="Arial"/>
                <a:sym typeface="Arial"/>
              </a:rPr>
              <a:t>King Menes(Narmer)</a:t>
            </a:r>
            <a:r>
              <a:rPr lang="en-US" sz="2300" b="0" i="0" u="sng" strike="noStrike" cap="none">
                <a:latin typeface="Arial"/>
                <a:ea typeface="Arial"/>
                <a:cs typeface="Arial"/>
                <a:sym typeface="Arial"/>
              </a:rPr>
              <a:t> </a:t>
            </a:r>
            <a:r>
              <a:rPr lang="en-US" sz="2300" b="0" i="0" u="none" strike="noStrike" cap="none">
                <a:latin typeface="Arial"/>
                <a:ea typeface="Arial"/>
                <a:cs typeface="Arial"/>
                <a:sym typeface="Arial"/>
              </a:rPr>
              <a:t>of Upper Egypt conquered Lower Egypt, uniting Egypt as one.</a:t>
            </a:r>
          </a:p>
          <a:p>
            <a:pPr marL="342079" marR="40638" lvl="1" indent="-11879" algn="l" rtl="0">
              <a:spcBef>
                <a:spcPts val="0"/>
              </a:spcBef>
              <a:buSzPct val="25000"/>
              <a:buNone/>
            </a:pPr>
            <a:r>
              <a:rPr lang="en-US" sz="2300" b="0" i="0" u="none" strike="noStrike" cap="none">
                <a:latin typeface="Arial"/>
                <a:ea typeface="Arial"/>
                <a:cs typeface="Arial"/>
                <a:sym typeface="Arial"/>
              </a:rPr>
              <a:t>- </a:t>
            </a:r>
            <a:r>
              <a:rPr lang="en-US" sz="2300" b="1" i="0" u="sng" strike="noStrike" cap="none">
                <a:latin typeface="Arial"/>
                <a:ea typeface="Arial"/>
                <a:cs typeface="Arial"/>
                <a:sym typeface="Arial"/>
              </a:rPr>
              <a:t>Memphis</a:t>
            </a:r>
            <a:r>
              <a:rPr lang="en-US" sz="2300" b="0" i="0" u="none" strike="noStrike" cap="none">
                <a:latin typeface="Arial"/>
                <a:ea typeface="Arial"/>
                <a:cs typeface="Arial"/>
                <a:sym typeface="Arial"/>
              </a:rPr>
              <a:t> - Capital</a:t>
            </a:r>
          </a:p>
        </p:txBody>
      </p:sp>
      <p:grpSp>
        <p:nvGrpSpPr>
          <p:cNvPr id="1383" name="Shape 1383"/>
          <p:cNvGrpSpPr/>
          <p:nvPr/>
        </p:nvGrpSpPr>
        <p:grpSpPr>
          <a:xfrm>
            <a:off x="9504720" y="2379856"/>
            <a:ext cx="1242768" cy="1841399"/>
            <a:chOff x="0" y="0"/>
            <a:chExt cx="932100" cy="1841400"/>
          </a:xfrm>
        </p:grpSpPr>
        <p:sp>
          <p:nvSpPr>
            <p:cNvPr id="1384" name="Shape 1384"/>
            <p:cNvSpPr/>
            <p:nvPr/>
          </p:nvSpPr>
          <p:spPr>
            <a:xfrm>
              <a:off x="72358" y="20443"/>
              <a:ext cx="459300" cy="343200"/>
            </a:xfrm>
            <a:custGeom>
              <a:avLst/>
              <a:gdLst/>
              <a:ahLst/>
              <a:cxnLst/>
              <a:rect l="0" t="0" r="0" b="0"/>
              <a:pathLst>
                <a:path w="120000" h="120000" extrusionOk="0">
                  <a:moveTo>
                    <a:pt x="33922" y="35624"/>
                  </a:moveTo>
                  <a:cubicBezTo>
                    <a:pt x="22612" y="54040"/>
                    <a:pt x="26882" y="46984"/>
                    <a:pt x="21120" y="57024"/>
                  </a:cubicBezTo>
                  <a:cubicBezTo>
                    <a:pt x="20266" y="58463"/>
                    <a:pt x="19412" y="59895"/>
                    <a:pt x="18558" y="61328"/>
                  </a:cubicBezTo>
                  <a:cubicBezTo>
                    <a:pt x="17710" y="62767"/>
                    <a:pt x="16002" y="65632"/>
                    <a:pt x="16002" y="65632"/>
                  </a:cubicBezTo>
                  <a:cubicBezTo>
                    <a:pt x="17919" y="73282"/>
                    <a:pt x="20266" y="80820"/>
                    <a:pt x="23681" y="88470"/>
                  </a:cubicBezTo>
                  <a:cubicBezTo>
                    <a:pt x="22827" y="93131"/>
                    <a:pt x="21973" y="97916"/>
                    <a:pt x="21120" y="102695"/>
                  </a:cubicBezTo>
                  <a:cubicBezTo>
                    <a:pt x="18349" y="115488"/>
                    <a:pt x="13656" y="116683"/>
                    <a:pt x="36483" y="119910"/>
                  </a:cubicBezTo>
                  <a:cubicBezTo>
                    <a:pt x="111594" y="118115"/>
                    <a:pt x="105832" y="128399"/>
                    <a:pt x="117996" y="92774"/>
                  </a:cubicBezTo>
                  <a:cubicBezTo>
                    <a:pt x="119488" y="67784"/>
                    <a:pt x="122689" y="45670"/>
                    <a:pt x="115434" y="21399"/>
                  </a:cubicBezTo>
                  <a:cubicBezTo>
                    <a:pt x="112657" y="12673"/>
                    <a:pt x="114580" y="2871"/>
                    <a:pt x="97509" y="0"/>
                  </a:cubicBezTo>
                  <a:cubicBezTo>
                    <a:pt x="80443" y="838"/>
                    <a:pt x="63156" y="1194"/>
                    <a:pt x="46515" y="2752"/>
                  </a:cubicBezTo>
                  <a:cubicBezTo>
                    <a:pt x="31151" y="4065"/>
                    <a:pt x="36059" y="12554"/>
                    <a:pt x="23681" y="15663"/>
                  </a:cubicBezTo>
                  <a:cubicBezTo>
                    <a:pt x="18773" y="16739"/>
                    <a:pt x="13441" y="16620"/>
                    <a:pt x="8317" y="17096"/>
                  </a:cubicBezTo>
                  <a:cubicBezTo>
                    <a:pt x="5756" y="19967"/>
                    <a:pt x="1492" y="22475"/>
                    <a:pt x="638" y="25703"/>
                  </a:cubicBezTo>
                  <a:cubicBezTo>
                    <a:pt x="-2776" y="37420"/>
                    <a:pt x="8103" y="36463"/>
                    <a:pt x="18558" y="42799"/>
                  </a:cubicBezTo>
                  <a:cubicBezTo>
                    <a:pt x="26667" y="47703"/>
                    <a:pt x="33068" y="53440"/>
                    <a:pt x="41392" y="58463"/>
                  </a:cubicBezTo>
                </a:path>
              </a:pathLst>
            </a:custGeom>
            <a:solidFill>
              <a:srgbClr val="00A020">
                <a:alpha val="60780"/>
              </a:srgbClr>
            </a:solid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pic>
          <p:nvPicPr>
            <p:cNvPr id="1385" name="Shape 1385"/>
            <p:cNvPicPr preferRelativeResize="0"/>
            <p:nvPr/>
          </p:nvPicPr>
          <p:blipFill rotWithShape="1">
            <a:blip r:embed="rId5">
              <a:alphaModFix amt="79320"/>
            </a:blip>
            <a:srcRect/>
            <a:stretch/>
          </p:blipFill>
          <p:spPr>
            <a:xfrm>
              <a:off x="0" y="0"/>
              <a:ext cx="932100" cy="1841400"/>
            </a:xfrm>
            <a:prstGeom prst="rect">
              <a:avLst/>
            </a:prstGeom>
            <a:noFill/>
            <a:ln>
              <a:noFill/>
            </a:ln>
          </p:spPr>
        </p:pic>
      </p:grpSp>
      <p:pic>
        <p:nvPicPr>
          <p:cNvPr id="1386" name="Shape 1386"/>
          <p:cNvPicPr preferRelativeResize="0"/>
          <p:nvPr/>
        </p:nvPicPr>
        <p:blipFill rotWithShape="1">
          <a:blip r:embed="rId6">
            <a:alphaModFix amt="74810"/>
          </a:blip>
          <a:srcRect/>
          <a:stretch/>
        </p:blipFill>
        <p:spPr>
          <a:xfrm>
            <a:off x="9513291" y="2352352"/>
            <a:ext cx="1225500" cy="1816199"/>
          </a:xfrm>
          <a:prstGeom prst="rect">
            <a:avLst/>
          </a:prstGeom>
          <a:noFill/>
          <a:ln>
            <a:noFill/>
          </a:ln>
        </p:spPr>
      </p:pic>
      <p:sp>
        <p:nvSpPr>
          <p:cNvPr id="1387" name="Shape 1387"/>
          <p:cNvSpPr/>
          <p:nvPr/>
        </p:nvSpPr>
        <p:spPr>
          <a:xfrm>
            <a:off x="9670365" y="2354261"/>
            <a:ext cx="1214700" cy="279300"/>
          </a:xfrm>
          <a:prstGeom prst="rect">
            <a:avLst/>
          </a:prstGeom>
          <a:noFill/>
          <a:ln>
            <a:noFill/>
          </a:ln>
          <a:effectLst>
            <a:outerShdw blurRad="38100" rotWithShape="0">
              <a:srgbClr val="FFFFFF"/>
            </a:outerShdw>
          </a:effectLst>
        </p:spPr>
        <p:txBody>
          <a:bodyPr lIns="0" tIns="0" rIns="0" bIns="0" anchor="t" anchorCtr="0">
            <a:noAutofit/>
          </a:bodyPr>
          <a:lstStyle/>
          <a:p>
            <a:pPr marL="40638" marR="40638" lvl="0" indent="-2538" algn="l" rtl="0">
              <a:spcBef>
                <a:spcPts val="0"/>
              </a:spcBef>
              <a:buSzPct val="25000"/>
              <a:buNone/>
            </a:pPr>
            <a:r>
              <a:rPr lang="en-US" sz="1200" b="0" i="0" u="none" strike="noStrike" cap="none">
                <a:latin typeface="Helvetica Neue"/>
                <a:ea typeface="Helvetica Neue"/>
                <a:cs typeface="Helvetica Neue"/>
                <a:sym typeface="Helvetica Neue"/>
              </a:rPr>
              <a:t>Memphis  •</a:t>
            </a:r>
          </a:p>
        </p:txBody>
      </p:sp>
      <p:sp>
        <p:nvSpPr>
          <p:cNvPr id="1388" name="Shape 1388"/>
          <p:cNvSpPr/>
          <p:nvPr/>
        </p:nvSpPr>
        <p:spPr>
          <a:xfrm>
            <a:off x="5711880" y="1328699"/>
            <a:ext cx="6501300" cy="5120100"/>
          </a:xfrm>
          <a:prstGeom prst="rect">
            <a:avLst/>
          </a:prstGeom>
          <a:no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89" name="Shape 1389"/>
          <p:cNvSpPr/>
          <p:nvPr/>
        </p:nvSpPr>
        <p:spPr>
          <a:xfrm>
            <a:off x="160875" y="6402958"/>
            <a:ext cx="12195899" cy="907199"/>
          </a:xfrm>
          <a:prstGeom prst="rect">
            <a:avLst/>
          </a:prstGeom>
          <a:noFill/>
          <a:ln>
            <a:noFill/>
          </a:ln>
          <a:effectLst>
            <a:outerShdw blurRad="3048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pic>
        <p:nvPicPr>
          <p:cNvPr id="1390" name="Shape 1390"/>
          <p:cNvPicPr preferRelativeResize="0"/>
          <p:nvPr/>
        </p:nvPicPr>
        <p:blipFill rotWithShape="1">
          <a:blip r:embed="rId7">
            <a:alphaModFix/>
          </a:blip>
          <a:srcRect/>
          <a:stretch/>
        </p:blipFill>
        <p:spPr>
          <a:xfrm>
            <a:off x="5549150" y="2235124"/>
            <a:ext cx="6629100" cy="3049500"/>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3"/>
                                        </p:tgtEl>
                                        <p:attrNameLst>
                                          <p:attrName>style.visibility</p:attrName>
                                        </p:attrNameLst>
                                      </p:cBhvr>
                                      <p:to>
                                        <p:strVal val="visible"/>
                                      </p:to>
                                    </p:set>
                                    <p:animEffect transition="in" filter="fade">
                                      <p:cBhvr>
                                        <p:cTn id="7" dur="1000"/>
                                        <p:tgtEl>
                                          <p:spTgt spid="138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81"/>
                                        </p:tgtEl>
                                        <p:attrNameLst>
                                          <p:attrName>style.visibility</p:attrName>
                                        </p:attrNameLst>
                                      </p:cBhvr>
                                      <p:to>
                                        <p:strVal val="visible"/>
                                      </p:to>
                                    </p:set>
                                    <p:animEffect transition="in" filter="fade">
                                      <p:cBhvr>
                                        <p:cTn id="11" dur="1500"/>
                                        <p:tgtEl>
                                          <p:spTgt spid="1381"/>
                                        </p:tgtEl>
                                      </p:cBhvr>
                                    </p:animEffect>
                                  </p:childTnLst>
                                </p:cTn>
                              </p:par>
                            </p:childTnLst>
                          </p:cTn>
                        </p:par>
                        <p:par>
                          <p:cTn id="12" fill="hold">
                            <p:stCondLst>
                              <p:cond delay="2500"/>
                            </p:stCondLst>
                            <p:childTnLst>
                              <p:par>
                                <p:cTn id="13" presetID="2" presetClass="entr" presetSubtype="8" fill="hold" nodeType="afterEffect">
                                  <p:stCondLst>
                                    <p:cond delay="1500"/>
                                  </p:stCondLst>
                                  <p:childTnLst>
                                    <p:set>
                                      <p:cBhvr>
                                        <p:cTn id="14" dur="1" fill="hold">
                                          <p:stCondLst>
                                            <p:cond delay="0"/>
                                          </p:stCondLst>
                                        </p:cTn>
                                        <p:tgtEl>
                                          <p:spTgt spid="1380"/>
                                        </p:tgtEl>
                                        <p:attrNameLst>
                                          <p:attrName>style.visibility</p:attrName>
                                        </p:attrNameLst>
                                      </p:cBhvr>
                                      <p:to>
                                        <p:strVal val="visible"/>
                                      </p:to>
                                    </p:set>
                                    <p:anim calcmode="lin" valueType="num">
                                      <p:cBhvr additive="base">
                                        <p:cTn id="15" dur="1000"/>
                                        <p:tgtEl>
                                          <p:spTgt spid="1380"/>
                                        </p:tgtEl>
                                        <p:attrNameLst>
                                          <p:attrName>ppt_x</p:attrName>
                                        </p:attrNameLst>
                                      </p:cBhvr>
                                      <p:tavLst>
                                        <p:tav tm="0">
                                          <p:val>
                                            <p:strVal val="#ppt_x-1"/>
                                          </p:val>
                                        </p:tav>
                                        <p:tav tm="100000">
                                          <p:val>
                                            <p:strVal val="#ppt_x"/>
                                          </p:val>
                                        </p:tav>
                                      </p:tavLst>
                                    </p:anim>
                                  </p:childTnLst>
                                </p:cTn>
                              </p:par>
                              <p:par>
                                <p:cTn id="16" presetID="10" presetClass="entr" presetSubtype="0" fill="hold" nodeType="withEffect">
                                  <p:stCondLst>
                                    <p:cond delay="0"/>
                                  </p:stCondLst>
                                  <p:childTnLst>
                                    <p:set>
                                      <p:cBhvr>
                                        <p:cTn id="17" dur="1" fill="hold">
                                          <p:stCondLst>
                                            <p:cond delay="0"/>
                                          </p:stCondLst>
                                        </p:cTn>
                                        <p:tgtEl>
                                          <p:spTgt spid="1378"/>
                                        </p:tgtEl>
                                        <p:attrNameLst>
                                          <p:attrName>style.visibility</p:attrName>
                                        </p:attrNameLst>
                                      </p:cBhvr>
                                      <p:to>
                                        <p:strVal val="visible"/>
                                      </p:to>
                                    </p:set>
                                    <p:animEffect transition="in" filter="fade">
                                      <p:cBhvr>
                                        <p:cTn id="18" dur="750"/>
                                        <p:tgtEl>
                                          <p:spTgt spid="13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82"/>
                                        </p:tgtEl>
                                        <p:attrNameLst>
                                          <p:attrName>style.visibility</p:attrName>
                                        </p:attrNameLst>
                                      </p:cBhvr>
                                      <p:to>
                                        <p:strVal val="visible"/>
                                      </p:to>
                                    </p:set>
                                    <p:animEffect transition="in" filter="fade">
                                      <p:cBhvr>
                                        <p:cTn id="23" dur="750"/>
                                        <p:tgtEl>
                                          <p:spTgt spid="1382"/>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386"/>
                                        </p:tgtEl>
                                        <p:attrNameLst>
                                          <p:attrName>style.visibility</p:attrName>
                                        </p:attrNameLst>
                                      </p:cBhvr>
                                      <p:to>
                                        <p:strVal val="visible"/>
                                      </p:to>
                                    </p:set>
                                    <p:animEffect transition="in" filter="fade">
                                      <p:cBhvr>
                                        <p:cTn id="27" dur="1000"/>
                                        <p:tgtEl>
                                          <p:spTgt spid="1386"/>
                                        </p:tgtEl>
                                      </p:cBhvr>
                                    </p:animEffect>
                                  </p:childTnLst>
                                </p:cTn>
                              </p:par>
                            </p:childTnLst>
                          </p:cTn>
                        </p:par>
                        <p:par>
                          <p:cTn id="28" fill="hold">
                            <p:stCondLst>
                              <p:cond delay="1750"/>
                            </p:stCondLst>
                            <p:childTnLst>
                              <p:par>
                                <p:cTn id="29" presetID="10" presetClass="exit" presetSubtype="0" fill="hold" nodeType="afterEffect">
                                  <p:stCondLst>
                                    <p:cond delay="0"/>
                                  </p:stCondLst>
                                  <p:childTnLst>
                                    <p:animEffect transition="out" filter="fade">
                                      <p:cBhvr>
                                        <p:cTn id="30" dur="1000"/>
                                        <p:tgtEl>
                                          <p:spTgt spid="1383"/>
                                        </p:tgtEl>
                                      </p:cBhvr>
                                    </p:animEffect>
                                    <p:set>
                                      <p:cBhvr>
                                        <p:cTn id="31" dur="1" fill="hold">
                                          <p:stCondLst>
                                            <p:cond delay="1000"/>
                                          </p:stCondLst>
                                        </p:cTn>
                                        <p:tgtEl>
                                          <p:spTgt spid="1383"/>
                                        </p:tgtEl>
                                        <p:attrNameLst>
                                          <p:attrName>style.visibility</p:attrName>
                                        </p:attrNameLst>
                                      </p:cBhvr>
                                      <p:to>
                                        <p:strVal val="hidden"/>
                                      </p:to>
                                    </p:set>
                                  </p:childTnLst>
                                </p:cTn>
                              </p:par>
                            </p:childTnLst>
                          </p:cTn>
                        </p:par>
                        <p:par>
                          <p:cTn id="32" fill="hold">
                            <p:stCondLst>
                              <p:cond delay="2750"/>
                            </p:stCondLst>
                            <p:childTnLst>
                              <p:par>
                                <p:cTn id="33" presetID="10" presetClass="entr" presetSubtype="0" fill="hold" nodeType="afterEffect">
                                  <p:stCondLst>
                                    <p:cond delay="500"/>
                                  </p:stCondLst>
                                  <p:childTnLst>
                                    <p:set>
                                      <p:cBhvr>
                                        <p:cTn id="34" dur="1" fill="hold">
                                          <p:stCondLst>
                                            <p:cond delay="0"/>
                                          </p:stCondLst>
                                        </p:cTn>
                                        <p:tgtEl>
                                          <p:spTgt spid="1387"/>
                                        </p:tgtEl>
                                        <p:attrNameLst>
                                          <p:attrName>style.visibility</p:attrName>
                                        </p:attrNameLst>
                                      </p:cBhvr>
                                      <p:to>
                                        <p:strVal val="visible"/>
                                      </p:to>
                                    </p:set>
                                    <p:animEffect transition="in" filter="fade">
                                      <p:cBhvr>
                                        <p:cTn id="35" dur="1500"/>
                                        <p:tgtEl>
                                          <p:spTgt spid="13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79"/>
                                        </p:tgtEl>
                                        <p:attrNameLst>
                                          <p:attrName>style.visibility</p:attrName>
                                        </p:attrNameLst>
                                      </p:cBhvr>
                                      <p:to>
                                        <p:strVal val="visible"/>
                                      </p:to>
                                    </p:set>
                                    <p:animEffect transition="in" filter="fade">
                                      <p:cBhvr>
                                        <p:cTn id="40" dur="750"/>
                                        <p:tgtEl>
                                          <p:spTgt spid="137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88"/>
                                        </p:tgtEl>
                                        <p:attrNameLst>
                                          <p:attrName>style.visibility</p:attrName>
                                        </p:attrNameLst>
                                      </p:cBhvr>
                                      <p:to>
                                        <p:strVal val="visible"/>
                                      </p:to>
                                    </p:set>
                                    <p:animEffect transition="in" filter="fade">
                                      <p:cBhvr>
                                        <p:cTn id="45" dur="1250"/>
                                        <p:tgtEl>
                                          <p:spTgt spid="1388"/>
                                        </p:tgtEl>
                                      </p:cBhvr>
                                    </p:animEffect>
                                  </p:childTnLst>
                                </p:cTn>
                              </p:par>
                              <p:par>
                                <p:cTn id="46" presetID="10" presetClass="entr" presetSubtype="0" fill="hold" nodeType="withEffect">
                                  <p:stCondLst>
                                    <p:cond delay="250"/>
                                  </p:stCondLst>
                                  <p:childTnLst>
                                    <p:set>
                                      <p:cBhvr>
                                        <p:cTn id="47" dur="1" fill="hold">
                                          <p:stCondLst>
                                            <p:cond delay="0"/>
                                          </p:stCondLst>
                                        </p:cTn>
                                        <p:tgtEl>
                                          <p:spTgt spid="1390"/>
                                        </p:tgtEl>
                                        <p:attrNameLst>
                                          <p:attrName>style.visibility</p:attrName>
                                        </p:attrNameLst>
                                      </p:cBhvr>
                                      <p:to>
                                        <p:strVal val="visible"/>
                                      </p:to>
                                    </p:set>
                                    <p:animEffect transition="in" filter="fade">
                                      <p:cBhvr>
                                        <p:cTn id="48" dur="125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Shape 1395"/>
          <p:cNvPicPr preferRelativeResize="0"/>
          <p:nvPr/>
        </p:nvPicPr>
        <p:blipFill rotWithShape="1">
          <a:blip r:embed="rId3">
            <a:alphaModFix/>
          </a:blip>
          <a:srcRect/>
          <a:stretch/>
        </p:blipFill>
        <p:spPr>
          <a:xfrm>
            <a:off x="532598" y="1371595"/>
            <a:ext cx="11126700" cy="5282999"/>
          </a:xfrm>
          <a:prstGeom prst="rect">
            <a:avLst/>
          </a:prstGeom>
          <a:noFill/>
          <a:ln>
            <a:noFill/>
          </a:ln>
        </p:spPr>
      </p:pic>
      <p:sp>
        <p:nvSpPr>
          <p:cNvPr id="1396" name="Shape 1396"/>
          <p:cNvSpPr/>
          <p:nvPr/>
        </p:nvSpPr>
        <p:spPr>
          <a:xfrm>
            <a:off x="-32455" y="6403658"/>
            <a:ext cx="12256800" cy="469799"/>
          </a:xfrm>
          <a:prstGeom prst="rect">
            <a:avLst/>
          </a:prstGeom>
          <a:noFill/>
          <a:ln>
            <a:noFill/>
          </a:ln>
          <a:effectLst>
            <a:outerShdw blurRad="5334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97" name="Shape 1397"/>
          <p:cNvSpPr/>
          <p:nvPr/>
        </p:nvSpPr>
        <p:spPr>
          <a:xfrm>
            <a:off x="-75702" y="-70352"/>
            <a:ext cx="12256800" cy="14571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398" name="Shape 1398"/>
          <p:cNvSpPr/>
          <p:nvPr/>
        </p:nvSpPr>
        <p:spPr>
          <a:xfrm>
            <a:off x="249888" y="1528032"/>
            <a:ext cx="11876700" cy="8256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108902" marR="0" lvl="0" indent="-108902" algn="l" rtl="0">
              <a:spcBef>
                <a:spcPts val="0"/>
              </a:spcBef>
              <a:buSzPct val="25000"/>
              <a:buNone/>
            </a:pPr>
            <a:r>
              <a:rPr lang="en-US" sz="3200" b="1" i="0" u="none" strike="noStrike" cap="none">
                <a:solidFill>
                  <a:srgbClr val="FFFFFF"/>
                </a:solidFill>
                <a:latin typeface="Arial"/>
                <a:ea typeface="Arial"/>
                <a:cs typeface="Arial"/>
                <a:sym typeface="Arial"/>
              </a:rPr>
              <a:t>II.The Old Kingdom</a:t>
            </a:r>
            <a:r>
              <a:rPr lang="en-US" sz="3200" b="0" i="0" u="none" strike="noStrike" cap="none">
                <a:solidFill>
                  <a:srgbClr val="FFFFFF"/>
                </a:solidFill>
                <a:latin typeface="Arial"/>
                <a:ea typeface="Arial"/>
                <a:cs typeface="Arial"/>
                <a:sym typeface="Arial"/>
              </a:rPr>
              <a:t> </a:t>
            </a:r>
            <a:r>
              <a:rPr lang="en-US" sz="1500" b="0" i="0" u="none" strike="noStrike" cap="none">
                <a:solidFill>
                  <a:srgbClr val="FFFFFF"/>
                </a:solidFill>
                <a:latin typeface="Arial"/>
                <a:ea typeface="Arial"/>
                <a:cs typeface="Arial"/>
                <a:sym typeface="Arial"/>
              </a:rPr>
              <a:t>2700 B.C. to 2200 B.C</a:t>
            </a:r>
            <a:r>
              <a:rPr lang="en-US" sz="1300" b="0" i="0" u="none" strike="noStrike" cap="none">
                <a:solidFill>
                  <a:srgbClr val="FFFFFF"/>
                </a:solidFill>
                <a:latin typeface="Arial"/>
                <a:ea typeface="Arial"/>
                <a:cs typeface="Arial"/>
                <a:sym typeface="Arial"/>
              </a:rPr>
              <a:t> </a:t>
            </a:r>
            <a:r>
              <a:rPr lang="en-US" sz="1300" b="0" i="0" u="none" strike="noStrike" cap="none">
                <a:latin typeface="Times New Roman"/>
                <a:ea typeface="Times New Roman"/>
                <a:cs typeface="Times New Roman"/>
                <a:sym typeface="Times New Roman"/>
              </a:rPr>
              <a:t>(In Green)</a:t>
            </a:r>
          </a:p>
        </p:txBody>
      </p:sp>
      <p:cxnSp>
        <p:nvCxnSpPr>
          <p:cNvPr id="1399" name="Shape 1399"/>
          <p:cNvCxnSpPr/>
          <p:nvPr/>
        </p:nvCxnSpPr>
        <p:spPr>
          <a:xfrm>
            <a:off x="7518400" y="630237"/>
            <a:ext cx="1320900" cy="0"/>
          </a:xfrm>
          <a:prstGeom prst="straightConnector1">
            <a:avLst/>
          </a:prstGeom>
          <a:noFill/>
          <a:ln w="50800" cap="flat" cmpd="sng">
            <a:solidFill>
              <a:srgbClr val="A8D200"/>
            </a:solidFill>
            <a:prstDash val="solid"/>
            <a:round/>
            <a:headEnd type="none" w="med" len="med"/>
            <a:tailEnd type="none" w="med" len="med"/>
          </a:ln>
          <a:effectLst>
            <a:outerShdw blurRad="63500" dist="25399" dir="1593903" rotWithShape="0">
              <a:srgbClr val="000000">
                <a:alpha val="74900"/>
              </a:srgbClr>
            </a:outerShdw>
          </a:effectLst>
        </p:spPr>
      </p:cxnSp>
      <p:cxnSp>
        <p:nvCxnSpPr>
          <p:cNvPr id="1400" name="Shape 1400"/>
          <p:cNvCxnSpPr/>
          <p:nvPr/>
        </p:nvCxnSpPr>
        <p:spPr>
          <a:xfrm>
            <a:off x="711200" y="622300"/>
            <a:ext cx="11379300" cy="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01" name="Shape 1401"/>
          <p:cNvCxnSpPr/>
          <p:nvPr/>
        </p:nvCxnSpPr>
        <p:spPr>
          <a:xfrm>
            <a:off x="1219200" y="622295"/>
            <a:ext cx="0" cy="1779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02" name="Shape 1402"/>
          <p:cNvSpPr/>
          <p:nvPr/>
        </p:nvSpPr>
        <p:spPr>
          <a:xfrm>
            <a:off x="355600" y="800100"/>
            <a:ext cx="20871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Agriculture begins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In various places</a:t>
            </a:r>
          </a:p>
        </p:txBody>
      </p:sp>
      <p:sp>
        <p:nvSpPr>
          <p:cNvPr id="1403" name="Shape 1403"/>
          <p:cNvSpPr/>
          <p:nvPr/>
        </p:nvSpPr>
        <p:spPr>
          <a:xfrm>
            <a:off x="609600" y="177800"/>
            <a:ext cx="12867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8,000 BC</a:t>
            </a:r>
          </a:p>
        </p:txBody>
      </p:sp>
      <p:cxnSp>
        <p:nvCxnSpPr>
          <p:cNvPr id="1404" name="Shape 1404"/>
          <p:cNvCxnSpPr/>
          <p:nvPr/>
        </p:nvCxnSpPr>
        <p:spPr>
          <a:xfrm>
            <a:off x="4148666" y="622295"/>
            <a:ext cx="0" cy="1779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05" name="Shape 1405"/>
          <p:cNvSpPr/>
          <p:nvPr/>
        </p:nvSpPr>
        <p:spPr>
          <a:xfrm>
            <a:off x="3166533" y="800100"/>
            <a:ext cx="1913700" cy="863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Cities develop</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Along the Tigris-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Euphrates Rivers</a:t>
            </a:r>
          </a:p>
        </p:txBody>
      </p:sp>
      <p:sp>
        <p:nvSpPr>
          <p:cNvPr id="1406" name="Shape 1406"/>
          <p:cNvSpPr/>
          <p:nvPr/>
        </p:nvSpPr>
        <p:spPr>
          <a:xfrm>
            <a:off x="3539066" y="203200"/>
            <a:ext cx="12699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3,500 BC</a:t>
            </a:r>
          </a:p>
        </p:txBody>
      </p:sp>
      <p:cxnSp>
        <p:nvCxnSpPr>
          <p:cNvPr id="1407" name="Shape 1407"/>
          <p:cNvCxnSpPr/>
          <p:nvPr/>
        </p:nvCxnSpPr>
        <p:spPr>
          <a:xfrm>
            <a:off x="5554133" y="609595"/>
            <a:ext cx="0" cy="1779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08" name="Shape 1408"/>
          <p:cNvSpPr/>
          <p:nvPr/>
        </p:nvSpPr>
        <p:spPr>
          <a:xfrm>
            <a:off x="4944533" y="215900"/>
            <a:ext cx="13884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3,000 BC</a:t>
            </a:r>
          </a:p>
        </p:txBody>
      </p:sp>
      <p:sp>
        <p:nvSpPr>
          <p:cNvPr id="1409" name="Shape 1409"/>
          <p:cNvSpPr/>
          <p:nvPr/>
        </p:nvSpPr>
        <p:spPr>
          <a:xfrm>
            <a:off x="4859866" y="812800"/>
            <a:ext cx="17601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 King Menses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Unifies Egypt</a:t>
            </a:r>
          </a:p>
        </p:txBody>
      </p:sp>
      <p:cxnSp>
        <p:nvCxnSpPr>
          <p:cNvPr id="1410" name="Shape 1410"/>
          <p:cNvCxnSpPr/>
          <p:nvPr/>
        </p:nvCxnSpPr>
        <p:spPr>
          <a:xfrm>
            <a:off x="7501466" y="612770"/>
            <a:ext cx="0" cy="1746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11" name="Shape 1411"/>
          <p:cNvSpPr/>
          <p:nvPr/>
        </p:nvSpPr>
        <p:spPr>
          <a:xfrm>
            <a:off x="6908800" y="101600"/>
            <a:ext cx="1458300" cy="507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2,700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2,200 BC</a:t>
            </a:r>
          </a:p>
        </p:txBody>
      </p:sp>
      <p:sp>
        <p:nvSpPr>
          <p:cNvPr id="1412" name="Shape 1412"/>
          <p:cNvSpPr/>
          <p:nvPr/>
        </p:nvSpPr>
        <p:spPr>
          <a:xfrm>
            <a:off x="6756400" y="838200"/>
            <a:ext cx="19776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Old kingdom</a:t>
            </a:r>
          </a:p>
        </p:txBody>
      </p:sp>
      <p:cxnSp>
        <p:nvCxnSpPr>
          <p:cNvPr id="1413" name="Shape 1413"/>
          <p:cNvCxnSpPr/>
          <p:nvPr/>
        </p:nvCxnSpPr>
        <p:spPr>
          <a:xfrm>
            <a:off x="10210798" y="584200"/>
            <a:ext cx="0" cy="1779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14" name="Shape 1414"/>
          <p:cNvSpPr/>
          <p:nvPr/>
        </p:nvSpPr>
        <p:spPr>
          <a:xfrm>
            <a:off x="9685866" y="76200"/>
            <a:ext cx="1458300" cy="507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2,050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1,800BC</a:t>
            </a:r>
          </a:p>
        </p:txBody>
      </p:sp>
      <p:sp>
        <p:nvSpPr>
          <p:cNvPr id="1415" name="Shape 1415"/>
          <p:cNvSpPr/>
          <p:nvPr/>
        </p:nvSpPr>
        <p:spPr>
          <a:xfrm>
            <a:off x="9347200" y="838200"/>
            <a:ext cx="19776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Middle kingdom</a:t>
            </a:r>
          </a:p>
        </p:txBody>
      </p:sp>
      <p:sp>
        <p:nvSpPr>
          <p:cNvPr id="1416" name="Shape 1416"/>
          <p:cNvSpPr/>
          <p:nvPr/>
        </p:nvSpPr>
        <p:spPr>
          <a:xfrm>
            <a:off x="8331200" y="165100"/>
            <a:ext cx="1304100" cy="279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200" b="0" i="0" u="none" strike="noStrike" cap="none">
                <a:solidFill>
                  <a:srgbClr val="FFFFFF"/>
                </a:solidFill>
                <a:latin typeface="Arial"/>
                <a:ea typeface="Arial"/>
                <a:cs typeface="Arial"/>
                <a:sym typeface="Arial"/>
              </a:rPr>
              <a:t>2,200 BC</a:t>
            </a:r>
          </a:p>
        </p:txBody>
      </p:sp>
      <p:cxnSp>
        <p:nvCxnSpPr>
          <p:cNvPr id="1417" name="Shape 1417"/>
          <p:cNvCxnSpPr/>
          <p:nvPr/>
        </p:nvCxnSpPr>
        <p:spPr>
          <a:xfrm>
            <a:off x="508000" y="609600"/>
            <a:ext cx="4978500" cy="150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18" name="Shape 1418"/>
          <p:cNvCxnSpPr/>
          <p:nvPr/>
        </p:nvCxnSpPr>
        <p:spPr>
          <a:xfrm>
            <a:off x="8839200" y="457200"/>
            <a:ext cx="1500" cy="76200"/>
          </a:xfrm>
          <a:prstGeom prst="straightConnector1">
            <a:avLst/>
          </a:prstGeom>
          <a:noFill/>
          <a:ln w="254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19" name="Shape 1419"/>
          <p:cNvCxnSpPr/>
          <p:nvPr/>
        </p:nvCxnSpPr>
        <p:spPr>
          <a:xfrm>
            <a:off x="508000" y="609600"/>
            <a:ext cx="7010400" cy="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20" name="Shape 1420"/>
          <p:cNvCxnSpPr/>
          <p:nvPr/>
        </p:nvCxnSpPr>
        <p:spPr>
          <a:xfrm>
            <a:off x="7518400" y="630237"/>
            <a:ext cx="1320900" cy="0"/>
          </a:xfrm>
          <a:prstGeom prst="straightConnector1">
            <a:avLst/>
          </a:prstGeom>
          <a:noFill/>
          <a:ln w="50800" cap="flat" cmpd="sng">
            <a:solidFill>
              <a:srgbClr val="A8D200"/>
            </a:solidFill>
            <a:prstDash val="solid"/>
            <a:round/>
            <a:headEnd type="none" w="med" len="med"/>
            <a:tailEnd type="none" w="med" len="med"/>
          </a:ln>
          <a:effectLst>
            <a:outerShdw blurRad="63500" dist="25399" dir="1593903" rotWithShape="0">
              <a:srgbClr val="000000">
                <a:alpha val="74900"/>
              </a:srgbClr>
            </a:outerShdw>
          </a:effectLst>
        </p:spPr>
      </p:cxnSp>
      <p:sp>
        <p:nvSpPr>
          <p:cNvPr id="1421" name="Shape 1421"/>
          <p:cNvSpPr/>
          <p:nvPr/>
        </p:nvSpPr>
        <p:spPr>
          <a:xfrm>
            <a:off x="469597" y="2288513"/>
            <a:ext cx="5749500" cy="4346100"/>
          </a:xfrm>
          <a:prstGeom prst="rect">
            <a:avLst/>
          </a:prstGeom>
          <a:no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422" name="Shape 1422"/>
          <p:cNvSpPr/>
          <p:nvPr/>
        </p:nvSpPr>
        <p:spPr>
          <a:xfrm>
            <a:off x="392176" y="2311740"/>
            <a:ext cx="5904300" cy="3988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3575" marR="40638" lvl="0" indent="-403575" algn="l" rtl="0">
              <a:spcBef>
                <a:spcPts val="0"/>
              </a:spcBef>
              <a:buSzPct val="25000"/>
              <a:buNone/>
            </a:pPr>
            <a:r>
              <a:rPr lang="en-US" sz="2400" b="0" i="0" u="none" strike="noStrike" cap="none">
                <a:solidFill>
                  <a:srgbClr val="FFC000"/>
                </a:solidFill>
                <a:latin typeface="Arial"/>
                <a:ea typeface="Arial"/>
                <a:cs typeface="Arial"/>
                <a:sym typeface="Arial"/>
              </a:rPr>
              <a:t>A. 	</a:t>
            </a:r>
            <a:r>
              <a:rPr lang="en-US" sz="2400" b="1" i="0" u="sng" strike="noStrike" cap="none">
                <a:solidFill>
                  <a:srgbClr val="FFC000"/>
                </a:solidFill>
                <a:latin typeface="Arial"/>
                <a:ea typeface="Arial"/>
                <a:cs typeface="Arial"/>
                <a:sym typeface="Arial"/>
              </a:rPr>
              <a:t>Theocracy</a:t>
            </a:r>
            <a:r>
              <a:rPr lang="en-US" sz="2400" b="0" i="0" u="none" strike="noStrike" cap="none">
                <a:solidFill>
                  <a:srgbClr val="FFC000"/>
                </a:solidFill>
                <a:latin typeface="Arial"/>
                <a:ea typeface="Arial"/>
                <a:cs typeface="Arial"/>
                <a:sym typeface="Arial"/>
              </a:rPr>
              <a:t> - Govt where the religious leader is the political leader </a:t>
            </a:r>
          </a:p>
          <a:p>
            <a:pPr marL="403575" marR="40638" lvl="0" indent="-403575" algn="l" rtl="0">
              <a:spcBef>
                <a:spcPts val="0"/>
              </a:spcBef>
              <a:buSzPct val="25000"/>
              <a:buNone/>
            </a:pPr>
            <a:r>
              <a:rPr lang="en-US" sz="2400" b="0" i="0" u="none" strike="noStrike" cap="none">
                <a:solidFill>
                  <a:srgbClr val="FFC000"/>
                </a:solidFill>
                <a:latin typeface="Arial"/>
                <a:ea typeface="Arial"/>
                <a:cs typeface="Arial"/>
                <a:sym typeface="Arial"/>
              </a:rPr>
              <a:t>    </a:t>
            </a:r>
            <a:r>
              <a:rPr lang="en-US" sz="2400" b="1" i="0" u="sng" strike="noStrike" cap="none">
                <a:solidFill>
                  <a:srgbClr val="FFC000"/>
                </a:solidFill>
                <a:latin typeface="Arial"/>
                <a:ea typeface="Arial"/>
                <a:cs typeface="Arial"/>
                <a:sym typeface="Arial"/>
              </a:rPr>
              <a:t>Pharaoh</a:t>
            </a:r>
            <a:r>
              <a:rPr lang="en-US" sz="2400" b="0" i="0" u="none" strike="noStrike" cap="none">
                <a:solidFill>
                  <a:srgbClr val="FFC000"/>
                </a:solidFill>
                <a:latin typeface="Arial"/>
                <a:ea typeface="Arial"/>
                <a:cs typeface="Arial"/>
                <a:sym typeface="Arial"/>
              </a:rPr>
              <a:t> - God King</a:t>
            </a:r>
          </a:p>
          <a:p>
            <a:pPr marL="403575" marR="40638" lvl="0" indent="-403575" algn="l" rtl="0">
              <a:lnSpc>
                <a:spcPct val="30000"/>
              </a:lnSpc>
              <a:spcBef>
                <a:spcPts val="0"/>
              </a:spcBef>
              <a:buNone/>
            </a:pPr>
            <a:endParaRPr sz="2400" b="0" i="0" u="none" strike="noStrike" cap="none">
              <a:solidFill>
                <a:srgbClr val="FFC000"/>
              </a:solidFill>
              <a:latin typeface="Arial"/>
              <a:ea typeface="Arial"/>
              <a:cs typeface="Arial"/>
              <a:sym typeface="Arial"/>
            </a:endParaRPr>
          </a:p>
          <a:p>
            <a:pPr marL="403575" marR="40638" lvl="0" indent="-403575" algn="l" rtl="0">
              <a:spcBef>
                <a:spcPts val="0"/>
              </a:spcBef>
              <a:buSzPct val="25000"/>
              <a:buNone/>
            </a:pPr>
            <a:r>
              <a:rPr lang="en-US" sz="2400" b="0" i="0" u="none" strike="noStrike" cap="none">
                <a:solidFill>
                  <a:srgbClr val="FFC000"/>
                </a:solidFill>
                <a:latin typeface="Arial"/>
                <a:ea typeface="Arial"/>
                <a:cs typeface="Arial"/>
                <a:sym typeface="Arial"/>
              </a:rPr>
              <a:t>B. 	</a:t>
            </a:r>
            <a:r>
              <a:rPr lang="en-US" sz="2400" b="0" i="0" u="sng" strike="noStrike" cap="none">
                <a:solidFill>
                  <a:srgbClr val="FFC000"/>
                </a:solidFill>
                <a:latin typeface="Arial"/>
                <a:ea typeface="Arial"/>
                <a:cs typeface="Arial"/>
                <a:sym typeface="Arial"/>
              </a:rPr>
              <a:t>Bureaucracy</a:t>
            </a:r>
            <a:r>
              <a:rPr lang="en-US" sz="2400" b="1" i="0" u="none" strike="noStrike" cap="none">
                <a:solidFill>
                  <a:srgbClr val="FFC000"/>
                </a:solidFill>
                <a:latin typeface="Arial"/>
                <a:ea typeface="Arial"/>
                <a:cs typeface="Arial"/>
                <a:sym typeface="Arial"/>
              </a:rPr>
              <a:t> - </a:t>
            </a:r>
            <a:r>
              <a:rPr lang="en-US" sz="2400" b="0" i="0" u="none" strike="noStrike" cap="none">
                <a:solidFill>
                  <a:srgbClr val="FFC000"/>
                </a:solidFill>
                <a:latin typeface="Arial"/>
                <a:ea typeface="Arial"/>
                <a:cs typeface="Arial"/>
                <a:sym typeface="Arial"/>
              </a:rPr>
              <a:t>Govt where most decisions are made by govt officials rather than King</a:t>
            </a:r>
          </a:p>
          <a:p>
            <a:pPr marL="403575" marR="40638" lvl="0" indent="-403575" algn="l" rtl="0">
              <a:lnSpc>
                <a:spcPct val="50000"/>
              </a:lnSpc>
              <a:spcBef>
                <a:spcPts val="0"/>
              </a:spcBef>
              <a:buNone/>
            </a:pPr>
            <a:endParaRPr sz="2400" b="1" i="0" u="none" strike="noStrike" cap="none">
              <a:solidFill>
                <a:srgbClr val="FFC000"/>
              </a:solidFill>
              <a:latin typeface="Arial"/>
              <a:ea typeface="Arial"/>
              <a:cs typeface="Arial"/>
              <a:sym typeface="Arial"/>
            </a:endParaRPr>
          </a:p>
          <a:p>
            <a:pPr marL="403575" marR="40638" lvl="0" indent="-403575" algn="l" rtl="0">
              <a:spcBef>
                <a:spcPts val="0"/>
              </a:spcBef>
              <a:buSzPct val="25000"/>
              <a:buNone/>
            </a:pPr>
            <a:r>
              <a:rPr lang="en-US" sz="2400" b="1" i="0" u="none" strike="noStrike" cap="none">
                <a:solidFill>
                  <a:srgbClr val="FFC000"/>
                </a:solidFill>
                <a:latin typeface="Arial"/>
                <a:ea typeface="Arial"/>
                <a:cs typeface="Arial"/>
                <a:sym typeface="Arial"/>
              </a:rPr>
              <a:t>C. </a:t>
            </a:r>
            <a:r>
              <a:rPr lang="en-US" sz="2400" b="0" i="0" u="sng" strike="noStrike" cap="none">
                <a:solidFill>
                  <a:srgbClr val="FFC000"/>
                </a:solidFill>
                <a:latin typeface="Arial"/>
                <a:ea typeface="Arial"/>
                <a:cs typeface="Arial"/>
                <a:sym typeface="Arial"/>
              </a:rPr>
              <a:t>Vizier</a:t>
            </a:r>
            <a:r>
              <a:rPr lang="en-US" sz="2400" b="1" i="0" u="none" strike="noStrike" cap="none">
                <a:solidFill>
                  <a:srgbClr val="FFC000"/>
                </a:solidFill>
                <a:latin typeface="Arial"/>
                <a:ea typeface="Arial"/>
                <a:cs typeface="Arial"/>
                <a:sym typeface="Arial"/>
              </a:rPr>
              <a:t> </a:t>
            </a:r>
            <a:r>
              <a:rPr lang="en-US" sz="2400" b="0" i="0" u="none" strike="noStrike" cap="none">
                <a:solidFill>
                  <a:srgbClr val="FFC000"/>
                </a:solidFill>
                <a:latin typeface="Arial"/>
                <a:ea typeface="Arial"/>
                <a:cs typeface="Arial"/>
                <a:sym typeface="Arial"/>
              </a:rPr>
              <a:t> controlled trade, tax collection, &amp; building of infrastructure.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9"/>
                                        </p:tgtEl>
                                        <p:attrNameLst>
                                          <p:attrName>style.visibility</p:attrName>
                                        </p:attrNameLst>
                                      </p:cBhvr>
                                      <p:to>
                                        <p:strVal val="visible"/>
                                      </p:to>
                                    </p:set>
                                    <p:animEffect transition="in" filter="fade">
                                      <p:cBhvr>
                                        <p:cTn id="7" dur="750"/>
                                        <p:tgtEl>
                                          <p:spTgt spid="14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399"/>
                                        </p:tgtEl>
                                        <p:attrNameLst>
                                          <p:attrName>style.visibility</p:attrName>
                                        </p:attrNameLst>
                                      </p:cBhvr>
                                      <p:to>
                                        <p:strVal val="visible"/>
                                      </p:to>
                                    </p:set>
                                    <p:animEffect transition="in" filter="fade">
                                      <p:cBhvr>
                                        <p:cTn id="11" dur="500"/>
                                        <p:tgtEl>
                                          <p:spTgt spid="139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420"/>
                                        </p:tgtEl>
                                        <p:attrNameLst>
                                          <p:attrName>style.visibility</p:attrName>
                                        </p:attrNameLst>
                                      </p:cBhvr>
                                      <p:to>
                                        <p:strVal val="visible"/>
                                      </p:to>
                                    </p:set>
                                    <p:animEffect transition="in" filter="fade">
                                      <p:cBhvr>
                                        <p:cTn id="15" dur="750"/>
                                        <p:tgtEl>
                                          <p:spTgt spid="142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98"/>
                                        </p:tgtEl>
                                        <p:attrNameLst>
                                          <p:attrName>style.visibility</p:attrName>
                                        </p:attrNameLst>
                                      </p:cBhvr>
                                      <p:to>
                                        <p:strVal val="visible"/>
                                      </p:to>
                                    </p:set>
                                    <p:animEffect transition="in" filter="fade">
                                      <p:cBhvr>
                                        <p:cTn id="19" dur="1000"/>
                                        <p:tgtEl>
                                          <p:spTgt spid="1398"/>
                                        </p:tgtEl>
                                      </p:cBhvr>
                                    </p:animEffect>
                                  </p:childTnLst>
                                </p:cTn>
                              </p:par>
                              <p:par>
                                <p:cTn id="20" presetID="10" presetClass="entr" presetSubtype="0" fill="hold" nodeType="withEffect">
                                  <p:stCondLst>
                                    <p:cond delay="0"/>
                                  </p:stCondLst>
                                  <p:childTnLst>
                                    <p:set>
                                      <p:cBhvr>
                                        <p:cTn id="21" dur="1" fill="hold">
                                          <p:stCondLst>
                                            <p:cond delay="0"/>
                                          </p:stCondLst>
                                        </p:cTn>
                                        <p:tgtEl>
                                          <p:spTgt spid="1422"/>
                                        </p:tgtEl>
                                        <p:attrNameLst>
                                          <p:attrName>style.visibility</p:attrName>
                                        </p:attrNameLst>
                                      </p:cBhvr>
                                      <p:to>
                                        <p:strVal val="visible"/>
                                      </p:to>
                                    </p:set>
                                    <p:animEffect transition="in" filter="fade">
                                      <p:cBhvr>
                                        <p:cTn id="22" dur="750"/>
                                        <p:tgtEl>
                                          <p:spTgt spid="1422"/>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421"/>
                                        </p:tgtEl>
                                        <p:attrNameLst>
                                          <p:attrName>style.visibility</p:attrName>
                                        </p:attrNameLst>
                                      </p:cBhvr>
                                      <p:to>
                                        <p:strVal val="visible"/>
                                      </p:to>
                                    </p:set>
                                    <p:animEffect transition="in" filter="fade">
                                      <p:cBhvr>
                                        <p:cTn id="26" dur="1000"/>
                                        <p:tgtEl>
                                          <p:spTgt spid="1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Shape 1427"/>
          <p:cNvSpPr/>
          <p:nvPr/>
        </p:nvSpPr>
        <p:spPr>
          <a:xfrm>
            <a:off x="0" y="-203200"/>
            <a:ext cx="12192000" cy="6858000"/>
          </a:xfrm>
          <a:prstGeom prst="rect">
            <a:avLst/>
          </a:prstGeom>
          <a:no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pic>
        <p:nvPicPr>
          <p:cNvPr id="1428" name="Shape 1428"/>
          <p:cNvPicPr preferRelativeResize="0"/>
          <p:nvPr/>
        </p:nvPicPr>
        <p:blipFill rotWithShape="1">
          <a:blip r:embed="rId3">
            <a:alphaModFix/>
          </a:blip>
          <a:srcRect l="2345" r="9127" b="4680"/>
          <a:stretch/>
        </p:blipFill>
        <p:spPr>
          <a:xfrm>
            <a:off x="179682" y="633254"/>
            <a:ext cx="11323500" cy="5715000"/>
          </a:xfrm>
          <a:prstGeom prst="rect">
            <a:avLst/>
          </a:prstGeom>
          <a:noFill/>
          <a:ln>
            <a:noFill/>
          </a:ln>
        </p:spPr>
      </p:pic>
      <p:cxnSp>
        <p:nvCxnSpPr>
          <p:cNvPr id="1429" name="Shape 1429"/>
          <p:cNvCxnSpPr/>
          <p:nvPr/>
        </p:nvCxnSpPr>
        <p:spPr>
          <a:xfrm>
            <a:off x="7518400" y="630237"/>
            <a:ext cx="1320900" cy="0"/>
          </a:xfrm>
          <a:prstGeom prst="straightConnector1">
            <a:avLst/>
          </a:prstGeom>
          <a:noFill/>
          <a:ln w="50800" cap="flat" cmpd="sng">
            <a:solidFill>
              <a:srgbClr val="A8D200"/>
            </a:solidFill>
            <a:prstDash val="solid"/>
            <a:round/>
            <a:headEnd type="none" w="med" len="med"/>
            <a:tailEnd type="none" w="med" len="med"/>
          </a:ln>
          <a:effectLst>
            <a:outerShdw blurRad="63500" dist="25399" dir="1593903" rotWithShape="0">
              <a:srgbClr val="000000">
                <a:alpha val="74900"/>
              </a:srgbClr>
            </a:outerShdw>
          </a:effectLst>
        </p:spPr>
      </p:cxnSp>
      <p:cxnSp>
        <p:nvCxnSpPr>
          <p:cNvPr id="1430" name="Shape 1430"/>
          <p:cNvCxnSpPr/>
          <p:nvPr/>
        </p:nvCxnSpPr>
        <p:spPr>
          <a:xfrm>
            <a:off x="711200" y="622300"/>
            <a:ext cx="11379300" cy="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31" name="Shape 1431"/>
          <p:cNvCxnSpPr/>
          <p:nvPr/>
        </p:nvCxnSpPr>
        <p:spPr>
          <a:xfrm>
            <a:off x="1219200" y="4826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32" name="Shape 1432"/>
          <p:cNvSpPr/>
          <p:nvPr/>
        </p:nvSpPr>
        <p:spPr>
          <a:xfrm>
            <a:off x="355600" y="787400"/>
            <a:ext cx="20871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Agriculture begins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In various places</a:t>
            </a:r>
          </a:p>
        </p:txBody>
      </p:sp>
      <p:sp>
        <p:nvSpPr>
          <p:cNvPr id="1433" name="Shape 1433"/>
          <p:cNvSpPr/>
          <p:nvPr/>
        </p:nvSpPr>
        <p:spPr>
          <a:xfrm>
            <a:off x="609600" y="177800"/>
            <a:ext cx="12867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8,000 BC</a:t>
            </a:r>
          </a:p>
        </p:txBody>
      </p:sp>
      <p:cxnSp>
        <p:nvCxnSpPr>
          <p:cNvPr id="1434" name="Shape 1434"/>
          <p:cNvCxnSpPr/>
          <p:nvPr/>
        </p:nvCxnSpPr>
        <p:spPr>
          <a:xfrm>
            <a:off x="4148666" y="4826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35" name="Shape 1435"/>
          <p:cNvSpPr/>
          <p:nvPr/>
        </p:nvSpPr>
        <p:spPr>
          <a:xfrm>
            <a:off x="3166533" y="787400"/>
            <a:ext cx="1913700" cy="863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Cities develop</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Along the Tigris-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Euphrates Rivers</a:t>
            </a:r>
          </a:p>
        </p:txBody>
      </p:sp>
      <p:sp>
        <p:nvSpPr>
          <p:cNvPr id="1436" name="Shape 1436"/>
          <p:cNvSpPr/>
          <p:nvPr/>
        </p:nvSpPr>
        <p:spPr>
          <a:xfrm>
            <a:off x="3539066" y="203200"/>
            <a:ext cx="12699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3,500 BC</a:t>
            </a:r>
          </a:p>
        </p:txBody>
      </p:sp>
      <p:cxnSp>
        <p:nvCxnSpPr>
          <p:cNvPr id="1437" name="Shape 1437"/>
          <p:cNvCxnSpPr/>
          <p:nvPr/>
        </p:nvCxnSpPr>
        <p:spPr>
          <a:xfrm>
            <a:off x="5554133" y="4699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38" name="Shape 1438"/>
          <p:cNvSpPr/>
          <p:nvPr/>
        </p:nvSpPr>
        <p:spPr>
          <a:xfrm>
            <a:off x="4944533" y="215900"/>
            <a:ext cx="13884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3,000 BC</a:t>
            </a:r>
          </a:p>
        </p:txBody>
      </p:sp>
      <p:sp>
        <p:nvSpPr>
          <p:cNvPr id="1439" name="Shape 1439"/>
          <p:cNvSpPr/>
          <p:nvPr/>
        </p:nvSpPr>
        <p:spPr>
          <a:xfrm>
            <a:off x="4859866" y="800100"/>
            <a:ext cx="17601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 King Menses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Unifies Egypt</a:t>
            </a:r>
          </a:p>
        </p:txBody>
      </p:sp>
      <p:cxnSp>
        <p:nvCxnSpPr>
          <p:cNvPr id="1440" name="Shape 1440"/>
          <p:cNvCxnSpPr/>
          <p:nvPr/>
        </p:nvCxnSpPr>
        <p:spPr>
          <a:xfrm>
            <a:off x="7501466" y="4699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41" name="Shape 1441"/>
          <p:cNvSpPr/>
          <p:nvPr/>
        </p:nvSpPr>
        <p:spPr>
          <a:xfrm>
            <a:off x="6908800" y="101600"/>
            <a:ext cx="1458300" cy="507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2,700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2,200 BC</a:t>
            </a:r>
          </a:p>
        </p:txBody>
      </p:sp>
      <p:sp>
        <p:nvSpPr>
          <p:cNvPr id="1442" name="Shape 1442"/>
          <p:cNvSpPr/>
          <p:nvPr/>
        </p:nvSpPr>
        <p:spPr>
          <a:xfrm>
            <a:off x="6756400" y="825500"/>
            <a:ext cx="19776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Old kingdom</a:t>
            </a:r>
          </a:p>
        </p:txBody>
      </p:sp>
      <p:cxnSp>
        <p:nvCxnSpPr>
          <p:cNvPr id="1443" name="Shape 1443"/>
          <p:cNvCxnSpPr/>
          <p:nvPr/>
        </p:nvCxnSpPr>
        <p:spPr>
          <a:xfrm>
            <a:off x="10210798" y="5461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44" name="Shape 1444"/>
          <p:cNvSpPr/>
          <p:nvPr/>
        </p:nvSpPr>
        <p:spPr>
          <a:xfrm>
            <a:off x="9685866" y="76200"/>
            <a:ext cx="1458300" cy="507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2,050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1,800BC</a:t>
            </a:r>
          </a:p>
        </p:txBody>
      </p:sp>
      <p:sp>
        <p:nvSpPr>
          <p:cNvPr id="1445" name="Shape 1445"/>
          <p:cNvSpPr/>
          <p:nvPr/>
        </p:nvSpPr>
        <p:spPr>
          <a:xfrm>
            <a:off x="9347200" y="825500"/>
            <a:ext cx="1977600" cy="4827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Middle kingdom</a:t>
            </a:r>
          </a:p>
        </p:txBody>
      </p:sp>
      <p:sp>
        <p:nvSpPr>
          <p:cNvPr id="1446" name="Shape 1446"/>
          <p:cNvSpPr/>
          <p:nvPr/>
        </p:nvSpPr>
        <p:spPr>
          <a:xfrm>
            <a:off x="8331200" y="165100"/>
            <a:ext cx="1304100" cy="279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200" b="0" i="0" u="none" strike="noStrike" cap="none">
                <a:solidFill>
                  <a:srgbClr val="FFFFFF"/>
                </a:solidFill>
                <a:latin typeface="Arial"/>
                <a:ea typeface="Arial"/>
                <a:cs typeface="Arial"/>
                <a:sym typeface="Arial"/>
              </a:rPr>
              <a:t>2,200 BC</a:t>
            </a:r>
          </a:p>
        </p:txBody>
      </p:sp>
      <p:cxnSp>
        <p:nvCxnSpPr>
          <p:cNvPr id="1447" name="Shape 1447"/>
          <p:cNvCxnSpPr/>
          <p:nvPr/>
        </p:nvCxnSpPr>
        <p:spPr>
          <a:xfrm>
            <a:off x="508000" y="609600"/>
            <a:ext cx="4978500" cy="150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48" name="Shape 1448"/>
          <p:cNvCxnSpPr/>
          <p:nvPr/>
        </p:nvCxnSpPr>
        <p:spPr>
          <a:xfrm>
            <a:off x="8839200" y="457200"/>
            <a:ext cx="1500" cy="76200"/>
          </a:xfrm>
          <a:prstGeom prst="straightConnector1">
            <a:avLst/>
          </a:prstGeom>
          <a:noFill/>
          <a:ln w="254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49" name="Shape 1449"/>
          <p:cNvCxnSpPr/>
          <p:nvPr/>
        </p:nvCxnSpPr>
        <p:spPr>
          <a:xfrm>
            <a:off x="508000" y="609600"/>
            <a:ext cx="7010400" cy="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50" name="Shape 1450"/>
          <p:cNvCxnSpPr/>
          <p:nvPr/>
        </p:nvCxnSpPr>
        <p:spPr>
          <a:xfrm>
            <a:off x="7518400" y="630237"/>
            <a:ext cx="1320900" cy="0"/>
          </a:xfrm>
          <a:prstGeom prst="straightConnector1">
            <a:avLst/>
          </a:prstGeom>
          <a:noFill/>
          <a:ln w="50800" cap="flat" cmpd="sng">
            <a:solidFill>
              <a:srgbClr val="A8D200"/>
            </a:solidFill>
            <a:prstDash val="solid"/>
            <a:round/>
            <a:headEnd type="none" w="med" len="med"/>
            <a:tailEnd type="none" w="med" len="med"/>
          </a:ln>
          <a:effectLst>
            <a:outerShdw blurRad="63500" dist="25399" dir="1593903" rotWithShape="0">
              <a:srgbClr val="000000">
                <a:alpha val="74900"/>
              </a:srgbClr>
            </a:outerShdw>
          </a:effectLst>
        </p:spPr>
      </p:cxnSp>
      <p:sp>
        <p:nvSpPr>
          <p:cNvPr id="1451" name="Shape 1451"/>
          <p:cNvSpPr/>
          <p:nvPr/>
        </p:nvSpPr>
        <p:spPr>
          <a:xfrm>
            <a:off x="-32455" y="6403658"/>
            <a:ext cx="12256800" cy="584099"/>
          </a:xfrm>
          <a:prstGeom prst="rect">
            <a:avLst/>
          </a:prstGeom>
          <a:noFill/>
          <a:ln>
            <a:noFill/>
          </a:ln>
          <a:effectLst>
            <a:outerShdw blurRad="5334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pic>
        <p:nvPicPr>
          <p:cNvPr id="1452" name="Shape 1452"/>
          <p:cNvPicPr preferRelativeResize="0"/>
          <p:nvPr/>
        </p:nvPicPr>
        <p:blipFill rotWithShape="1">
          <a:blip r:embed="rId4">
            <a:alphaModFix/>
          </a:blip>
          <a:srcRect/>
          <a:stretch/>
        </p:blipFill>
        <p:spPr>
          <a:xfrm>
            <a:off x="7278429" y="4308028"/>
            <a:ext cx="4471200" cy="2200200"/>
          </a:xfrm>
          <a:prstGeom prst="rect">
            <a:avLst/>
          </a:prstGeom>
          <a:noFill/>
          <a:ln>
            <a:noFill/>
          </a:ln>
          <a:effectLst>
            <a:outerShdw blurRad="279399" rotWithShape="0">
              <a:srgbClr val="FFFFFF"/>
            </a:outerShdw>
          </a:effectLst>
        </p:spPr>
      </p:pic>
      <p:sp>
        <p:nvSpPr>
          <p:cNvPr id="1453" name="Shape 1453"/>
          <p:cNvSpPr/>
          <p:nvPr/>
        </p:nvSpPr>
        <p:spPr>
          <a:xfrm>
            <a:off x="78952" y="4809453"/>
            <a:ext cx="4978500" cy="1477200"/>
          </a:xfrm>
          <a:prstGeom prst="rect">
            <a:avLst/>
          </a:prstGeom>
          <a:solidFill>
            <a:srgbClr val="000000">
              <a:alpha val="8630"/>
            </a:srgbClr>
          </a:solidFill>
          <a:ln>
            <a:noFill/>
          </a:ln>
          <a:effectLst>
            <a:outerShdw blurRad="63500" dist="38100" dir="2700000" rotWithShape="0">
              <a:srgbClr val="000000">
                <a:alpha val="74900"/>
              </a:srgbClr>
            </a:outerShdw>
          </a:effectLst>
        </p:spPr>
        <p:txBody>
          <a:bodyPr lIns="0" tIns="0" rIns="0" bIns="0" anchor="t" anchorCtr="0">
            <a:noAutofit/>
          </a:bodyPr>
          <a:lstStyle/>
          <a:p>
            <a:pPr marL="558165" marR="40638" lvl="0" indent="-405765" algn="l" rtl="0">
              <a:spcBef>
                <a:spcPts val="0"/>
              </a:spcBef>
              <a:buSzPct val="25000"/>
              <a:buNone/>
            </a:pPr>
            <a:r>
              <a:rPr lang="en-US" sz="2400" b="0" i="0" u="none" strike="noStrike" cap="none">
                <a:solidFill>
                  <a:srgbClr val="FFD300"/>
                </a:solidFill>
                <a:latin typeface="Arial"/>
                <a:ea typeface="Arial"/>
                <a:cs typeface="Arial"/>
                <a:sym typeface="Arial"/>
              </a:rPr>
              <a:t>D. 	</a:t>
            </a:r>
            <a:r>
              <a:rPr lang="en-US" sz="2400" b="1" i="0" u="sng" strike="noStrike" cap="none">
                <a:solidFill>
                  <a:srgbClr val="FFD300"/>
                </a:solidFill>
                <a:latin typeface="Arial"/>
                <a:ea typeface="Arial"/>
                <a:cs typeface="Arial"/>
                <a:sym typeface="Arial"/>
              </a:rPr>
              <a:t>Pyramid</a:t>
            </a:r>
            <a:r>
              <a:rPr lang="en-US" sz="2400" b="1" i="0" u="none" strike="noStrike" cap="none">
                <a:solidFill>
                  <a:srgbClr val="FFD300"/>
                </a:solidFill>
                <a:latin typeface="Arial"/>
                <a:ea typeface="Arial"/>
                <a:cs typeface="Arial"/>
                <a:sym typeface="Arial"/>
              </a:rPr>
              <a:t>s </a:t>
            </a:r>
            <a:r>
              <a:rPr lang="en-US" sz="2400" b="0" i="0" u="none" strike="noStrike" cap="none">
                <a:solidFill>
                  <a:srgbClr val="FFD300"/>
                </a:solidFill>
                <a:latin typeface="Arial"/>
                <a:ea typeface="Arial"/>
                <a:cs typeface="Arial"/>
                <a:sym typeface="Arial"/>
              </a:rPr>
              <a:t>- Tombs that honored their god-kings &amp; give them an eternal place of rest.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9"/>
                                        </p:tgtEl>
                                        <p:attrNameLst>
                                          <p:attrName>style.visibility</p:attrName>
                                        </p:attrNameLst>
                                      </p:cBhvr>
                                      <p:to>
                                        <p:strVal val="visible"/>
                                      </p:to>
                                    </p:set>
                                    <p:animEffect transition="in" filter="fade">
                                      <p:cBhvr>
                                        <p:cTn id="7" dur="500"/>
                                        <p:tgtEl>
                                          <p:spTgt spid="14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53"/>
                                        </p:tgtEl>
                                        <p:attrNameLst>
                                          <p:attrName>style.visibility</p:attrName>
                                        </p:attrNameLst>
                                      </p:cBhvr>
                                      <p:to>
                                        <p:strVal val="visible"/>
                                      </p:to>
                                    </p:set>
                                    <p:animEffect transition="in" filter="fade">
                                      <p:cBhvr>
                                        <p:cTn id="11" dur="1500"/>
                                        <p:tgtEl>
                                          <p:spTgt spid="145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52"/>
                                        </p:tgtEl>
                                        <p:attrNameLst>
                                          <p:attrName>style.visibility</p:attrName>
                                        </p:attrNameLst>
                                      </p:cBhvr>
                                      <p:to>
                                        <p:strVal val="visible"/>
                                      </p:to>
                                    </p:set>
                                    <p:animEffect transition="in" filter="fade">
                                      <p:cBhvr>
                                        <p:cTn id="15" dur="1500"/>
                                        <p:tgtEl>
                                          <p:spTgt spid="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pic>
        <p:nvPicPr>
          <p:cNvPr id="1458" name="Shape 1458"/>
          <p:cNvPicPr preferRelativeResize="0"/>
          <p:nvPr/>
        </p:nvPicPr>
        <p:blipFill rotWithShape="1">
          <a:blip r:embed="rId3">
            <a:alphaModFix/>
          </a:blip>
          <a:srcRect l="3685" r="3022"/>
          <a:stretch/>
        </p:blipFill>
        <p:spPr>
          <a:xfrm>
            <a:off x="-45243" y="526520"/>
            <a:ext cx="12282300" cy="5922300"/>
          </a:xfrm>
          <a:prstGeom prst="rect">
            <a:avLst/>
          </a:prstGeom>
          <a:noFill/>
          <a:ln>
            <a:noFill/>
          </a:ln>
        </p:spPr>
      </p:pic>
      <p:sp>
        <p:nvSpPr>
          <p:cNvPr id="1459" name="Shape 1459"/>
          <p:cNvSpPr/>
          <p:nvPr/>
        </p:nvSpPr>
        <p:spPr>
          <a:xfrm>
            <a:off x="-75702" y="-70352"/>
            <a:ext cx="12256800" cy="9072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460" name="Shape 1460"/>
          <p:cNvSpPr/>
          <p:nvPr/>
        </p:nvSpPr>
        <p:spPr>
          <a:xfrm>
            <a:off x="157668" y="36673"/>
            <a:ext cx="11876700" cy="6156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108902" marR="0" lvl="0" indent="-108902" algn="l" rtl="0">
              <a:spcBef>
                <a:spcPts val="0"/>
              </a:spcBef>
              <a:buSzPct val="25000"/>
              <a:buNone/>
            </a:pPr>
            <a:r>
              <a:rPr lang="en-US" sz="4000" b="1" i="0" u="none" strike="noStrike" cap="none">
                <a:solidFill>
                  <a:srgbClr val="FFFFFF"/>
                </a:solidFill>
                <a:latin typeface="Cabin"/>
                <a:ea typeface="Cabin"/>
                <a:cs typeface="Cabin"/>
                <a:sym typeface="Cabin"/>
              </a:rPr>
              <a:t>II. THE MIDDLE KINGDOM</a:t>
            </a:r>
            <a:r>
              <a:rPr lang="en-US" sz="3200" b="0" i="0" u="none" strike="noStrike" cap="none">
                <a:solidFill>
                  <a:srgbClr val="FFFFFF"/>
                </a:solidFill>
                <a:latin typeface="Arial"/>
                <a:ea typeface="Arial"/>
                <a:cs typeface="Arial"/>
                <a:sym typeface="Arial"/>
              </a:rPr>
              <a:t> </a:t>
            </a:r>
            <a:r>
              <a:rPr lang="en-US" sz="1500" b="0" i="0" u="none" strike="noStrike" cap="none">
                <a:solidFill>
                  <a:srgbClr val="FFFFFF"/>
                </a:solidFill>
                <a:latin typeface="Arial"/>
                <a:ea typeface="Arial"/>
                <a:cs typeface="Arial"/>
                <a:sym typeface="Arial"/>
              </a:rPr>
              <a:t>2200 B.C. to 1800 B.C</a:t>
            </a:r>
            <a:r>
              <a:rPr lang="en-US" sz="1300" b="0" i="0" u="none" strike="noStrike" cap="none">
                <a:solidFill>
                  <a:srgbClr val="FFFFFF"/>
                </a:solidFill>
                <a:latin typeface="Arial"/>
                <a:ea typeface="Arial"/>
                <a:cs typeface="Arial"/>
                <a:sym typeface="Arial"/>
              </a:rPr>
              <a:t> </a:t>
            </a:r>
          </a:p>
        </p:txBody>
      </p:sp>
      <p:sp>
        <p:nvSpPr>
          <p:cNvPr id="1461" name="Shape 1461"/>
          <p:cNvSpPr/>
          <p:nvPr/>
        </p:nvSpPr>
        <p:spPr>
          <a:xfrm>
            <a:off x="6866964" y="3642557"/>
            <a:ext cx="5061900" cy="2883900"/>
          </a:xfrm>
          <a:prstGeom prst="rect">
            <a:avLst/>
          </a:prstGeom>
          <a:noFill/>
          <a:ln>
            <a:noFill/>
          </a:ln>
          <a:effectLst>
            <a:outerShdw blurRad="2159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462" name="Shape 1462"/>
          <p:cNvSpPr/>
          <p:nvPr/>
        </p:nvSpPr>
        <p:spPr>
          <a:xfrm>
            <a:off x="7233511" y="3794075"/>
            <a:ext cx="4329300" cy="2580900"/>
          </a:xfrm>
          <a:prstGeom prst="rect">
            <a:avLst/>
          </a:prstGeom>
          <a:noFill/>
          <a:ln>
            <a:noFill/>
          </a:ln>
        </p:spPr>
        <p:txBody>
          <a:bodyPr lIns="0" tIns="0" rIns="0" bIns="0" anchor="t" anchorCtr="0">
            <a:noAutofit/>
          </a:bodyPr>
          <a:lstStyle/>
          <a:p>
            <a:pPr marL="366064" marR="0" lvl="0" indent="-366064" algn="l" rtl="0">
              <a:spcBef>
                <a:spcPts val="0"/>
              </a:spcBef>
              <a:buSzPct val="25000"/>
              <a:buNone/>
            </a:pPr>
            <a:r>
              <a:rPr lang="en-US" sz="2400" b="0" i="0" u="none" strike="noStrike" cap="none">
                <a:solidFill>
                  <a:srgbClr val="FFD300"/>
                </a:solidFill>
                <a:latin typeface="Arial"/>
                <a:ea typeface="Arial"/>
                <a:cs typeface="Arial"/>
                <a:sym typeface="Arial"/>
              </a:rPr>
              <a:t>a. Egypt conquered by the Hyksos. </a:t>
            </a:r>
          </a:p>
          <a:p>
            <a:pPr marL="366064" marR="0" lvl="1" indent="-137464" algn="l" rtl="0">
              <a:spcBef>
                <a:spcPts val="0"/>
              </a:spcBef>
              <a:buSzPct val="25000"/>
              <a:buNone/>
            </a:pPr>
            <a:r>
              <a:rPr lang="en-US" sz="2400" b="0" i="0" u="none" strike="noStrike" cap="none">
                <a:solidFill>
                  <a:srgbClr val="FFD300"/>
                </a:solidFill>
                <a:latin typeface="Arial"/>
                <a:ea typeface="Arial"/>
                <a:cs typeface="Arial"/>
                <a:sym typeface="Arial"/>
              </a:rPr>
              <a:t>- ruled Egypt for 110 years</a:t>
            </a:r>
          </a:p>
          <a:p>
            <a:pPr marL="366064" marR="0" lvl="1" indent="-137464" algn="l" rtl="0">
              <a:spcBef>
                <a:spcPts val="0"/>
              </a:spcBef>
              <a:buSzPct val="25000"/>
              <a:buNone/>
            </a:pPr>
            <a:r>
              <a:rPr lang="en-US" sz="2400" b="0" i="0" u="none" strike="noStrike" cap="none">
                <a:solidFill>
                  <a:srgbClr val="FFD300"/>
                </a:solidFill>
                <a:latin typeface="Arial"/>
                <a:ea typeface="Arial"/>
                <a:cs typeface="Arial"/>
                <a:sym typeface="Arial"/>
              </a:rPr>
              <a:t>- Introduced Chariots &amp; Bronze weapons to Egypt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1000"/>
                                        <p:tgtEl>
                                          <p:spTgt spid="146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1"/>
                                        </p:tgtEl>
                                        <p:attrNameLst>
                                          <p:attrName>style.visibility</p:attrName>
                                        </p:attrNameLst>
                                      </p:cBhvr>
                                      <p:to>
                                        <p:strVal val="visible"/>
                                      </p:to>
                                    </p:set>
                                    <p:animEffect transition="in" filter="fade">
                                      <p:cBhvr>
                                        <p:cTn id="11" dur="500"/>
                                        <p:tgtEl>
                                          <p:spTgt spid="1461"/>
                                        </p:tgtEl>
                                      </p:cBhvr>
                                    </p:animEffect>
                                  </p:childTnLst>
                                </p:cTn>
                              </p:par>
                              <p:par>
                                <p:cTn id="12" presetID="10" presetClass="entr" presetSubtype="0" fill="hold" nodeType="withEffect">
                                  <p:stCondLst>
                                    <p:cond delay="0"/>
                                  </p:stCondLst>
                                  <p:childTnLst>
                                    <p:set>
                                      <p:cBhvr>
                                        <p:cTn id="13" dur="1" fill="hold">
                                          <p:stCondLst>
                                            <p:cond delay="0"/>
                                          </p:stCondLst>
                                        </p:cTn>
                                        <p:tgtEl>
                                          <p:spTgt spid="1462"/>
                                        </p:tgtEl>
                                        <p:attrNameLst>
                                          <p:attrName>style.visibility</p:attrName>
                                        </p:attrNameLst>
                                      </p:cBhvr>
                                      <p:to>
                                        <p:strVal val="visible"/>
                                      </p:to>
                                    </p:set>
                                    <p:animEffect transition="in" filter="fade">
                                      <p:cBhvr>
                                        <p:cTn id="14" dur="1000"/>
                                        <p:tgtEl>
                                          <p:spTgt spid="1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p:nvPr/>
        </p:nvSpPr>
        <p:spPr>
          <a:xfrm>
            <a:off x="125941" y="2382836"/>
            <a:ext cx="6180899" cy="1846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13542" marR="0" lvl="1" indent="-413542" algn="l" rtl="0">
              <a:spcBef>
                <a:spcPts val="0"/>
              </a:spcBef>
              <a:buSzPct val="25000"/>
              <a:buNone/>
            </a:pPr>
            <a:r>
              <a:rPr lang="en-US" sz="2400" b="0" i="0" u="none" strike="noStrike" cap="none">
                <a:solidFill>
                  <a:srgbClr val="FFD300"/>
                </a:solidFill>
                <a:latin typeface="Arial"/>
                <a:ea typeface="Arial"/>
                <a:cs typeface="Arial"/>
                <a:sym typeface="Arial"/>
              </a:rPr>
              <a:t>A. </a:t>
            </a:r>
            <a:r>
              <a:rPr lang="en-US" sz="2400" b="1" i="0" u="sng" strike="noStrike" cap="none">
                <a:solidFill>
                  <a:srgbClr val="FFD300"/>
                </a:solidFill>
                <a:latin typeface="Arial"/>
                <a:ea typeface="Arial"/>
                <a:cs typeface="Arial"/>
                <a:sym typeface="Arial"/>
              </a:rPr>
              <a:t>Queen Hatshepsut</a:t>
            </a:r>
            <a:r>
              <a:rPr lang="en-US" sz="2400" b="0" i="0" u="none" strike="noStrike" cap="none">
                <a:solidFill>
                  <a:srgbClr val="FFD300"/>
                </a:solidFill>
                <a:latin typeface="Arial"/>
                <a:ea typeface="Arial"/>
                <a:cs typeface="Arial"/>
                <a:sym typeface="Arial"/>
              </a:rPr>
              <a:t> came to power</a:t>
            </a:r>
          </a:p>
          <a:p>
            <a:pPr marL="413542" marR="0" lvl="2" indent="259557" algn="l" rtl="0">
              <a:spcBef>
                <a:spcPts val="0"/>
              </a:spcBef>
              <a:buSzPct val="25000"/>
              <a:buNone/>
            </a:pPr>
            <a:r>
              <a:rPr lang="en-US" sz="2400" b="0" i="0" u="none" strike="noStrike" cap="none">
                <a:solidFill>
                  <a:srgbClr val="FFD300"/>
                </a:solidFill>
                <a:latin typeface="Arial"/>
                <a:ea typeface="Arial"/>
                <a:cs typeface="Arial"/>
                <a:sym typeface="Arial"/>
              </a:rPr>
              <a:t>- Extensively built Egypt.</a:t>
            </a:r>
          </a:p>
          <a:p>
            <a:pPr marL="413542" marR="0" lvl="2" indent="259557" algn="l" rtl="0">
              <a:spcBef>
                <a:spcPts val="0"/>
              </a:spcBef>
              <a:buSzPct val="25000"/>
              <a:buNone/>
            </a:pPr>
            <a:r>
              <a:rPr lang="en-US" sz="2400" b="0" i="0" u="none" strike="noStrike" cap="none">
                <a:solidFill>
                  <a:srgbClr val="FFD300"/>
                </a:solidFill>
                <a:latin typeface="Arial"/>
                <a:ea typeface="Arial"/>
                <a:cs typeface="Arial"/>
                <a:sym typeface="Arial"/>
              </a:rPr>
              <a:t>- Egypt's Empire grows to it's </a:t>
            </a:r>
          </a:p>
          <a:p>
            <a:pPr marL="413542" marR="0" lvl="2" indent="259557" algn="l" rtl="0">
              <a:spcBef>
                <a:spcPts val="0"/>
              </a:spcBef>
              <a:buSzPct val="25000"/>
              <a:buNone/>
            </a:pPr>
            <a:r>
              <a:rPr lang="en-US" sz="1800" b="0" i="0" u="none" strike="noStrike" cap="none">
                <a:solidFill>
                  <a:srgbClr val="FFD300"/>
                </a:solidFill>
                <a:latin typeface="Arial"/>
                <a:ea typeface="Arial"/>
                <a:cs typeface="Arial"/>
                <a:sym typeface="Arial"/>
              </a:rPr>
              <a:t>   </a:t>
            </a:r>
            <a:r>
              <a:rPr lang="en-US" sz="2400" b="0" i="0" u="none" strike="noStrike" cap="none">
                <a:solidFill>
                  <a:srgbClr val="FFD300"/>
                </a:solidFill>
                <a:latin typeface="Arial"/>
                <a:ea typeface="Arial"/>
                <a:cs typeface="Arial"/>
                <a:sym typeface="Arial"/>
              </a:rPr>
              <a:t>largest height.</a:t>
            </a:r>
          </a:p>
          <a:p>
            <a:pPr marL="413542" marR="0" lvl="2" indent="259557" algn="l" rtl="0">
              <a:spcBef>
                <a:spcPts val="0"/>
              </a:spcBef>
              <a:buSzPct val="25000"/>
              <a:buNone/>
            </a:pPr>
            <a:r>
              <a:rPr lang="en-US" sz="2400" u="sng">
                <a:solidFill>
                  <a:schemeClr val="hlink"/>
                </a:solidFill>
                <a:hlinkClick r:id="rId3"/>
              </a:rPr>
              <a:t>https://www.youtube.com/watch?v=8bYRy_wZEJI</a:t>
            </a:r>
          </a:p>
          <a:p>
            <a:pPr marL="413542" marR="0" lvl="2" indent="259557" algn="l" rtl="0">
              <a:spcBef>
                <a:spcPts val="0"/>
              </a:spcBef>
              <a:buNone/>
            </a:pPr>
            <a:endParaRPr sz="2400">
              <a:solidFill>
                <a:srgbClr val="FFD300"/>
              </a:solidFill>
            </a:endParaRPr>
          </a:p>
        </p:txBody>
      </p:sp>
      <p:cxnSp>
        <p:nvCxnSpPr>
          <p:cNvPr id="1468" name="Shape 1468"/>
          <p:cNvCxnSpPr/>
          <p:nvPr/>
        </p:nvCxnSpPr>
        <p:spPr>
          <a:xfrm>
            <a:off x="-592666" y="639762"/>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69" name="Shape 1469"/>
          <p:cNvSpPr/>
          <p:nvPr/>
        </p:nvSpPr>
        <p:spPr>
          <a:xfrm>
            <a:off x="-1202266" y="193675"/>
            <a:ext cx="1253100" cy="304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8,000 BC</a:t>
            </a:r>
          </a:p>
        </p:txBody>
      </p:sp>
      <p:cxnSp>
        <p:nvCxnSpPr>
          <p:cNvPr id="1470" name="Shape 1470"/>
          <p:cNvCxnSpPr/>
          <p:nvPr/>
        </p:nvCxnSpPr>
        <p:spPr>
          <a:xfrm>
            <a:off x="-304800" y="533400"/>
            <a:ext cx="12699900" cy="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71" name="Shape 1471"/>
          <p:cNvCxnSpPr/>
          <p:nvPr/>
        </p:nvCxnSpPr>
        <p:spPr>
          <a:xfrm>
            <a:off x="2190749" y="334962"/>
            <a:ext cx="0" cy="30479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72" name="Shape 1472"/>
          <p:cNvSpPr/>
          <p:nvPr/>
        </p:nvSpPr>
        <p:spPr>
          <a:xfrm>
            <a:off x="1189278" y="601662"/>
            <a:ext cx="1894800" cy="6678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Cities develop</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Along the Tigris-</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Euphrates Rivers</a:t>
            </a:r>
          </a:p>
        </p:txBody>
      </p:sp>
      <p:sp>
        <p:nvSpPr>
          <p:cNvPr id="1473" name="Shape 1473"/>
          <p:cNvSpPr/>
          <p:nvPr/>
        </p:nvSpPr>
        <p:spPr>
          <a:xfrm>
            <a:off x="1581149" y="117475"/>
            <a:ext cx="1286700" cy="2991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3,500 BC</a:t>
            </a:r>
          </a:p>
        </p:txBody>
      </p:sp>
      <p:cxnSp>
        <p:nvCxnSpPr>
          <p:cNvPr id="1474" name="Shape 1474"/>
          <p:cNvCxnSpPr/>
          <p:nvPr/>
        </p:nvCxnSpPr>
        <p:spPr>
          <a:xfrm>
            <a:off x="3598333" y="377825"/>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75" name="Shape 1475"/>
          <p:cNvSpPr/>
          <p:nvPr/>
        </p:nvSpPr>
        <p:spPr>
          <a:xfrm>
            <a:off x="2988733" y="122237"/>
            <a:ext cx="1507200" cy="2991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3,000 BC</a:t>
            </a:r>
          </a:p>
        </p:txBody>
      </p:sp>
      <p:sp>
        <p:nvSpPr>
          <p:cNvPr id="1476" name="Shape 1476"/>
          <p:cNvSpPr/>
          <p:nvPr/>
        </p:nvSpPr>
        <p:spPr>
          <a:xfrm>
            <a:off x="2934309" y="714375"/>
            <a:ext cx="1702800" cy="477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 King Narmer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Unifies Egypt</a:t>
            </a:r>
          </a:p>
        </p:txBody>
      </p:sp>
      <p:cxnSp>
        <p:nvCxnSpPr>
          <p:cNvPr id="1477" name="Shape 1477"/>
          <p:cNvCxnSpPr/>
          <p:nvPr/>
        </p:nvCxnSpPr>
        <p:spPr>
          <a:xfrm>
            <a:off x="5549900" y="3810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78" name="Shape 1478"/>
          <p:cNvSpPr/>
          <p:nvPr/>
        </p:nvSpPr>
        <p:spPr>
          <a:xfrm>
            <a:off x="4961466" y="0"/>
            <a:ext cx="1405500" cy="502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2,700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2,200 BC</a:t>
            </a:r>
          </a:p>
        </p:txBody>
      </p:sp>
      <p:sp>
        <p:nvSpPr>
          <p:cNvPr id="1479" name="Shape 1479"/>
          <p:cNvSpPr/>
          <p:nvPr/>
        </p:nvSpPr>
        <p:spPr>
          <a:xfrm>
            <a:off x="4835414" y="730250"/>
            <a:ext cx="1920000" cy="477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Old kingdom</a:t>
            </a:r>
          </a:p>
        </p:txBody>
      </p:sp>
      <p:cxnSp>
        <p:nvCxnSpPr>
          <p:cNvPr id="1480" name="Shape 1480"/>
          <p:cNvCxnSpPr/>
          <p:nvPr/>
        </p:nvCxnSpPr>
        <p:spPr>
          <a:xfrm>
            <a:off x="8254998" y="4572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81" name="Shape 1481"/>
          <p:cNvSpPr/>
          <p:nvPr/>
        </p:nvSpPr>
        <p:spPr>
          <a:xfrm>
            <a:off x="7734300" y="-12700"/>
            <a:ext cx="1405500" cy="502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2,050 BC- </a:t>
            </a:r>
          </a:p>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1,800BC</a:t>
            </a:r>
          </a:p>
        </p:txBody>
      </p:sp>
      <p:sp>
        <p:nvSpPr>
          <p:cNvPr id="1482" name="Shape 1482"/>
          <p:cNvSpPr/>
          <p:nvPr/>
        </p:nvSpPr>
        <p:spPr>
          <a:xfrm>
            <a:off x="7419864" y="730250"/>
            <a:ext cx="1920000" cy="477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Middle kingdom</a:t>
            </a:r>
          </a:p>
        </p:txBody>
      </p:sp>
      <p:cxnSp>
        <p:nvCxnSpPr>
          <p:cNvPr id="1483" name="Shape 1483"/>
          <p:cNvCxnSpPr/>
          <p:nvPr/>
        </p:nvCxnSpPr>
        <p:spPr>
          <a:xfrm>
            <a:off x="10562165" y="457200"/>
            <a:ext cx="0" cy="304800"/>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sp>
        <p:nvSpPr>
          <p:cNvPr id="1484" name="Shape 1484"/>
          <p:cNvSpPr/>
          <p:nvPr/>
        </p:nvSpPr>
        <p:spPr>
          <a:xfrm>
            <a:off x="10028766" y="114300"/>
            <a:ext cx="1422300" cy="2991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400" b="0" i="0" u="none" strike="noStrike" cap="none">
                <a:solidFill>
                  <a:srgbClr val="FFFFFF"/>
                </a:solidFill>
                <a:latin typeface="Arial"/>
                <a:ea typeface="Arial"/>
                <a:cs typeface="Arial"/>
                <a:sym typeface="Arial"/>
              </a:rPr>
              <a:t>1,600 BC</a:t>
            </a:r>
          </a:p>
        </p:txBody>
      </p:sp>
      <p:sp>
        <p:nvSpPr>
          <p:cNvPr id="1485" name="Shape 1485"/>
          <p:cNvSpPr/>
          <p:nvPr/>
        </p:nvSpPr>
        <p:spPr>
          <a:xfrm>
            <a:off x="9727030" y="730250"/>
            <a:ext cx="1920000" cy="477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Beginning of the </a:t>
            </a:r>
          </a:p>
          <a:p>
            <a:pPr marL="40638" marR="40638" lvl="0" indent="-2538" algn="ctr" rtl="0">
              <a:spcBef>
                <a:spcPts val="0"/>
              </a:spcBef>
              <a:buSzPct val="25000"/>
              <a:buNone/>
            </a:pPr>
            <a:r>
              <a:rPr lang="en-US" sz="1300" b="0" i="0" u="none" strike="noStrike" cap="none">
                <a:solidFill>
                  <a:srgbClr val="FFFFFF"/>
                </a:solidFill>
                <a:latin typeface="Arial"/>
                <a:ea typeface="Arial"/>
                <a:cs typeface="Arial"/>
                <a:sym typeface="Arial"/>
              </a:rPr>
              <a:t>New kingdom</a:t>
            </a:r>
          </a:p>
        </p:txBody>
      </p:sp>
      <p:sp>
        <p:nvSpPr>
          <p:cNvPr id="1486" name="Shape 1486"/>
          <p:cNvSpPr/>
          <p:nvPr/>
        </p:nvSpPr>
        <p:spPr>
          <a:xfrm>
            <a:off x="9025466" y="114300"/>
            <a:ext cx="1053900" cy="2745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0638" marR="40638" lvl="0" indent="-2538" algn="l" rtl="0">
              <a:spcBef>
                <a:spcPts val="0"/>
              </a:spcBef>
              <a:buSzPct val="25000"/>
              <a:buNone/>
            </a:pPr>
            <a:r>
              <a:rPr lang="en-US" sz="1200" b="0" i="0" u="none" strike="noStrike" cap="none">
                <a:solidFill>
                  <a:srgbClr val="FFFFFF"/>
                </a:solidFill>
                <a:latin typeface="Arial"/>
                <a:ea typeface="Arial"/>
                <a:cs typeface="Arial"/>
                <a:sym typeface="Arial"/>
              </a:rPr>
              <a:t>1,800 BC</a:t>
            </a:r>
          </a:p>
        </p:txBody>
      </p:sp>
      <p:cxnSp>
        <p:nvCxnSpPr>
          <p:cNvPr id="1487" name="Shape 1487"/>
          <p:cNvCxnSpPr/>
          <p:nvPr/>
        </p:nvCxnSpPr>
        <p:spPr>
          <a:xfrm>
            <a:off x="9635066" y="388937"/>
            <a:ext cx="1500" cy="76199"/>
          </a:xfrm>
          <a:prstGeom prst="straightConnector1">
            <a:avLst/>
          </a:prstGeom>
          <a:noFill/>
          <a:ln w="25400" cap="flat" cmpd="sng">
            <a:solidFill>
              <a:srgbClr val="FFFFFF"/>
            </a:solidFill>
            <a:prstDash val="solid"/>
            <a:round/>
            <a:headEnd type="none" w="med" len="med"/>
            <a:tailEnd type="none" w="med" len="med"/>
          </a:ln>
          <a:effectLst>
            <a:outerShdw blurRad="63500" dist="38100" dir="2700000" rotWithShape="0">
              <a:srgbClr val="000000">
                <a:alpha val="74900"/>
              </a:srgbClr>
            </a:outerShdw>
          </a:effectLst>
        </p:spPr>
      </p:cxnSp>
      <p:cxnSp>
        <p:nvCxnSpPr>
          <p:cNvPr id="1488" name="Shape 1488"/>
          <p:cNvCxnSpPr/>
          <p:nvPr/>
        </p:nvCxnSpPr>
        <p:spPr>
          <a:xfrm>
            <a:off x="8212666" y="566737"/>
            <a:ext cx="1422300" cy="0"/>
          </a:xfrm>
          <a:prstGeom prst="straightConnector1">
            <a:avLst/>
          </a:prstGeom>
          <a:noFill/>
          <a:ln w="50800" cap="flat" cmpd="sng">
            <a:solidFill>
              <a:srgbClr val="A8D200"/>
            </a:solidFill>
            <a:prstDash val="solid"/>
            <a:round/>
            <a:headEnd type="none" w="med" len="med"/>
            <a:tailEnd type="none" w="med" len="med"/>
          </a:ln>
          <a:effectLst>
            <a:outerShdw blurRad="63500" dist="25399" dir="1593903" rotWithShape="0">
              <a:srgbClr val="000000">
                <a:alpha val="74900"/>
              </a:srgbClr>
            </a:outerShdw>
          </a:effectLst>
        </p:spPr>
      </p:cxnSp>
      <p:cxnSp>
        <p:nvCxnSpPr>
          <p:cNvPr id="1489" name="Shape 1489"/>
          <p:cNvCxnSpPr/>
          <p:nvPr/>
        </p:nvCxnSpPr>
        <p:spPr>
          <a:xfrm>
            <a:off x="-203200" y="533400"/>
            <a:ext cx="8517600" cy="0"/>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0"/>
              </a:srgbClr>
            </a:outerShdw>
          </a:effectLst>
        </p:spPr>
      </p:cxnSp>
      <p:pic>
        <p:nvPicPr>
          <p:cNvPr id="1490" name="Shape 1490"/>
          <p:cNvPicPr preferRelativeResize="0"/>
          <p:nvPr/>
        </p:nvPicPr>
        <p:blipFill rotWithShape="1">
          <a:blip r:embed="rId4">
            <a:alphaModFix/>
          </a:blip>
          <a:srcRect/>
          <a:stretch/>
        </p:blipFill>
        <p:spPr>
          <a:xfrm>
            <a:off x="7315200" y="1701800"/>
            <a:ext cx="4470300" cy="3848100"/>
          </a:xfrm>
          <a:prstGeom prst="rect">
            <a:avLst/>
          </a:prstGeom>
          <a:noFill/>
          <a:ln>
            <a:noFill/>
          </a:ln>
          <a:effectLst>
            <a:outerShdw blurRad="88900" dist="203200" dir="7740000" rotWithShape="0">
              <a:srgbClr val="000000"/>
            </a:outerShdw>
          </a:effectLst>
        </p:spPr>
      </p:pic>
      <p:sp>
        <p:nvSpPr>
          <p:cNvPr id="1491" name="Shape 1491"/>
          <p:cNvSpPr/>
          <p:nvPr/>
        </p:nvSpPr>
        <p:spPr>
          <a:xfrm>
            <a:off x="7436797" y="5067012"/>
            <a:ext cx="4157700" cy="373200"/>
          </a:xfrm>
          <a:prstGeom prst="rect">
            <a:avLst/>
          </a:prstGeom>
          <a:noFill/>
          <a:ln>
            <a:noFill/>
          </a:ln>
        </p:spPr>
        <p:txBody>
          <a:bodyPr lIns="50800" tIns="50800" rIns="50800" bIns="50800" anchor="ctr" anchorCtr="0">
            <a:noAutofit/>
          </a:bodyPr>
          <a:lstStyle/>
          <a:p>
            <a:pPr marL="40638" marR="40638" lvl="0" indent="-2538" algn="l" rtl="0">
              <a:spcBef>
                <a:spcPts val="0"/>
              </a:spcBef>
              <a:buSzPct val="25000"/>
              <a:buNone/>
            </a:pPr>
            <a:r>
              <a:rPr lang="en-US" sz="1900" b="1" i="0" u="none" strike="noStrike" cap="none">
                <a:latin typeface="Arial"/>
                <a:ea typeface="Arial"/>
                <a:cs typeface="Arial"/>
                <a:sym typeface="Arial"/>
              </a:rPr>
              <a:t>Queen Hatshepsut Before</a:t>
            </a:r>
          </a:p>
        </p:txBody>
      </p:sp>
      <p:pic>
        <p:nvPicPr>
          <p:cNvPr id="1492" name="Shape 1492"/>
          <p:cNvPicPr preferRelativeResize="0"/>
          <p:nvPr/>
        </p:nvPicPr>
        <p:blipFill rotWithShape="1">
          <a:blip r:embed="rId5">
            <a:alphaModFix/>
          </a:blip>
          <a:srcRect/>
          <a:stretch/>
        </p:blipFill>
        <p:spPr>
          <a:xfrm>
            <a:off x="7315200" y="1709736"/>
            <a:ext cx="4504500" cy="3822600"/>
          </a:xfrm>
          <a:prstGeom prst="rect">
            <a:avLst/>
          </a:prstGeom>
          <a:noFill/>
          <a:ln>
            <a:noFill/>
          </a:ln>
          <a:effectLst>
            <a:outerShdw blurRad="63500" dist="38100" dir="2700000" rotWithShape="0">
              <a:srgbClr val="000000">
                <a:alpha val="74900"/>
              </a:srgbClr>
            </a:outerShdw>
            <a:reflection stA="50000" endPos="40000" fadeDir="5400012" sy="-100000" algn="bl" rotWithShape="0"/>
          </a:effectLst>
        </p:spPr>
      </p:pic>
      <p:pic>
        <p:nvPicPr>
          <p:cNvPr id="1493" name="Shape 1493"/>
          <p:cNvPicPr preferRelativeResize="0"/>
          <p:nvPr/>
        </p:nvPicPr>
        <p:blipFill rotWithShape="1">
          <a:blip r:embed="rId6">
            <a:alphaModFix/>
          </a:blip>
          <a:srcRect/>
          <a:stretch/>
        </p:blipFill>
        <p:spPr>
          <a:xfrm>
            <a:off x="6645377" y="1548983"/>
            <a:ext cx="5503200" cy="5105400"/>
          </a:xfrm>
          <a:prstGeom prst="rect">
            <a:avLst/>
          </a:prstGeom>
          <a:noFill/>
          <a:ln>
            <a:noFill/>
          </a:ln>
          <a:effectLst>
            <a:outerShdw blurRad="152400" dist="114300" dir="7440000" rotWithShape="0">
              <a:srgbClr val="000000"/>
            </a:outerShdw>
            <a:reflection stA="50000" endPos="40000" fadeDir="5400012" sy="-100000" algn="bl" rotWithShape="0"/>
          </a:effectLst>
        </p:spPr>
      </p:pic>
      <p:pic>
        <p:nvPicPr>
          <p:cNvPr id="1494" name="Shape 1494"/>
          <p:cNvPicPr preferRelativeResize="0"/>
          <p:nvPr/>
        </p:nvPicPr>
        <p:blipFill rotWithShape="1">
          <a:blip r:embed="rId7">
            <a:alphaModFix/>
          </a:blip>
          <a:srcRect/>
          <a:stretch/>
        </p:blipFill>
        <p:spPr>
          <a:xfrm>
            <a:off x="6636910" y="1587083"/>
            <a:ext cx="5520300" cy="5029200"/>
          </a:xfrm>
          <a:prstGeom prst="rect">
            <a:avLst/>
          </a:prstGeom>
          <a:noFill/>
          <a:ln>
            <a:noFill/>
          </a:ln>
          <a:effectLst>
            <a:outerShdw blurRad="63500" dist="38100" dir="2700000" rotWithShape="0">
              <a:srgbClr val="000000">
                <a:alpha val="74900"/>
              </a:srgbClr>
            </a:outerShdw>
            <a:reflection stA="50000" endPos="40000" fadeDir="5400012" sy="-100000" algn="bl" rotWithShape="0"/>
          </a:effectLst>
        </p:spPr>
      </p:pic>
      <p:sp>
        <p:nvSpPr>
          <p:cNvPr id="1495" name="Shape 1495"/>
          <p:cNvSpPr/>
          <p:nvPr/>
        </p:nvSpPr>
        <p:spPr>
          <a:xfrm>
            <a:off x="186266" y="4711700"/>
            <a:ext cx="6062100" cy="1477200"/>
          </a:xfrm>
          <a:prstGeom prst="rect">
            <a:avLst/>
          </a:prstGeom>
          <a:noFill/>
          <a:ln>
            <a:noFill/>
          </a:ln>
        </p:spPr>
        <p:txBody>
          <a:bodyPr lIns="0" tIns="0" rIns="0" bIns="0" anchor="t" anchorCtr="0">
            <a:noAutofit/>
          </a:bodyPr>
          <a:lstStyle/>
          <a:p>
            <a:pPr marL="413542" marR="0" lvl="0" indent="-413542" algn="l" rtl="0">
              <a:spcBef>
                <a:spcPts val="0"/>
              </a:spcBef>
              <a:buSzPct val="25000"/>
              <a:buNone/>
            </a:pPr>
            <a:r>
              <a:rPr lang="en-US" sz="2400" b="0" i="0" u="none" strike="noStrike" cap="none">
                <a:solidFill>
                  <a:srgbClr val="FFD300"/>
                </a:solidFill>
                <a:latin typeface="Arial"/>
                <a:ea typeface="Arial"/>
                <a:cs typeface="Arial"/>
                <a:sym typeface="Arial"/>
              </a:rPr>
              <a:t>B. </a:t>
            </a:r>
            <a:r>
              <a:rPr lang="en-US" sz="2400" b="1" i="0" u="sng" strike="noStrike" cap="none">
                <a:solidFill>
                  <a:srgbClr val="FFD300"/>
                </a:solidFill>
                <a:latin typeface="Arial"/>
                <a:ea typeface="Arial"/>
                <a:cs typeface="Arial"/>
                <a:sym typeface="Arial"/>
              </a:rPr>
              <a:t>Ramses II </a:t>
            </a:r>
            <a:r>
              <a:rPr lang="en-US" sz="2400" b="0" i="0" u="none" strike="noStrike" cap="none">
                <a:solidFill>
                  <a:srgbClr val="FFD300"/>
                </a:solidFill>
                <a:latin typeface="Arial"/>
                <a:ea typeface="Arial"/>
                <a:cs typeface="Arial"/>
                <a:sym typeface="Arial"/>
              </a:rPr>
              <a:t>- Egypt's most powerful pharaoh </a:t>
            </a:r>
          </a:p>
          <a:p>
            <a:pPr marL="413542" marR="0" lvl="1" indent="-70642" algn="l" rtl="0">
              <a:spcBef>
                <a:spcPts val="0"/>
              </a:spcBef>
              <a:buSzPct val="25000"/>
              <a:buNone/>
            </a:pPr>
            <a:r>
              <a:rPr lang="en-US" sz="2400" b="0" i="0" u="none" strike="noStrike" cap="none">
                <a:solidFill>
                  <a:srgbClr val="FFD300"/>
                </a:solidFill>
                <a:latin typeface="Arial"/>
                <a:ea typeface="Arial"/>
                <a:cs typeface="Arial"/>
                <a:sym typeface="Arial"/>
              </a:rPr>
              <a:t>- signed the first known peace treaty w/Hittites. </a:t>
            </a:r>
          </a:p>
          <a:p>
            <a:pPr marL="413542" marR="0" lvl="1" indent="-70642" algn="l" rtl="0">
              <a:spcBef>
                <a:spcPts val="0"/>
              </a:spcBef>
              <a:buSzPct val="25000"/>
              <a:buNone/>
            </a:pPr>
            <a:r>
              <a:rPr lang="en-US" sz="2400" u="sng">
                <a:solidFill>
                  <a:schemeClr val="hlink"/>
                </a:solidFill>
                <a:hlinkClick r:id="rId8"/>
              </a:rPr>
              <a:t>https://www.youtube.com/watch?v=axttkV4Gs8c</a:t>
            </a:r>
          </a:p>
          <a:p>
            <a:pPr marL="413542" marR="0" lvl="1" indent="-70642" algn="l" rtl="0">
              <a:spcBef>
                <a:spcPts val="0"/>
              </a:spcBef>
              <a:buNone/>
            </a:pPr>
            <a:endParaRPr sz="2400">
              <a:solidFill>
                <a:srgbClr val="FFD300"/>
              </a:solidFill>
            </a:endParaRPr>
          </a:p>
        </p:txBody>
      </p:sp>
      <p:sp>
        <p:nvSpPr>
          <p:cNvPr id="1496" name="Shape 1496"/>
          <p:cNvSpPr/>
          <p:nvPr/>
        </p:nvSpPr>
        <p:spPr>
          <a:xfrm>
            <a:off x="207168" y="1435515"/>
            <a:ext cx="6782400" cy="571499"/>
          </a:xfrm>
          <a:prstGeom prst="rect">
            <a:avLst/>
          </a:prstGeom>
          <a:noFill/>
          <a:ln>
            <a:noFill/>
          </a:ln>
          <a:effectLst>
            <a:outerShdw blurRad="152400" rotWithShape="0">
              <a:srgbClr val="FFFFFF">
                <a:alpha val="74900"/>
              </a:srgbClr>
            </a:outerShdw>
          </a:effectLst>
        </p:spPr>
        <p:txBody>
          <a:bodyPr lIns="0" tIns="0" rIns="0" bIns="0" anchor="ctr" anchorCtr="0">
            <a:noAutofit/>
          </a:bodyPr>
          <a:lstStyle/>
          <a:p>
            <a:pPr marL="0" marR="0" lvl="0" indent="0" algn="l" rtl="0">
              <a:spcBef>
                <a:spcPts val="0"/>
              </a:spcBef>
              <a:buSzPct val="25000"/>
              <a:buNone/>
            </a:pPr>
            <a:r>
              <a:rPr lang="en-US" sz="3200" b="1" i="0" u="none" strike="noStrike" cap="none">
                <a:solidFill>
                  <a:srgbClr val="FFFFFF"/>
                </a:solidFill>
                <a:latin typeface="Cabin"/>
                <a:ea typeface="Cabin"/>
                <a:cs typeface="Cabin"/>
                <a:sym typeface="Cabin"/>
              </a:rPr>
              <a:t>III.  THE NEW KINGDOM</a:t>
            </a:r>
          </a:p>
        </p:txBody>
      </p:sp>
      <p:sp>
        <p:nvSpPr>
          <p:cNvPr id="1497" name="Shape 1497"/>
          <p:cNvSpPr/>
          <p:nvPr/>
        </p:nvSpPr>
        <p:spPr>
          <a:xfrm>
            <a:off x="7436797" y="5071246"/>
            <a:ext cx="957300" cy="373200"/>
          </a:xfrm>
          <a:prstGeom prst="rect">
            <a:avLst/>
          </a:prstGeom>
          <a:noFill/>
          <a:ln>
            <a:noFill/>
          </a:ln>
        </p:spPr>
        <p:txBody>
          <a:bodyPr lIns="50800" tIns="50800" rIns="50800" bIns="50800" anchor="ctr" anchorCtr="0">
            <a:noAutofit/>
          </a:bodyPr>
          <a:lstStyle/>
          <a:p>
            <a:pPr marL="40638" marR="40638" lvl="0" indent="-2538" algn="l" rtl="0">
              <a:spcBef>
                <a:spcPts val="0"/>
              </a:spcBef>
              <a:buSzPct val="25000"/>
              <a:buNone/>
            </a:pPr>
            <a:r>
              <a:rPr lang="en-US" sz="1900" b="1" i="0" u="none" strike="noStrike" cap="none">
                <a:latin typeface="Arial"/>
                <a:ea typeface="Arial"/>
                <a:cs typeface="Arial"/>
                <a:sym typeface="Arial"/>
              </a:rPr>
              <a:t>After</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96"/>
                                        </p:tgtEl>
                                        <p:attrNameLst>
                                          <p:attrName>style.visibility</p:attrName>
                                        </p:attrNameLst>
                                      </p:cBhvr>
                                      <p:to>
                                        <p:strVal val="visible"/>
                                      </p:to>
                                    </p:set>
                                    <p:anim calcmode="lin" valueType="num">
                                      <p:cBhvr additive="base">
                                        <p:cTn id="7" dur="2500"/>
                                        <p:tgtEl>
                                          <p:spTgt spid="1496"/>
                                        </p:tgtEl>
                                        <p:attrNameLst>
                                          <p:attrName>ppt_w</p:attrName>
                                        </p:attrNameLst>
                                      </p:cBhvr>
                                      <p:tavLst>
                                        <p:tav tm="0">
                                          <p:val>
                                            <p:strVal val="0"/>
                                          </p:val>
                                        </p:tav>
                                        <p:tav tm="100000">
                                          <p:val>
                                            <p:strVal val="#ppt_w"/>
                                          </p:val>
                                        </p:tav>
                                      </p:tavLst>
                                    </p:anim>
                                    <p:anim calcmode="lin" valueType="num">
                                      <p:cBhvr additive="base">
                                        <p:cTn id="8" dur="2500"/>
                                        <p:tgtEl>
                                          <p:spTgt spid="1496"/>
                                        </p:tgtEl>
                                        <p:attrNameLst>
                                          <p:attrName>ppt_h</p:attrName>
                                        </p:attrNameLst>
                                      </p:cBhvr>
                                      <p:tavLst>
                                        <p:tav tm="0">
                                          <p:val>
                                            <p:strVal val="0"/>
                                          </p:val>
                                        </p:tav>
                                        <p:tav tm="100000">
                                          <p:val>
                                            <p:strVal val="#ppt_h"/>
                                          </p:val>
                                        </p:tav>
                                      </p:tavLst>
                                    </p:anim>
                                  </p:childTnLst>
                                </p:cTn>
                              </p:par>
                            </p:childTnLst>
                          </p:cTn>
                        </p:par>
                        <p:par>
                          <p:cTn id="9" fill="hold">
                            <p:stCondLst>
                              <p:cond delay="2500"/>
                            </p:stCondLst>
                            <p:childTnLst>
                              <p:par>
                                <p:cTn id="10" presetID="10" presetClass="entr" presetSubtype="0" fill="hold" nodeType="afterEffect">
                                  <p:stCondLst>
                                    <p:cond delay="0"/>
                                  </p:stCondLst>
                                  <p:childTnLst>
                                    <p:set>
                                      <p:cBhvr>
                                        <p:cTn id="11" dur="1" fill="hold">
                                          <p:stCondLst>
                                            <p:cond delay="0"/>
                                          </p:stCondLst>
                                        </p:cTn>
                                        <p:tgtEl>
                                          <p:spTgt spid="1467"/>
                                        </p:tgtEl>
                                        <p:attrNameLst>
                                          <p:attrName>style.visibility</p:attrName>
                                        </p:attrNameLst>
                                      </p:cBhvr>
                                      <p:to>
                                        <p:strVal val="visible"/>
                                      </p:to>
                                    </p:set>
                                    <p:animEffect transition="in" filter="fade">
                                      <p:cBhvr>
                                        <p:cTn id="12" dur="1500"/>
                                        <p:tgtEl>
                                          <p:spTgt spid="14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2"/>
                                        </p:tgtEl>
                                        <p:attrNameLst>
                                          <p:attrName>style.visibility</p:attrName>
                                        </p:attrNameLst>
                                      </p:cBhvr>
                                      <p:to>
                                        <p:strVal val="visible"/>
                                      </p:to>
                                    </p:set>
                                    <p:animEffect transition="in" filter="fade">
                                      <p:cBhvr>
                                        <p:cTn id="17" dur="1500"/>
                                        <p:tgtEl>
                                          <p:spTgt spid="149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97"/>
                                        </p:tgtEl>
                                        <p:attrNameLst>
                                          <p:attrName>style.visibility</p:attrName>
                                        </p:attrNameLst>
                                      </p:cBhvr>
                                      <p:to>
                                        <p:strVal val="visible"/>
                                      </p:to>
                                    </p:set>
                                    <p:animEffect transition="in" filter="fade">
                                      <p:cBhvr>
                                        <p:cTn id="21" dur="1000"/>
                                        <p:tgtEl>
                                          <p:spTgt spid="14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95"/>
                                        </p:tgtEl>
                                        <p:attrNameLst>
                                          <p:attrName>style.visibility</p:attrName>
                                        </p:attrNameLst>
                                      </p:cBhvr>
                                      <p:to>
                                        <p:strVal val="visible"/>
                                      </p:to>
                                    </p:set>
                                    <p:animEffect transition="in" filter="fade">
                                      <p:cBhvr>
                                        <p:cTn id="26" dur="1000"/>
                                        <p:tgtEl>
                                          <p:spTgt spid="1495"/>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493"/>
                                        </p:tgtEl>
                                        <p:attrNameLst>
                                          <p:attrName>style.visibility</p:attrName>
                                        </p:attrNameLst>
                                      </p:cBhvr>
                                      <p:to>
                                        <p:strVal val="visible"/>
                                      </p:to>
                                    </p:set>
                                    <p:animEffect transition="in" filter="fade">
                                      <p:cBhvr>
                                        <p:cTn id="30" dur="1500"/>
                                        <p:tgtEl>
                                          <p:spTgt spid="1493"/>
                                        </p:tgtEl>
                                      </p:cBhvr>
                                    </p:animEffect>
                                  </p:childTnLst>
                                </p:cTn>
                              </p:par>
                            </p:childTnLst>
                          </p:cTn>
                        </p:par>
                        <p:par>
                          <p:cTn id="31" fill="hold">
                            <p:stCondLst>
                              <p:cond delay="2500"/>
                            </p:stCondLst>
                            <p:childTnLst>
                              <p:par>
                                <p:cTn id="32" presetID="10" presetClass="exit" presetSubtype="0" fill="hold" nodeType="afterEffect">
                                  <p:stCondLst>
                                    <p:cond delay="0"/>
                                  </p:stCondLst>
                                  <p:childTnLst>
                                    <p:animEffect transition="out" filter="fade">
                                      <p:cBhvr>
                                        <p:cTn id="33" dur="1000"/>
                                        <p:tgtEl>
                                          <p:spTgt spid="1497"/>
                                        </p:tgtEl>
                                      </p:cBhvr>
                                    </p:animEffect>
                                    <p:set>
                                      <p:cBhvr>
                                        <p:cTn id="34" dur="1" fill="hold">
                                          <p:stCondLst>
                                            <p:cond delay="1000"/>
                                          </p:stCondLst>
                                        </p:cTn>
                                        <p:tgtEl>
                                          <p:spTgt spid="149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94"/>
                                        </p:tgtEl>
                                        <p:attrNameLst>
                                          <p:attrName>style.visibility</p:attrName>
                                        </p:attrNameLst>
                                      </p:cBhvr>
                                      <p:to>
                                        <p:strVal val="visible"/>
                                      </p:to>
                                    </p:set>
                                    <p:animEffect transition="in" filter="fade">
                                      <p:cBhvr>
                                        <p:cTn id="39" dur="1500"/>
                                        <p:tgtEl>
                                          <p:spTgt spid="1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502" name="Shape 1502"/>
          <p:cNvPicPr preferRelativeResize="0"/>
          <p:nvPr/>
        </p:nvPicPr>
        <p:blipFill rotWithShape="1">
          <a:blip r:embed="rId3">
            <a:alphaModFix/>
          </a:blip>
          <a:srcRect l="19673" r="1474"/>
          <a:stretch/>
        </p:blipFill>
        <p:spPr>
          <a:xfrm>
            <a:off x="-75702" y="313637"/>
            <a:ext cx="12256800" cy="6215400"/>
          </a:xfrm>
          <a:prstGeom prst="rect">
            <a:avLst/>
          </a:prstGeom>
          <a:noFill/>
          <a:ln>
            <a:noFill/>
          </a:ln>
        </p:spPr>
      </p:pic>
      <p:sp>
        <p:nvSpPr>
          <p:cNvPr id="1503" name="Shape 1503"/>
          <p:cNvSpPr/>
          <p:nvPr/>
        </p:nvSpPr>
        <p:spPr>
          <a:xfrm>
            <a:off x="302304" y="2521115"/>
            <a:ext cx="4519500" cy="3785400"/>
          </a:xfrm>
          <a:prstGeom prst="rect">
            <a:avLst/>
          </a:prstGeom>
          <a:noFill/>
          <a:ln>
            <a:noFill/>
          </a:ln>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504" name="Shape 1504"/>
          <p:cNvSpPr/>
          <p:nvPr/>
        </p:nvSpPr>
        <p:spPr>
          <a:xfrm>
            <a:off x="468112" y="4941094"/>
            <a:ext cx="4188000" cy="1231200"/>
          </a:xfrm>
          <a:prstGeom prst="rect">
            <a:avLst/>
          </a:prstGeom>
          <a:noFill/>
          <a:ln>
            <a:noFill/>
          </a:ln>
        </p:spPr>
        <p:txBody>
          <a:bodyPr lIns="0" tIns="0" rIns="0" bIns="0" anchor="t" anchorCtr="0">
            <a:noAutofit/>
          </a:bodyPr>
          <a:lstStyle/>
          <a:p>
            <a:pPr marL="413542" marR="0" lvl="0" indent="-413542" algn="l" rtl="0">
              <a:spcBef>
                <a:spcPts val="0"/>
              </a:spcBef>
              <a:buSzPct val="25000"/>
              <a:buNone/>
            </a:pPr>
            <a:r>
              <a:rPr lang="en-US" sz="2000" b="0" i="0" u="none" strike="noStrike" cap="none">
                <a:solidFill>
                  <a:srgbClr val="FFD300"/>
                </a:solidFill>
                <a:latin typeface="Arial"/>
                <a:ea typeface="Arial"/>
                <a:cs typeface="Arial"/>
                <a:sym typeface="Arial"/>
              </a:rPr>
              <a:t> -   Followed by the Assyrians, Persians, Greeks &amp; the Roman Empire</a:t>
            </a:r>
          </a:p>
        </p:txBody>
      </p:sp>
      <p:sp>
        <p:nvSpPr>
          <p:cNvPr id="1505" name="Shape 1505"/>
          <p:cNvSpPr/>
          <p:nvPr/>
        </p:nvSpPr>
        <p:spPr>
          <a:xfrm>
            <a:off x="462329" y="2590800"/>
            <a:ext cx="3926100" cy="21543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413542" marR="0" lvl="0" indent="-413542" algn="l" rtl="0">
              <a:spcBef>
                <a:spcPts val="0"/>
              </a:spcBef>
              <a:buSzPct val="25000"/>
              <a:buNone/>
            </a:pPr>
            <a:r>
              <a:rPr lang="en-US" sz="2000" b="0" i="0" u="none" strike="noStrike" cap="none">
                <a:solidFill>
                  <a:srgbClr val="FFD300"/>
                </a:solidFill>
                <a:latin typeface="Arial"/>
                <a:ea typeface="Arial"/>
                <a:cs typeface="Arial"/>
                <a:sym typeface="Arial"/>
              </a:rPr>
              <a:t>A. 	</a:t>
            </a:r>
            <a:r>
              <a:rPr lang="en-US" sz="2000" b="1" i="0" u="sng" strike="noStrike" cap="none">
                <a:solidFill>
                  <a:srgbClr val="FFD300"/>
                </a:solidFill>
                <a:latin typeface="Arial"/>
                <a:ea typeface="Arial"/>
                <a:cs typeface="Arial"/>
                <a:sym typeface="Arial"/>
              </a:rPr>
              <a:t>Nubians </a:t>
            </a:r>
            <a:r>
              <a:rPr lang="en-US" sz="2000" b="0" i="0" u="none" strike="noStrike" cap="none">
                <a:solidFill>
                  <a:srgbClr val="FFD300"/>
                </a:solidFill>
                <a:latin typeface="Arial"/>
                <a:ea typeface="Arial"/>
                <a:cs typeface="Arial"/>
                <a:sym typeface="Arial"/>
              </a:rPr>
              <a:t>- rivals from the south conquered the Egypt (750 B.C.)</a:t>
            </a:r>
          </a:p>
          <a:p>
            <a:pPr marL="413542" marR="0" lvl="0" indent="-413542" algn="l" rtl="0">
              <a:spcBef>
                <a:spcPts val="0"/>
              </a:spcBef>
              <a:buNone/>
            </a:pPr>
            <a:endParaRPr sz="2000" b="0" i="0" u="none" strike="noStrike" cap="none">
              <a:solidFill>
                <a:srgbClr val="FFD300"/>
              </a:solidFill>
              <a:latin typeface="Arial"/>
              <a:ea typeface="Arial"/>
              <a:cs typeface="Arial"/>
              <a:sym typeface="Arial"/>
            </a:endParaRPr>
          </a:p>
          <a:p>
            <a:pPr marL="413542" marR="0" lvl="0" indent="-413542" algn="l" rtl="0">
              <a:spcBef>
                <a:spcPts val="0"/>
              </a:spcBef>
              <a:buSzPct val="25000"/>
              <a:buNone/>
            </a:pPr>
            <a:r>
              <a:rPr lang="en-US" sz="2000" b="0" i="0" u="none" strike="noStrike" cap="none">
                <a:solidFill>
                  <a:srgbClr val="FFD300"/>
                </a:solidFill>
                <a:latin typeface="Arial"/>
                <a:ea typeface="Arial"/>
                <a:cs typeface="Arial"/>
                <a:sym typeface="Arial"/>
              </a:rPr>
              <a:t>	Nubians adopted much of Egyptian Culture</a:t>
            </a:r>
          </a:p>
        </p:txBody>
      </p:sp>
      <p:sp>
        <p:nvSpPr>
          <p:cNvPr id="1506" name="Shape 1506"/>
          <p:cNvSpPr/>
          <p:nvPr/>
        </p:nvSpPr>
        <p:spPr>
          <a:xfrm>
            <a:off x="-75702" y="-70352"/>
            <a:ext cx="12256800" cy="907200"/>
          </a:xfrm>
          <a:prstGeom prst="rect">
            <a:avLst/>
          </a:prstGeom>
          <a:noFill/>
          <a:ln>
            <a:noFill/>
          </a:ln>
          <a:effectLst>
            <a:outerShdw blurRad="215900" dist="58567" dir="2700000" rotWithShape="0">
              <a:srgbClr val="FFFFFF">
                <a:alpha val="58819"/>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507" name="Shape 1507"/>
          <p:cNvSpPr/>
          <p:nvPr/>
        </p:nvSpPr>
        <p:spPr>
          <a:xfrm>
            <a:off x="225401" y="150972"/>
            <a:ext cx="11876700" cy="5841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108902" marR="0" lvl="0" indent="-108902" algn="l" rtl="0">
              <a:spcBef>
                <a:spcPts val="0"/>
              </a:spcBef>
              <a:buSzPct val="25000"/>
              <a:buNone/>
            </a:pPr>
            <a:r>
              <a:rPr lang="en-US" sz="4000" b="1" i="0" u="none" strike="noStrike" cap="none">
                <a:solidFill>
                  <a:srgbClr val="FFFFFF"/>
                </a:solidFill>
                <a:latin typeface="Cabin"/>
                <a:ea typeface="Cabin"/>
                <a:cs typeface="Cabin"/>
                <a:sym typeface="Cabin"/>
              </a:rPr>
              <a:t>                                                                                                                                                                                                                                                                                                                                                                                                                                                                                                                                                                                                                                                                                                                                                                                                                                                                                                                                                                                                                                                                                                                                                                                                                                                                                                                                                                                                                                                                                                                                                                                                                                                                                                                                                                                                                                                                                                                                                                                                                                                                                                                                                                                                                                                                                                                                                                                                                                                                                                                                                         </a:t>
            </a:r>
          </a:p>
        </p:txBody>
      </p:sp>
      <p:sp>
        <p:nvSpPr>
          <p:cNvPr id="1508" name="Shape 1508"/>
          <p:cNvSpPr/>
          <p:nvPr/>
        </p:nvSpPr>
        <p:spPr>
          <a:xfrm>
            <a:off x="-32455" y="6403657"/>
            <a:ext cx="12256800" cy="454200"/>
          </a:xfrm>
          <a:prstGeom prst="rect">
            <a:avLst/>
          </a:prstGeom>
          <a:noFill/>
          <a:ln>
            <a:noFill/>
          </a:ln>
          <a:effectLst>
            <a:outerShdw blurRad="533400" dist="58567" dir="2700000" rotWithShape="0">
              <a:srgbClr val="FFFFFF">
                <a:alpha val="59220"/>
              </a:srgbClr>
            </a:outerShdw>
          </a:effectLst>
        </p:spPr>
        <p:txBody>
          <a:bodyPr lIns="0" tIns="0" rIns="0" bIns="0" anchor="t" anchorCtr="0">
            <a:noAutofit/>
          </a:bodyPr>
          <a:lstStyle/>
          <a:p>
            <a:pPr marL="40638" marR="40638" lvl="0" indent="-2538" algn="l" rtl="0">
              <a:spcBef>
                <a:spcPts val="0"/>
              </a:spcBef>
              <a:buNone/>
            </a:pPr>
            <a:endParaRPr sz="2400" b="0" i="0" u="none" strike="noStrike" cap="none">
              <a:latin typeface="Times New Roman"/>
              <a:ea typeface="Times New Roman"/>
              <a:cs typeface="Times New Roman"/>
              <a:sym typeface="Times New Roman"/>
            </a:endParaRPr>
          </a:p>
        </p:txBody>
      </p:sp>
      <p:sp>
        <p:nvSpPr>
          <p:cNvPr id="1509" name="Shape 1509"/>
          <p:cNvSpPr/>
          <p:nvPr/>
        </p:nvSpPr>
        <p:spPr>
          <a:xfrm>
            <a:off x="146072" y="157322"/>
            <a:ext cx="6782400" cy="571500"/>
          </a:xfrm>
          <a:prstGeom prst="rect">
            <a:avLst/>
          </a:prstGeom>
          <a:noFill/>
          <a:ln>
            <a:noFill/>
          </a:ln>
          <a:effectLst>
            <a:outerShdw blurRad="152400" rotWithShape="0">
              <a:srgbClr val="FFFFFF">
                <a:alpha val="74900"/>
              </a:srgbClr>
            </a:outerShdw>
          </a:effectLst>
        </p:spPr>
        <p:txBody>
          <a:bodyPr lIns="0" tIns="0" rIns="0" bIns="0" anchor="ctr" anchorCtr="0">
            <a:noAutofit/>
          </a:bodyPr>
          <a:lstStyle/>
          <a:p>
            <a:pPr marL="0" marR="0" lvl="0" indent="0" algn="l" rtl="0">
              <a:spcBef>
                <a:spcPts val="0"/>
              </a:spcBef>
              <a:buSzPct val="25000"/>
              <a:buNone/>
            </a:pPr>
            <a:r>
              <a:rPr lang="en-US" sz="3200" b="1" i="0" u="none" strike="noStrike" cap="none">
                <a:solidFill>
                  <a:srgbClr val="FFFFFF"/>
                </a:solidFill>
                <a:latin typeface="Cabin"/>
                <a:ea typeface="Cabin"/>
                <a:cs typeface="Cabin"/>
                <a:sym typeface="Cabin"/>
              </a:rPr>
              <a:t>III.  THE NEW KINGDOM</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09"/>
                                        </p:tgtEl>
                                        <p:attrNameLst>
                                          <p:attrName>style.visibility</p:attrName>
                                        </p:attrNameLst>
                                      </p:cBhvr>
                                      <p:to>
                                        <p:strVal val="visible"/>
                                      </p:to>
                                    </p:set>
                                    <p:anim calcmode="lin" valueType="num">
                                      <p:cBhvr additive="base">
                                        <p:cTn id="7" dur="2500"/>
                                        <p:tgtEl>
                                          <p:spTgt spid="1509"/>
                                        </p:tgtEl>
                                        <p:attrNameLst>
                                          <p:attrName>ppt_w</p:attrName>
                                        </p:attrNameLst>
                                      </p:cBhvr>
                                      <p:tavLst>
                                        <p:tav tm="0">
                                          <p:val>
                                            <p:strVal val="0"/>
                                          </p:val>
                                        </p:tav>
                                        <p:tav tm="100000">
                                          <p:val>
                                            <p:strVal val="#ppt_w"/>
                                          </p:val>
                                        </p:tav>
                                      </p:tavLst>
                                    </p:anim>
                                    <p:anim calcmode="lin" valueType="num">
                                      <p:cBhvr additive="base">
                                        <p:cTn id="8" dur="2500"/>
                                        <p:tgtEl>
                                          <p:spTgt spid="1509"/>
                                        </p:tgtEl>
                                        <p:attrNameLst>
                                          <p:attrName>ppt_h</p:attrName>
                                        </p:attrNameLst>
                                      </p:cBhvr>
                                      <p:tavLst>
                                        <p:tav tm="0">
                                          <p:val>
                                            <p:strVal val="0"/>
                                          </p:val>
                                        </p:tav>
                                        <p:tav tm="100000">
                                          <p:val>
                                            <p:strVal val="#ppt_h"/>
                                          </p:val>
                                        </p:tav>
                                      </p:tavLst>
                                    </p:anim>
                                  </p:childTnLst>
                                </p:cTn>
                              </p:par>
                            </p:childTnLst>
                          </p:cTn>
                        </p:par>
                        <p:par>
                          <p:cTn id="9" fill="hold">
                            <p:stCondLst>
                              <p:cond delay="2500"/>
                            </p:stCondLst>
                            <p:childTnLst>
                              <p:par>
                                <p:cTn id="10" presetID="10" presetClass="entr" presetSubtype="0" fill="hold" nodeType="afterEffect">
                                  <p:stCondLst>
                                    <p:cond delay="0"/>
                                  </p:stCondLst>
                                  <p:childTnLst>
                                    <p:set>
                                      <p:cBhvr>
                                        <p:cTn id="11" dur="1" fill="hold">
                                          <p:stCondLst>
                                            <p:cond delay="0"/>
                                          </p:stCondLst>
                                        </p:cTn>
                                        <p:tgtEl>
                                          <p:spTgt spid="1507"/>
                                        </p:tgtEl>
                                        <p:attrNameLst>
                                          <p:attrName>style.visibility</p:attrName>
                                        </p:attrNameLst>
                                      </p:cBhvr>
                                      <p:to>
                                        <p:strVal val="visible"/>
                                      </p:to>
                                    </p:set>
                                    <p:animEffect transition="in" filter="fade">
                                      <p:cBhvr>
                                        <p:cTn id="12" dur="500"/>
                                        <p:tgtEl>
                                          <p:spTgt spid="1507"/>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505"/>
                                        </p:tgtEl>
                                        <p:attrNameLst>
                                          <p:attrName>style.visibility</p:attrName>
                                        </p:attrNameLst>
                                      </p:cBhvr>
                                      <p:to>
                                        <p:strVal val="visible"/>
                                      </p:to>
                                    </p:set>
                                    <p:animEffect transition="in" filter="fade">
                                      <p:cBhvr>
                                        <p:cTn id="16" dur="500"/>
                                        <p:tgtEl>
                                          <p:spTgt spid="1505"/>
                                        </p:tgtEl>
                                      </p:cBhvr>
                                    </p:animEffect>
                                  </p:childTnLst>
                                </p:cTn>
                              </p:par>
                              <p:par>
                                <p:cTn id="17" presetID="10" presetClass="entr" presetSubtype="0" fill="hold" nodeType="withEffect">
                                  <p:stCondLst>
                                    <p:cond delay="0"/>
                                  </p:stCondLst>
                                  <p:childTnLst>
                                    <p:set>
                                      <p:cBhvr>
                                        <p:cTn id="18" dur="1" fill="hold">
                                          <p:stCondLst>
                                            <p:cond delay="0"/>
                                          </p:stCondLst>
                                        </p:cTn>
                                        <p:tgtEl>
                                          <p:spTgt spid="1503"/>
                                        </p:tgtEl>
                                        <p:attrNameLst>
                                          <p:attrName>style.visibility</p:attrName>
                                        </p:attrNameLst>
                                      </p:cBhvr>
                                      <p:to>
                                        <p:strVal val="visible"/>
                                      </p:to>
                                    </p:set>
                                    <p:animEffect transition="in" filter="fade">
                                      <p:cBhvr>
                                        <p:cTn id="19" dur="1000"/>
                                        <p:tgtEl>
                                          <p:spTgt spid="150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504"/>
                                        </p:tgtEl>
                                        <p:attrNameLst>
                                          <p:attrName>style.visibility</p:attrName>
                                        </p:attrNameLst>
                                      </p:cBhvr>
                                      <p:to>
                                        <p:strVal val="visible"/>
                                      </p:to>
                                    </p:set>
                                    <p:animEffect transition="in" filter="fade">
                                      <p:cBhvr>
                                        <p:cTn id="23" dur="500"/>
                                        <p:tgtEl>
                                          <p:spTgt spid="1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Shape 1515"/>
          <p:cNvSpPr txBox="1">
            <a:spLocks noGrp="1"/>
          </p:cNvSpPr>
          <p:nvPr>
            <p:ph type="title"/>
          </p:nvPr>
        </p:nvSpPr>
        <p:spPr>
          <a:xfrm>
            <a:off x="1131600" y="184003"/>
            <a:ext cx="9810900" cy="864300"/>
          </a:xfrm>
          <a:prstGeom prst="rect">
            <a:avLst/>
          </a:prstGeom>
        </p:spPr>
        <p:txBody>
          <a:bodyPr lIns="91425" tIns="91425" rIns="91425" bIns="91425" anchor="t" anchorCtr="0">
            <a:noAutofit/>
          </a:bodyPr>
          <a:lstStyle/>
          <a:p>
            <a:pPr lvl="0">
              <a:spcBef>
                <a:spcPts val="0"/>
              </a:spcBef>
              <a:buNone/>
            </a:pPr>
            <a:r>
              <a:rPr lang="en-US">
                <a:solidFill>
                  <a:srgbClr val="FFFFFF"/>
                </a:solidFill>
              </a:rPr>
              <a:t>Egyptian Inventions</a:t>
            </a:r>
          </a:p>
        </p:txBody>
      </p:sp>
      <p:sp>
        <p:nvSpPr>
          <p:cNvPr id="1516" name="Shape 1516"/>
          <p:cNvSpPr txBox="1">
            <a:spLocks noGrp="1"/>
          </p:cNvSpPr>
          <p:nvPr>
            <p:ph type="body" idx="1"/>
          </p:nvPr>
        </p:nvSpPr>
        <p:spPr>
          <a:xfrm>
            <a:off x="6114375" y="1048300"/>
            <a:ext cx="5216100" cy="5514600"/>
          </a:xfrm>
          <a:prstGeom prst="rect">
            <a:avLst/>
          </a:prstGeom>
        </p:spPr>
        <p:txBody>
          <a:bodyPr lIns="91425" tIns="91425" rIns="91425" bIns="91425" anchor="t" anchorCtr="0">
            <a:noAutofit/>
          </a:bodyPr>
          <a:lstStyle/>
          <a:p>
            <a:pPr marL="457200" lvl="0" indent="-228600" rtl="0">
              <a:spcBef>
                <a:spcPts val="0"/>
              </a:spcBef>
              <a:buClr>
                <a:srgbClr val="FFFFFF"/>
              </a:buClr>
            </a:pPr>
            <a:r>
              <a:rPr lang="en-US">
                <a:solidFill>
                  <a:srgbClr val="FFFFFF"/>
                </a:solidFill>
              </a:rPr>
              <a:t>Papyrus paper</a:t>
            </a:r>
          </a:p>
          <a:p>
            <a:pPr marL="457200" lvl="0" indent="-228600" rtl="0">
              <a:spcBef>
                <a:spcPts val="0"/>
              </a:spcBef>
              <a:buClr>
                <a:srgbClr val="FFFFFF"/>
              </a:buClr>
            </a:pPr>
            <a:r>
              <a:rPr lang="en-US">
                <a:solidFill>
                  <a:srgbClr val="FFFFFF"/>
                </a:solidFill>
              </a:rPr>
              <a:t>Eye Makeup</a:t>
            </a:r>
          </a:p>
          <a:p>
            <a:pPr marL="457200" lvl="0" indent="-228600" rtl="0">
              <a:spcBef>
                <a:spcPts val="0"/>
              </a:spcBef>
              <a:buClr>
                <a:srgbClr val="FFFFFF"/>
              </a:buClr>
            </a:pPr>
            <a:r>
              <a:rPr lang="en-US">
                <a:solidFill>
                  <a:srgbClr val="FFFFFF"/>
                </a:solidFill>
              </a:rPr>
              <a:t>Simple machines (ramps, pulleys)</a:t>
            </a:r>
          </a:p>
          <a:p>
            <a:pPr marL="457200" lvl="0" indent="-228600" rtl="0">
              <a:spcBef>
                <a:spcPts val="0"/>
              </a:spcBef>
              <a:buClr>
                <a:srgbClr val="FFFFFF"/>
              </a:buClr>
            </a:pPr>
            <a:r>
              <a:rPr lang="en-US">
                <a:solidFill>
                  <a:srgbClr val="FFFFFF"/>
                </a:solidFill>
              </a:rPr>
              <a:t>Sails, ships</a:t>
            </a:r>
          </a:p>
          <a:p>
            <a:pPr marL="457200" lvl="0" indent="-228600" rtl="0">
              <a:spcBef>
                <a:spcPts val="0"/>
              </a:spcBef>
              <a:buClr>
                <a:srgbClr val="FFFFFF"/>
              </a:buClr>
            </a:pPr>
            <a:r>
              <a:rPr lang="en-US">
                <a:solidFill>
                  <a:srgbClr val="FFFFFF"/>
                </a:solidFill>
              </a:rPr>
              <a:t>365 day calendar and leap year</a:t>
            </a:r>
          </a:p>
          <a:p>
            <a:pPr marL="457200" lvl="0" indent="-228600" rtl="0">
              <a:spcBef>
                <a:spcPts val="0"/>
              </a:spcBef>
              <a:buClr>
                <a:srgbClr val="FFFFFF"/>
              </a:buClr>
            </a:pPr>
            <a:r>
              <a:rPr lang="en-US">
                <a:solidFill>
                  <a:srgbClr val="FFFFFF"/>
                </a:solidFill>
              </a:rPr>
              <a:t>Decimal system</a:t>
            </a:r>
          </a:p>
          <a:p>
            <a:pPr marL="457200" lvl="0" indent="-228600" rtl="0">
              <a:spcBef>
                <a:spcPts val="0"/>
              </a:spcBef>
              <a:buClr>
                <a:srgbClr val="FFFFFF"/>
              </a:buClr>
            </a:pPr>
            <a:r>
              <a:rPr lang="en-US">
                <a:solidFill>
                  <a:srgbClr val="FFFFFF"/>
                </a:solidFill>
              </a:rPr>
              <a:t>Engineering feats (Pyramids, temples, monuments, lighthouse)</a:t>
            </a:r>
          </a:p>
        </p:txBody>
      </p:sp>
      <p:pic>
        <p:nvPicPr>
          <p:cNvPr id="1517" name="Shape 1517"/>
          <p:cNvPicPr preferRelativeResize="0"/>
          <p:nvPr/>
        </p:nvPicPr>
        <p:blipFill>
          <a:blip r:embed="rId3">
            <a:alphaModFix/>
          </a:blip>
          <a:stretch>
            <a:fillRect/>
          </a:stretch>
        </p:blipFill>
        <p:spPr>
          <a:xfrm>
            <a:off x="376375" y="1108875"/>
            <a:ext cx="5372100" cy="5372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25000"/>
              <a:buFont typeface="Arial"/>
              <a:buNone/>
            </a:pPr>
            <a:r>
              <a:rPr lang="en-US" sz="5100" b="0" i="0" u="none" strike="noStrike" cap="none">
                <a:solidFill>
                  <a:srgbClr val="000000"/>
                </a:solidFill>
                <a:latin typeface="Arial"/>
                <a:ea typeface="Arial"/>
                <a:cs typeface="Arial"/>
                <a:sym typeface="Arial"/>
              </a:rPr>
              <a:t>HISTORY INSPIRES US.</a:t>
            </a:r>
          </a:p>
        </p:txBody>
      </p:sp>
      <p:pic>
        <p:nvPicPr>
          <p:cNvPr id="376" name="Shape 376" descr="defendingthealamo.jpg"/>
          <p:cNvPicPr preferRelativeResize="0">
            <a:picLocks noGrp="1"/>
          </p:cNvPicPr>
          <p:nvPr>
            <p:ph type="body" idx="1"/>
          </p:nvPr>
        </p:nvPicPr>
        <p:blipFill rotWithShape="1">
          <a:blip r:embed="rId3">
            <a:alphaModFix/>
          </a:blip>
          <a:srcRect/>
          <a:stretch/>
        </p:blipFill>
        <p:spPr>
          <a:xfrm>
            <a:off x="3215171" y="2286000"/>
            <a:ext cx="6250607" cy="3594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Shape 1523"/>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24" name="Shape 1524"/>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25" name="Shape 1525"/>
          <p:cNvPicPr preferRelativeResize="0"/>
          <p:nvPr/>
        </p:nvPicPr>
        <p:blipFill>
          <a:blip r:embed="rId3">
            <a:alphaModFix/>
          </a:blip>
          <a:stretch>
            <a:fillRect/>
          </a:stretch>
        </p:blipFill>
        <p:spPr>
          <a:xfrm>
            <a:off x="1552575" y="1524000"/>
            <a:ext cx="9086850" cy="38100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Shape 1531"/>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32" name="Shape 1532"/>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33" name="Shape 1533"/>
          <p:cNvPicPr preferRelativeResize="0"/>
          <p:nvPr/>
        </p:nvPicPr>
        <p:blipFill>
          <a:blip r:embed="rId3">
            <a:alphaModFix/>
          </a:blip>
          <a:stretch>
            <a:fillRect/>
          </a:stretch>
        </p:blipFill>
        <p:spPr>
          <a:xfrm>
            <a:off x="1889162" y="1085950"/>
            <a:ext cx="8413825" cy="42630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Shape 1539"/>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40" name="Shape 1540"/>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41" name="Shape 1541"/>
          <p:cNvPicPr preferRelativeResize="0"/>
          <p:nvPr/>
        </p:nvPicPr>
        <p:blipFill>
          <a:blip r:embed="rId3">
            <a:alphaModFix/>
          </a:blip>
          <a:stretch>
            <a:fillRect/>
          </a:stretch>
        </p:blipFill>
        <p:spPr>
          <a:xfrm>
            <a:off x="0" y="58800"/>
            <a:ext cx="3810000" cy="2514600"/>
          </a:xfrm>
          <a:prstGeom prst="rect">
            <a:avLst/>
          </a:prstGeom>
          <a:noFill/>
          <a:ln>
            <a:noFill/>
          </a:ln>
        </p:spPr>
      </p:pic>
      <p:pic>
        <p:nvPicPr>
          <p:cNvPr id="1542" name="Shape 1542"/>
          <p:cNvPicPr preferRelativeResize="0"/>
          <p:nvPr/>
        </p:nvPicPr>
        <p:blipFill>
          <a:blip r:embed="rId4">
            <a:alphaModFix/>
          </a:blip>
          <a:stretch>
            <a:fillRect/>
          </a:stretch>
        </p:blipFill>
        <p:spPr>
          <a:xfrm>
            <a:off x="4081100" y="177075"/>
            <a:ext cx="7769923" cy="5179949"/>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Shape 1548"/>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49" name="Shape 1549"/>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50" name="Shape 1550"/>
          <p:cNvPicPr preferRelativeResize="0"/>
          <p:nvPr/>
        </p:nvPicPr>
        <p:blipFill>
          <a:blip r:embed="rId3">
            <a:alphaModFix/>
          </a:blip>
          <a:stretch>
            <a:fillRect/>
          </a:stretch>
        </p:blipFill>
        <p:spPr>
          <a:xfrm>
            <a:off x="0" y="0"/>
            <a:ext cx="6636499" cy="3772324"/>
          </a:xfrm>
          <a:prstGeom prst="rect">
            <a:avLst/>
          </a:prstGeom>
          <a:noFill/>
          <a:ln>
            <a:noFill/>
          </a:ln>
        </p:spPr>
      </p:pic>
      <p:pic>
        <p:nvPicPr>
          <p:cNvPr id="1551" name="Shape 1551"/>
          <p:cNvPicPr preferRelativeResize="0"/>
          <p:nvPr/>
        </p:nvPicPr>
        <p:blipFill>
          <a:blip r:embed="rId4">
            <a:alphaModFix/>
          </a:blip>
          <a:stretch>
            <a:fillRect/>
          </a:stretch>
        </p:blipFill>
        <p:spPr>
          <a:xfrm>
            <a:off x="6636500" y="2615347"/>
            <a:ext cx="5298599" cy="3973949"/>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58" name="Shape 1558"/>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59" name="Shape 1559"/>
          <p:cNvPicPr preferRelativeResize="0"/>
          <p:nvPr/>
        </p:nvPicPr>
        <p:blipFill>
          <a:blip r:embed="rId3">
            <a:alphaModFix/>
          </a:blip>
          <a:stretch>
            <a:fillRect/>
          </a:stretch>
        </p:blipFill>
        <p:spPr>
          <a:xfrm>
            <a:off x="0" y="0"/>
            <a:ext cx="5989799" cy="4390999"/>
          </a:xfrm>
          <a:prstGeom prst="rect">
            <a:avLst/>
          </a:prstGeom>
          <a:noFill/>
          <a:ln>
            <a:noFill/>
          </a:ln>
        </p:spPr>
      </p:pic>
      <p:pic>
        <p:nvPicPr>
          <p:cNvPr id="1560" name="Shape 1560"/>
          <p:cNvPicPr preferRelativeResize="0"/>
          <p:nvPr/>
        </p:nvPicPr>
        <p:blipFill>
          <a:blip r:embed="rId4">
            <a:alphaModFix/>
          </a:blip>
          <a:stretch>
            <a:fillRect/>
          </a:stretch>
        </p:blipFill>
        <p:spPr>
          <a:xfrm>
            <a:off x="6286975" y="306900"/>
            <a:ext cx="5263150" cy="296052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Shape 1566"/>
          <p:cNvSpPr txBox="1">
            <a:spLocks noGrp="1"/>
          </p:cNvSpPr>
          <p:nvPr>
            <p:ph type="title"/>
          </p:nvPr>
        </p:nvSpPr>
        <p:spPr>
          <a:xfrm>
            <a:off x="1190625" y="1151929"/>
            <a:ext cx="9810900" cy="2321700"/>
          </a:xfrm>
          <a:prstGeom prst="rect">
            <a:avLst/>
          </a:prstGeom>
        </p:spPr>
        <p:txBody>
          <a:bodyPr lIns="91425" tIns="91425" rIns="91425" bIns="91425" anchor="t" anchorCtr="0">
            <a:noAutofit/>
          </a:bodyPr>
          <a:lstStyle/>
          <a:p>
            <a:pPr lvl="0">
              <a:spcBef>
                <a:spcPts val="0"/>
              </a:spcBef>
              <a:buNone/>
            </a:pPr>
            <a:endParaRPr/>
          </a:p>
        </p:txBody>
      </p:sp>
      <p:sp>
        <p:nvSpPr>
          <p:cNvPr id="1567" name="Shape 1567"/>
          <p:cNvSpPr txBox="1">
            <a:spLocks noGrp="1"/>
          </p:cNvSpPr>
          <p:nvPr>
            <p:ph type="body" idx="1"/>
          </p:nvPr>
        </p:nvSpPr>
        <p:spPr>
          <a:xfrm>
            <a:off x="1190625" y="3536155"/>
            <a:ext cx="9810900" cy="794700"/>
          </a:xfrm>
          <a:prstGeom prst="rect">
            <a:avLst/>
          </a:prstGeom>
        </p:spPr>
        <p:txBody>
          <a:bodyPr lIns="91425" tIns="91425" rIns="91425" bIns="91425" anchor="t" anchorCtr="0">
            <a:noAutofit/>
          </a:bodyPr>
          <a:lstStyle/>
          <a:p>
            <a:pPr lvl="0">
              <a:spcBef>
                <a:spcPts val="0"/>
              </a:spcBef>
              <a:buNone/>
            </a:pPr>
            <a:endParaRPr/>
          </a:p>
        </p:txBody>
      </p:sp>
      <p:pic>
        <p:nvPicPr>
          <p:cNvPr id="1568" name="Shape 1568"/>
          <p:cNvPicPr preferRelativeResize="0"/>
          <p:nvPr/>
        </p:nvPicPr>
        <p:blipFill>
          <a:blip r:embed="rId3">
            <a:alphaModFix/>
          </a:blip>
          <a:stretch>
            <a:fillRect/>
          </a:stretch>
        </p:blipFill>
        <p:spPr>
          <a:xfrm>
            <a:off x="416900" y="122950"/>
            <a:ext cx="8572500" cy="57150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Shape 1574"/>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Archeological Dig!</a:t>
            </a:r>
          </a:p>
        </p:txBody>
      </p:sp>
      <p:sp>
        <p:nvSpPr>
          <p:cNvPr id="1575" name="Shape 1575"/>
          <p:cNvSpPr txBox="1">
            <a:spLocks noGrp="1"/>
          </p:cNvSpPr>
          <p:nvPr>
            <p:ph type="body" idx="1"/>
          </p:nvPr>
        </p:nvSpPr>
        <p:spPr>
          <a:xfrm>
            <a:off x="1251675" y="1344700"/>
            <a:ext cx="10178400" cy="5393700"/>
          </a:xfrm>
          <a:prstGeom prst="rect">
            <a:avLst/>
          </a:prstGeom>
        </p:spPr>
        <p:txBody>
          <a:bodyPr lIns="91425" tIns="91425" rIns="91425" bIns="91425" anchor="t" anchorCtr="0">
            <a:noAutofit/>
          </a:bodyPr>
          <a:lstStyle/>
          <a:p>
            <a:pPr marL="457200" lvl="0" indent="-381000" rtl="0">
              <a:spcBef>
                <a:spcPts val="0"/>
              </a:spcBef>
              <a:buClr>
                <a:srgbClr val="000000"/>
              </a:buClr>
              <a:buSzPct val="100000"/>
            </a:pPr>
            <a:r>
              <a:rPr lang="en-US" sz="2400">
                <a:solidFill>
                  <a:srgbClr val="000000"/>
                </a:solidFill>
              </a:rPr>
              <a:t>In groups creating and discovering artifacts from ancient civilization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Assyria</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Akkadian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Chaldeans/ Neo-Babylon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Egypt</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Phoenicians</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Sumer</a:t>
            </a:r>
          </a:p>
          <a:p>
            <a:pPr marL="457200" lvl="0" indent="-381000" rtl="0">
              <a:lnSpc>
                <a:spcPct val="115000"/>
              </a:lnSpc>
              <a:spcBef>
                <a:spcPts val="0"/>
              </a:spcBef>
              <a:buClr>
                <a:srgbClr val="000000"/>
              </a:buClr>
              <a:buSzPct val="100000"/>
              <a:buFont typeface="Arial"/>
            </a:pPr>
            <a:r>
              <a:rPr lang="en-US" sz="2400">
                <a:solidFill>
                  <a:srgbClr val="000000"/>
                </a:solidFill>
                <a:latin typeface="Arial"/>
                <a:ea typeface="Arial"/>
                <a:cs typeface="Arial"/>
                <a:sym typeface="Arial"/>
              </a:rPr>
              <a:t>Create the following artifacts. Write an explanation on the back. Color! </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Map of Location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Sample of Writing</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Name and depiction of most prominent leader</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Artifacts from the following classes:</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Royalty</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Priest</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Merchant</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Artisan</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Farmer/ Peasant</a:t>
            </a:r>
          </a:p>
          <a:p>
            <a:pPr marL="457200" lvl="0" indent="-381000" rtl="0">
              <a:lnSpc>
                <a:spcPct val="115000"/>
              </a:lnSpc>
              <a:spcBef>
                <a:spcPts val="0"/>
              </a:spcBef>
              <a:buClr>
                <a:srgbClr val="000000"/>
              </a:buClr>
              <a:buSzPct val="100000"/>
              <a:buFont typeface="Arial"/>
            </a:pPr>
            <a:r>
              <a:rPr lang="en-US" sz="2400">
                <a:solidFill>
                  <a:srgbClr val="000000"/>
                </a:solidFill>
                <a:latin typeface="Arial"/>
                <a:ea typeface="Arial"/>
                <a:cs typeface="Arial"/>
                <a:sym typeface="Arial"/>
              </a:rPr>
              <a:t>Cut up and place in your archeological plot</a:t>
            </a:r>
          </a:p>
          <a:p>
            <a:pPr marL="457200" lvl="0" indent="0" rtl="0">
              <a:lnSpc>
                <a:spcPct val="115000"/>
              </a:lnSpc>
              <a:spcBef>
                <a:spcPts val="0"/>
              </a:spcBef>
              <a:buNone/>
            </a:pPr>
            <a:endParaRPr sz="1400">
              <a:solidFill>
                <a:schemeClr val="dk1"/>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rtl="0">
              <a:spcBef>
                <a:spcPts val="0"/>
              </a:spcBef>
              <a:buNone/>
            </a:pPr>
            <a:r>
              <a:rPr lang="en-US"/>
              <a:t>Notes Summary</a:t>
            </a:r>
          </a:p>
        </p:txBody>
      </p:sp>
      <p:sp>
        <p:nvSpPr>
          <p:cNvPr id="1582" name="Shape 1582"/>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rtl="0">
              <a:spcBef>
                <a:spcPts val="0"/>
              </a:spcBef>
              <a:buNone/>
            </a:pPr>
            <a:r>
              <a:rPr lang="en-US"/>
              <a:t>DAY 6</a:t>
            </a:r>
          </a:p>
        </p:txBody>
      </p:sp>
      <p:sp>
        <p:nvSpPr>
          <p:cNvPr id="1589" name="Shape 1589"/>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Shape 1595"/>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Starter</a:t>
            </a:r>
          </a:p>
        </p:txBody>
      </p:sp>
      <p:sp>
        <p:nvSpPr>
          <p:cNvPr id="1596" name="Shape 159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r>
              <a:rPr lang="en-US"/>
              <a:t>What can artifacts teach us about a society? What limitations do artifacts have for teaching us about history?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2209800" y="3048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600" b="0" i="0" u="none" strike="noStrike" cap="none">
                <a:solidFill>
                  <a:schemeClr val="dk2"/>
                </a:solidFill>
                <a:latin typeface="Arial"/>
                <a:ea typeface="Arial"/>
                <a:cs typeface="Arial"/>
                <a:sym typeface="Arial"/>
              </a:rPr>
              <a:t>HISTORY MAKES US BETTER THINKERS.</a:t>
            </a:r>
          </a:p>
        </p:txBody>
      </p:sp>
      <p:pic>
        <p:nvPicPr>
          <p:cNvPr id="383" name="Shape 383"/>
          <p:cNvPicPr preferRelativeResize="0">
            <a:picLocks noGrp="1"/>
          </p:cNvPicPr>
          <p:nvPr>
            <p:ph type="body" idx="1"/>
          </p:nvPr>
        </p:nvPicPr>
        <p:blipFill rotWithShape="1">
          <a:blip r:embed="rId3">
            <a:alphaModFix/>
          </a:blip>
          <a:srcRect/>
          <a:stretch/>
        </p:blipFill>
        <p:spPr>
          <a:xfrm>
            <a:off x="2971800" y="1752600"/>
            <a:ext cx="6137274" cy="4114800"/>
          </a:xfrm>
          <a:prstGeom prst="rect">
            <a:avLst/>
          </a:prstGeom>
          <a:noFill/>
          <a:ln>
            <a:noFill/>
          </a:ln>
        </p:spPr>
      </p:pic>
      <p:sp>
        <p:nvSpPr>
          <p:cNvPr id="384" name="Shape 384"/>
          <p:cNvSpPr/>
          <p:nvPr/>
        </p:nvSpPr>
        <p:spPr>
          <a:xfrm>
            <a:off x="3352800" y="6248400"/>
            <a:ext cx="6459538"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http://www.hull.ac.uk/philosophy/phil-home1.htm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Shape 1602"/>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rtl="0">
              <a:spcBef>
                <a:spcPts val="0"/>
              </a:spcBef>
              <a:buNone/>
            </a:pPr>
            <a:r>
              <a:rPr lang="en-US"/>
              <a:t>Archeological Dig!</a:t>
            </a:r>
          </a:p>
        </p:txBody>
      </p:sp>
      <p:sp>
        <p:nvSpPr>
          <p:cNvPr id="1603" name="Shape 1603"/>
          <p:cNvSpPr txBox="1">
            <a:spLocks noGrp="1"/>
          </p:cNvSpPr>
          <p:nvPr>
            <p:ph type="body" idx="1"/>
          </p:nvPr>
        </p:nvSpPr>
        <p:spPr>
          <a:xfrm>
            <a:off x="1251675" y="1344700"/>
            <a:ext cx="10178400" cy="5393700"/>
          </a:xfrm>
          <a:prstGeom prst="rect">
            <a:avLst/>
          </a:prstGeom>
        </p:spPr>
        <p:txBody>
          <a:bodyPr lIns="91425" tIns="91425" rIns="91425" bIns="91425" anchor="t" anchorCtr="0">
            <a:noAutofit/>
          </a:bodyPr>
          <a:lstStyle/>
          <a:p>
            <a:pPr marL="457200" lvl="0" indent="-381000" rtl="0">
              <a:spcBef>
                <a:spcPts val="0"/>
              </a:spcBef>
              <a:buClr>
                <a:srgbClr val="000000"/>
              </a:buClr>
              <a:buSzPct val="100000"/>
            </a:pPr>
            <a:r>
              <a:rPr lang="en-US" sz="2400">
                <a:solidFill>
                  <a:srgbClr val="000000"/>
                </a:solidFill>
              </a:rPr>
              <a:t>In groups creating and discovering artifacts from ancient civilization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Assyria</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Akkadian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Chaldeans/ Neo-Babylon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Egypt</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Phoenicians</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Sumer</a:t>
            </a:r>
          </a:p>
          <a:p>
            <a:pPr marL="457200" lvl="0" indent="-381000" rtl="0">
              <a:lnSpc>
                <a:spcPct val="115000"/>
              </a:lnSpc>
              <a:spcBef>
                <a:spcPts val="0"/>
              </a:spcBef>
              <a:buClr>
                <a:srgbClr val="000000"/>
              </a:buClr>
              <a:buSzPct val="100000"/>
              <a:buFont typeface="Arial"/>
            </a:pPr>
            <a:r>
              <a:rPr lang="en-US" sz="2400">
                <a:solidFill>
                  <a:srgbClr val="000000"/>
                </a:solidFill>
                <a:latin typeface="Arial"/>
                <a:ea typeface="Arial"/>
                <a:cs typeface="Arial"/>
                <a:sym typeface="Arial"/>
              </a:rPr>
              <a:t>Create the following artifacts. Write an explanation on the back. Color! </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Map of Location</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Sample of Writing</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Name and depiction of most prominent leader</a:t>
            </a:r>
          </a:p>
          <a:p>
            <a:pPr marL="914400" lvl="1" indent="-317500" rtl="0">
              <a:lnSpc>
                <a:spcPct val="115000"/>
              </a:lnSpc>
              <a:spcBef>
                <a:spcPts val="0"/>
              </a:spcBef>
              <a:buClr>
                <a:srgbClr val="000000"/>
              </a:buClr>
              <a:buSzPct val="100000"/>
              <a:buFont typeface="Arial"/>
            </a:pPr>
            <a:r>
              <a:rPr lang="en-US" sz="1400">
                <a:solidFill>
                  <a:srgbClr val="000000"/>
                </a:solidFill>
                <a:latin typeface="Arial"/>
                <a:ea typeface="Arial"/>
                <a:cs typeface="Arial"/>
                <a:sym typeface="Arial"/>
              </a:rPr>
              <a:t>Artifacts from the following classes:</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Royalty</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Priest</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Merchant</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Artisan</a:t>
            </a:r>
          </a:p>
          <a:p>
            <a:pPr marL="1371600" lvl="2" indent="-317500" rtl="0">
              <a:lnSpc>
                <a:spcPct val="115000"/>
              </a:lnSpc>
              <a:spcBef>
                <a:spcPts val="0"/>
              </a:spcBef>
              <a:buClr>
                <a:srgbClr val="000000"/>
              </a:buClr>
              <a:buSzPct val="100000"/>
            </a:pPr>
            <a:r>
              <a:rPr lang="en-US" sz="1400">
                <a:solidFill>
                  <a:srgbClr val="000000"/>
                </a:solidFill>
                <a:latin typeface="Arial"/>
                <a:ea typeface="Arial"/>
                <a:cs typeface="Arial"/>
                <a:sym typeface="Arial"/>
              </a:rPr>
              <a:t>Farmer/ Peasant</a:t>
            </a:r>
          </a:p>
          <a:p>
            <a:pPr marL="457200" lvl="0" indent="-381000" rtl="0">
              <a:lnSpc>
                <a:spcPct val="115000"/>
              </a:lnSpc>
              <a:spcBef>
                <a:spcPts val="0"/>
              </a:spcBef>
              <a:buClr>
                <a:srgbClr val="000000"/>
              </a:buClr>
              <a:buSzPct val="100000"/>
              <a:buFont typeface="Arial"/>
            </a:pPr>
            <a:r>
              <a:rPr lang="en-US" sz="2400">
                <a:solidFill>
                  <a:srgbClr val="000000"/>
                </a:solidFill>
                <a:latin typeface="Arial"/>
                <a:ea typeface="Arial"/>
                <a:cs typeface="Arial"/>
                <a:sym typeface="Arial"/>
              </a:rPr>
              <a:t>Cut up and place in your archeological plot</a:t>
            </a:r>
          </a:p>
          <a:p>
            <a:pPr marL="457200" lvl="0" indent="0" rtl="0">
              <a:lnSpc>
                <a:spcPct val="115000"/>
              </a:lnSpc>
              <a:spcBef>
                <a:spcPts val="0"/>
              </a:spcBef>
              <a:buNone/>
            </a:pPr>
            <a:endParaRPr sz="1400">
              <a:solidFill>
                <a:schemeClr val="dk1"/>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Shape 160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Archeological Dig!</a:t>
            </a:r>
          </a:p>
        </p:txBody>
      </p:sp>
      <p:sp>
        <p:nvSpPr>
          <p:cNvPr id="1610" name="Shape 1610"/>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457200" lvl="0" indent="-457200" rtl="0">
              <a:spcBef>
                <a:spcPts val="0"/>
              </a:spcBef>
              <a:buSzPct val="100000"/>
            </a:pPr>
            <a:r>
              <a:rPr lang="en-US" sz="3600"/>
              <a:t>Switch archeological plots</a:t>
            </a:r>
          </a:p>
          <a:p>
            <a:pPr marL="457200" lvl="0" indent="-457200" rtl="0">
              <a:spcBef>
                <a:spcPts val="0"/>
              </a:spcBef>
              <a:buSzPct val="100000"/>
            </a:pPr>
            <a:r>
              <a:rPr lang="en-US" sz="3600"/>
              <a:t>Put artifacts back together</a:t>
            </a:r>
          </a:p>
          <a:p>
            <a:pPr marL="457200" lvl="0" indent="-457200" rtl="0">
              <a:spcBef>
                <a:spcPts val="0"/>
              </a:spcBef>
              <a:buSzPct val="100000"/>
            </a:pPr>
            <a:r>
              <a:rPr lang="en-US" sz="3600"/>
              <a:t>Learn from artifacts and prepare to present about civilization</a:t>
            </a:r>
          </a:p>
          <a:p>
            <a:pPr marL="457200" lvl="0" indent="-457200" rtl="0">
              <a:spcBef>
                <a:spcPts val="0"/>
              </a:spcBef>
              <a:buSzPct val="100000"/>
            </a:pPr>
            <a:r>
              <a:rPr lang="en-US" sz="3600"/>
              <a:t>Present!</a:t>
            </a:r>
          </a:p>
          <a:p>
            <a:pPr marL="0" lvl="0" indent="0">
              <a:spcBef>
                <a:spcPts val="0"/>
              </a:spcBef>
              <a:buNone/>
            </a:pPr>
            <a:endParaRPr sz="24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Shape 1616"/>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rtl="0">
              <a:spcBef>
                <a:spcPts val="0"/>
              </a:spcBef>
              <a:buNone/>
            </a:pPr>
            <a:r>
              <a:rPr lang="en-US"/>
              <a:t>Notes Summary</a:t>
            </a:r>
          </a:p>
        </p:txBody>
      </p:sp>
      <p:sp>
        <p:nvSpPr>
          <p:cNvPr id="1617" name="Shape 1617"/>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Shape 1623"/>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a:spcBef>
                <a:spcPts val="0"/>
              </a:spcBef>
              <a:buNone/>
            </a:pPr>
            <a:r>
              <a:rPr lang="en-US"/>
              <a:t>Day 7</a:t>
            </a:r>
          </a:p>
        </p:txBody>
      </p:sp>
      <p:sp>
        <p:nvSpPr>
          <p:cNvPr id="1624" name="Shape 1624"/>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Shape 1630"/>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Starter</a:t>
            </a:r>
          </a:p>
        </p:txBody>
      </p:sp>
      <p:sp>
        <p:nvSpPr>
          <p:cNvPr id="1631" name="Shape 1631"/>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r>
              <a:rPr lang="en-US" sz="2400"/>
              <a:t>What is one interesting thing you learned from your research last class?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35"/>
        <p:cNvGrpSpPr/>
        <p:nvPr/>
      </p:nvGrpSpPr>
      <p:grpSpPr>
        <a:xfrm>
          <a:off x="0" y="0"/>
          <a:ext cx="0" cy="0"/>
          <a:chOff x="0" y="0"/>
          <a:chExt cx="0" cy="0"/>
        </a:xfrm>
      </p:grpSpPr>
      <p:sp>
        <p:nvSpPr>
          <p:cNvPr id="1636" name="Shape 1636"/>
          <p:cNvSpPr txBox="1">
            <a:spLocks noGrp="1"/>
          </p:cNvSpPr>
          <p:nvPr>
            <p:ph type="ctrTitle"/>
          </p:nvPr>
        </p:nvSpPr>
        <p:spPr>
          <a:xfrm>
            <a:off x="3657600" y="3291840"/>
            <a:ext cx="8310600" cy="454500"/>
          </a:xfrm>
          <a:prstGeom prst="rect">
            <a:avLst/>
          </a:prstGeom>
          <a:noFill/>
          <a:ln>
            <a:noFill/>
          </a:ln>
        </p:spPr>
        <p:txBody>
          <a:bodyPr lIns="38100" tIns="38100" rIns="38100" bIns="38100" anchor="b" anchorCtr="0">
            <a:noAutofit/>
          </a:bodyPr>
          <a:lstStyle/>
          <a:p>
            <a:pPr marL="0" marR="0" lvl="0" indent="0" algn="l" rtl="0">
              <a:lnSpc>
                <a:spcPct val="114000"/>
              </a:lnSpc>
              <a:spcBef>
                <a:spcPts val="0"/>
              </a:spcBef>
              <a:spcAft>
                <a:spcPts val="0"/>
              </a:spcAft>
              <a:buClr>
                <a:srgbClr val="0066CC"/>
              </a:buClr>
              <a:buSzPct val="25000"/>
              <a:buFont typeface="Arial"/>
              <a:buNone/>
            </a:pPr>
            <a:r>
              <a:rPr lang="en-US" sz="2777" b="0" i="0" u="none" strike="noStrike" cap="none">
                <a:solidFill>
                  <a:srgbClr val="0066CC"/>
                </a:solidFill>
                <a:latin typeface="Arial"/>
                <a:ea typeface="Arial"/>
                <a:cs typeface="Arial"/>
                <a:sym typeface="Arial"/>
              </a:rPr>
              <a:t>Picking the right search terms</a:t>
            </a:r>
          </a:p>
        </p:txBody>
      </p:sp>
      <p:sp>
        <p:nvSpPr>
          <p:cNvPr id="1637" name="Shape 1637"/>
          <p:cNvSpPr txBox="1">
            <a:spLocks noGrp="1"/>
          </p:cNvSpPr>
          <p:nvPr>
            <p:ph type="subTitle" idx="1"/>
          </p:nvPr>
        </p:nvSpPr>
        <p:spPr>
          <a:xfrm>
            <a:off x="3583500" y="3779820"/>
            <a:ext cx="8310600" cy="4416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7D7D7D"/>
              </a:buClr>
              <a:buSzPct val="25000"/>
              <a:buFont typeface="Arial"/>
              <a:buNone/>
            </a:pPr>
            <a:r>
              <a:rPr lang="en-US" sz="1841" b="0" i="0" u="none" strike="noStrike" cap="none">
                <a:solidFill>
                  <a:srgbClr val="7D7D7D"/>
                </a:solidFill>
                <a:latin typeface="Arial"/>
                <a:ea typeface="Arial"/>
                <a:cs typeface="Arial"/>
                <a:sym typeface="Arial"/>
              </a:rPr>
              <a:t>Beginner Lesson 1</a:t>
            </a:r>
          </a:p>
        </p:txBody>
      </p:sp>
      <p:sp>
        <p:nvSpPr>
          <p:cNvPr id="1638" name="Shape 1638"/>
          <p:cNvSpPr txBox="1"/>
          <p:nvPr/>
        </p:nvSpPr>
        <p:spPr>
          <a:xfrm>
            <a:off x="3598319" y="5313352"/>
            <a:ext cx="3209400" cy="771900"/>
          </a:xfrm>
          <a:prstGeom prst="rect">
            <a:avLst/>
          </a:prstGeom>
          <a:noFill/>
          <a:ln>
            <a:noFill/>
          </a:ln>
        </p:spPr>
        <p:txBody>
          <a:bodyPr lIns="38100" tIns="38100" rIns="38100" bIns="38100" anchor="b" anchorCtr="0">
            <a:noAutofit/>
          </a:bodyPr>
          <a:lstStyle/>
          <a:p>
            <a:pPr marL="0" marR="0" lvl="0" indent="0" algn="l" rtl="0">
              <a:lnSpc>
                <a:spcPct val="113541"/>
              </a:lnSpc>
              <a:spcBef>
                <a:spcPts val="0"/>
              </a:spcBef>
              <a:spcAft>
                <a:spcPts val="0"/>
              </a:spcAft>
              <a:buClr>
                <a:srgbClr val="7D7D7D"/>
              </a:buClr>
              <a:buSzPct val="25000"/>
              <a:buFont typeface="Arial"/>
              <a:buNone/>
            </a:pPr>
            <a:r>
              <a:rPr lang="en-US" sz="1333" b="1" i="0" u="none" strike="noStrike" cap="none">
                <a:solidFill>
                  <a:srgbClr val="7D7D7D"/>
                </a:solidFill>
                <a:latin typeface="Arial"/>
                <a:ea typeface="Arial"/>
                <a:cs typeface="Arial"/>
                <a:sym typeface="Arial"/>
              </a:rPr>
              <a:t>Created by:</a:t>
            </a:r>
          </a:p>
          <a:p>
            <a:pPr marL="0" marR="0" lvl="0" indent="0" algn="l" rtl="0">
              <a:lnSpc>
                <a:spcPct val="113541"/>
              </a:lnSpc>
              <a:spcBef>
                <a:spcPts val="0"/>
              </a:spcBef>
              <a:spcAft>
                <a:spcPts val="0"/>
              </a:spcAft>
              <a:buClr>
                <a:srgbClr val="7D7D7D"/>
              </a:buClr>
              <a:buSzPct val="25000"/>
              <a:buFont typeface="Arial"/>
              <a:buNone/>
            </a:pPr>
            <a:r>
              <a:rPr lang="en-US" sz="1333" b="0" i="0" u="none" strike="noStrike" cap="none">
                <a:solidFill>
                  <a:srgbClr val="7D7D7D"/>
                </a:solidFill>
                <a:latin typeface="Arial"/>
                <a:ea typeface="Arial"/>
                <a:cs typeface="Arial"/>
                <a:sym typeface="Arial"/>
              </a:rPr>
              <a:t>Tasha Bergson-Michelson</a:t>
            </a:r>
          </a:p>
          <a:p>
            <a:pPr marL="0" marR="0" lvl="0" indent="0" algn="l" rtl="0">
              <a:lnSpc>
                <a:spcPct val="113541"/>
              </a:lnSpc>
              <a:spcBef>
                <a:spcPts val="0"/>
              </a:spcBef>
              <a:spcAft>
                <a:spcPts val="0"/>
              </a:spcAft>
              <a:buClr>
                <a:srgbClr val="7D7D7D"/>
              </a:buClr>
              <a:buSzPct val="25000"/>
              <a:buFont typeface="Arial"/>
              <a:buNone/>
            </a:pPr>
            <a:r>
              <a:rPr lang="en-US" sz="1333" b="0" i="0" u="none" strike="noStrike" cap="none">
                <a:solidFill>
                  <a:srgbClr val="7D7D7D"/>
                </a:solidFill>
                <a:latin typeface="Arial"/>
                <a:ea typeface="Arial"/>
                <a:cs typeface="Arial"/>
                <a:sym typeface="Arial"/>
              </a:rPr>
              <a:t>Kathy Glass</a:t>
            </a:r>
          </a:p>
        </p:txBody>
      </p:sp>
      <p:sp>
        <p:nvSpPr>
          <p:cNvPr id="1639" name="Shape 1639"/>
          <p:cNvSpPr/>
          <p:nvPr/>
        </p:nvSpPr>
        <p:spPr>
          <a:xfrm>
            <a:off x="8424316" y="6432380"/>
            <a:ext cx="2790600" cy="371699"/>
          </a:xfrm>
          <a:prstGeom prst="rect">
            <a:avLst/>
          </a:prstGeom>
          <a:solidFill>
            <a:srgbClr val="FFFFFF"/>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644" name="Shape 1644"/>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45" name="Shape 1645"/>
          <p:cNvPicPr preferRelativeResize="0"/>
          <p:nvPr/>
        </p:nvPicPr>
        <p:blipFill rotWithShape="1">
          <a:blip r:embed="rId4">
            <a:alphaModFix/>
          </a:blip>
          <a:srcRect/>
          <a:stretch/>
        </p:blipFill>
        <p:spPr>
          <a:xfrm>
            <a:off x="609600" y="6515100"/>
            <a:ext cx="10985400" cy="9600"/>
          </a:xfrm>
          <a:prstGeom prst="rect">
            <a:avLst/>
          </a:prstGeom>
          <a:noFill/>
          <a:ln>
            <a:noFill/>
          </a:ln>
        </p:spPr>
      </p:pic>
      <p:sp>
        <p:nvSpPr>
          <p:cNvPr id="1646" name="Shape 1646"/>
          <p:cNvSpPr txBox="1"/>
          <p:nvPr/>
        </p:nvSpPr>
        <p:spPr>
          <a:xfrm>
            <a:off x="2438400" y="2743200"/>
            <a:ext cx="7512000" cy="17751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200" b="0" i="1" u="none" strike="noStrike" cap="none">
                <a:solidFill>
                  <a:srgbClr val="000000"/>
                </a:solidFill>
                <a:latin typeface="Arial"/>
                <a:ea typeface="Arial"/>
                <a:cs typeface="Arial"/>
                <a:sym typeface="Arial"/>
              </a:rPr>
              <a:t>What food does Tyson like best?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Shape 1651"/>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52" name="Shape 1652"/>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53" name="Shape 1653"/>
          <p:cNvPicPr preferRelativeResize="0"/>
          <p:nvPr/>
        </p:nvPicPr>
        <p:blipFill rotWithShape="1">
          <a:blip r:embed="rId5">
            <a:alphaModFix/>
          </a:blip>
          <a:srcRect/>
          <a:stretch/>
        </p:blipFill>
        <p:spPr>
          <a:xfrm>
            <a:off x="1369694" y="617219"/>
            <a:ext cx="9452400" cy="56235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pic>
        <p:nvPicPr>
          <p:cNvPr id="1658" name="Shape 1658"/>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59" name="Shape 1659"/>
          <p:cNvPicPr preferRelativeResize="0"/>
          <p:nvPr/>
        </p:nvPicPr>
        <p:blipFill rotWithShape="1">
          <a:blip r:embed="rId4">
            <a:alphaModFix/>
          </a:blip>
          <a:srcRect/>
          <a:stretch/>
        </p:blipFill>
        <p:spPr>
          <a:xfrm>
            <a:off x="609600" y="6515100"/>
            <a:ext cx="10985400" cy="9600"/>
          </a:xfrm>
          <a:prstGeom prst="rect">
            <a:avLst/>
          </a:prstGeom>
          <a:noFill/>
          <a:ln>
            <a:noFill/>
          </a:ln>
        </p:spPr>
      </p:pic>
      <p:sp>
        <p:nvSpPr>
          <p:cNvPr id="1660" name="Shape 1660"/>
          <p:cNvSpPr txBox="1"/>
          <p:nvPr/>
        </p:nvSpPr>
        <p:spPr>
          <a:xfrm>
            <a:off x="975359" y="2743200"/>
            <a:ext cx="11109600" cy="17274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4800" b="0" i="1" u="none" strike="noStrike" cap="none">
                <a:solidFill>
                  <a:srgbClr val="000000"/>
                </a:solidFill>
                <a:latin typeface="Arial"/>
                <a:ea typeface="Arial"/>
                <a:cs typeface="Arial"/>
                <a:sym typeface="Arial"/>
              </a:rPr>
              <a:t>What food does Tyson like best?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pic>
        <p:nvPicPr>
          <p:cNvPr id="1665" name="Shape 1665"/>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66" name="Shape 1666"/>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67" name="Shape 1667"/>
          <p:cNvPicPr preferRelativeResize="0"/>
          <p:nvPr/>
        </p:nvPicPr>
        <p:blipFill rotWithShape="1">
          <a:blip r:embed="rId5">
            <a:alphaModFix/>
          </a:blip>
          <a:srcRect/>
          <a:stretch/>
        </p:blipFill>
        <p:spPr>
          <a:xfrm>
            <a:off x="609600" y="2638912"/>
            <a:ext cx="10972800" cy="1580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Cutive"/>
              <a:buNone/>
            </a:pPr>
            <a:r>
              <a:rPr lang="en-US" sz="5100" b="0" i="0" u="none" strike="noStrike" cap="none">
                <a:solidFill>
                  <a:schemeClr val="dk2"/>
                </a:solidFill>
                <a:latin typeface="Cutive"/>
                <a:ea typeface="Cutive"/>
                <a:cs typeface="Cutive"/>
                <a:sym typeface="Cutive"/>
              </a:rPr>
              <a:t>HISTORY MAKES US BETTER READERS.</a:t>
            </a:r>
          </a:p>
        </p:txBody>
      </p:sp>
      <p:pic>
        <p:nvPicPr>
          <p:cNvPr id="390" name="Shape 390" descr="rafael_pintos_lopez_pintura_realista_obra_2005_(reading_history).jpg"/>
          <p:cNvPicPr preferRelativeResize="0">
            <a:picLocks noGrp="1"/>
          </p:cNvPicPr>
          <p:nvPr>
            <p:ph type="body" idx="1"/>
          </p:nvPr>
        </p:nvPicPr>
        <p:blipFill rotWithShape="1">
          <a:blip r:embed="rId3">
            <a:alphaModFix/>
          </a:blip>
          <a:srcRect l="-24753" r="-24752"/>
          <a:stretch/>
        </p:blipFill>
        <p:spPr>
          <a:xfrm>
            <a:off x="1981200" y="1849438"/>
            <a:ext cx="8229600" cy="4525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pic>
        <p:nvPicPr>
          <p:cNvPr id="1672" name="Shape 1672"/>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73" name="Shape 1673"/>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74" name="Shape 1674"/>
          <p:cNvPicPr preferRelativeResize="0"/>
          <p:nvPr/>
        </p:nvPicPr>
        <p:blipFill rotWithShape="1">
          <a:blip r:embed="rId5">
            <a:alphaModFix/>
          </a:blip>
          <a:srcRect/>
          <a:stretch/>
        </p:blipFill>
        <p:spPr>
          <a:xfrm>
            <a:off x="609600" y="2638912"/>
            <a:ext cx="10972800" cy="15801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pic>
        <p:nvPicPr>
          <p:cNvPr id="1679" name="Shape 1679"/>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80" name="Shape 1680"/>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81" name="Shape 1681"/>
          <p:cNvPicPr preferRelativeResize="0"/>
          <p:nvPr/>
        </p:nvPicPr>
        <p:blipFill rotWithShape="1">
          <a:blip r:embed="rId5">
            <a:alphaModFix/>
          </a:blip>
          <a:srcRect/>
          <a:stretch/>
        </p:blipFill>
        <p:spPr>
          <a:xfrm>
            <a:off x="609600" y="2813422"/>
            <a:ext cx="10972800" cy="12312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Shape 1686"/>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87" name="Shape 1687"/>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88" name="Shape 1688"/>
          <p:cNvPicPr preferRelativeResize="0"/>
          <p:nvPr/>
        </p:nvPicPr>
        <p:blipFill rotWithShape="1">
          <a:blip r:embed="rId5">
            <a:alphaModFix/>
          </a:blip>
          <a:srcRect/>
          <a:stretch/>
        </p:blipFill>
        <p:spPr>
          <a:xfrm>
            <a:off x="609600" y="2813422"/>
            <a:ext cx="10972800" cy="12312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pic>
        <p:nvPicPr>
          <p:cNvPr id="1693" name="Shape 1693"/>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694" name="Shape 1694"/>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695" name="Shape 1695"/>
          <p:cNvPicPr preferRelativeResize="0"/>
          <p:nvPr/>
        </p:nvPicPr>
        <p:blipFill rotWithShape="1">
          <a:blip r:embed="rId5">
            <a:alphaModFix/>
          </a:blip>
          <a:srcRect/>
          <a:stretch/>
        </p:blipFill>
        <p:spPr>
          <a:xfrm>
            <a:off x="1439880" y="822959"/>
            <a:ext cx="9117600" cy="57936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pic>
        <p:nvPicPr>
          <p:cNvPr id="1700" name="Shape 1700"/>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01" name="Shape 1701"/>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02" name="Shape 1702"/>
          <p:cNvPicPr preferRelativeResize="0"/>
          <p:nvPr/>
        </p:nvPicPr>
        <p:blipFill rotWithShape="1">
          <a:blip r:embed="rId5">
            <a:alphaModFix/>
          </a:blip>
          <a:srcRect/>
          <a:stretch/>
        </p:blipFill>
        <p:spPr>
          <a:xfrm>
            <a:off x="609600" y="731520"/>
            <a:ext cx="10972800" cy="4715100"/>
          </a:xfrm>
          <a:prstGeom prst="rect">
            <a:avLst/>
          </a:prstGeom>
          <a:noFill/>
          <a:ln>
            <a:noFill/>
          </a:ln>
        </p:spPr>
      </p:pic>
      <p:sp>
        <p:nvSpPr>
          <p:cNvPr id="1703" name="Shape 1703"/>
          <p:cNvSpPr txBox="1"/>
          <p:nvPr/>
        </p:nvSpPr>
        <p:spPr>
          <a:xfrm>
            <a:off x="2560319" y="4754880"/>
            <a:ext cx="6187200" cy="18300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666" b="0" i="0" u="none" strike="noStrike" cap="none">
                <a:solidFill>
                  <a:srgbClr val="000000"/>
                </a:solidFill>
                <a:latin typeface="Arial"/>
                <a:ea typeface="Arial"/>
                <a:cs typeface="Arial"/>
                <a:sym typeface="Arial"/>
              </a:rPr>
              <a:t>[cow blister tongue sick]</a:t>
            </a:r>
          </a:p>
          <a:p>
            <a:pPr marL="0" marR="0" lvl="0" indent="0" algn="l" rtl="0">
              <a:lnSpc>
                <a:spcPct val="100000"/>
              </a:lnSpc>
              <a:spcBef>
                <a:spcPts val="0"/>
              </a:spcBef>
              <a:spcAft>
                <a:spcPts val="0"/>
              </a:spcAft>
              <a:buClr>
                <a:srgbClr val="000000"/>
              </a:buClr>
              <a:buFont typeface="Arial"/>
              <a:buNone/>
            </a:pPr>
            <a:endParaRPr sz="2666"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666" b="0" i="0" u="none" strike="noStrike" cap="none">
                <a:solidFill>
                  <a:srgbClr val="000000"/>
                </a:solidFill>
                <a:latin typeface="Arial"/>
                <a:ea typeface="Arial"/>
                <a:cs typeface="Arial"/>
                <a:sym typeface="Arial"/>
              </a:rPr>
              <a:t>or</a:t>
            </a:r>
          </a:p>
          <a:p>
            <a:pPr marL="0" marR="0" lvl="0" indent="0" algn="l" rtl="0">
              <a:lnSpc>
                <a:spcPct val="100000"/>
              </a:lnSpc>
              <a:spcBef>
                <a:spcPts val="0"/>
              </a:spcBef>
              <a:spcAft>
                <a:spcPts val="0"/>
              </a:spcAft>
              <a:buClr>
                <a:srgbClr val="000000"/>
              </a:buClr>
              <a:buFont typeface="Arial"/>
              <a:buNone/>
            </a:pPr>
            <a:endParaRPr sz="2666"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666" b="0" i="0" u="none" strike="noStrike" cap="none">
                <a:solidFill>
                  <a:srgbClr val="000000"/>
                </a:solidFill>
                <a:latin typeface="Arial"/>
                <a:ea typeface="Arial"/>
                <a:cs typeface="Arial"/>
                <a:sym typeface="Arial"/>
              </a:rPr>
              <a:t>[cattle blister tongue sick]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pic>
        <p:nvPicPr>
          <p:cNvPr id="1708" name="Shape 1708"/>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09" name="Shape 1709"/>
          <p:cNvPicPr preferRelativeResize="0"/>
          <p:nvPr/>
        </p:nvPicPr>
        <p:blipFill rotWithShape="1">
          <a:blip r:embed="rId4">
            <a:alphaModFix/>
          </a:blip>
          <a:srcRect/>
          <a:stretch/>
        </p:blipFill>
        <p:spPr>
          <a:xfrm>
            <a:off x="609600" y="6515100"/>
            <a:ext cx="10985400" cy="9600"/>
          </a:xfrm>
          <a:prstGeom prst="rect">
            <a:avLst/>
          </a:prstGeom>
          <a:noFill/>
          <a:ln>
            <a:noFill/>
          </a:ln>
        </p:spPr>
      </p:pic>
      <p:sp>
        <p:nvSpPr>
          <p:cNvPr id="1710" name="Shape 1710"/>
          <p:cNvSpPr txBox="1"/>
          <p:nvPr/>
        </p:nvSpPr>
        <p:spPr>
          <a:xfrm>
            <a:off x="3048000" y="4846297"/>
            <a:ext cx="6187200" cy="17859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666" b="0" i="0" u="none" strike="noStrike" cap="none">
                <a:solidFill>
                  <a:srgbClr val="000000"/>
                </a:solidFill>
                <a:latin typeface="Arial"/>
                <a:ea typeface="Arial"/>
                <a:cs typeface="Arial"/>
                <a:sym typeface="Arial"/>
              </a:rPr>
              <a:t>[professional toss pizza]</a:t>
            </a:r>
          </a:p>
        </p:txBody>
      </p:sp>
      <p:pic>
        <p:nvPicPr>
          <p:cNvPr id="1711" name="Shape 1711"/>
          <p:cNvPicPr preferRelativeResize="0"/>
          <p:nvPr/>
        </p:nvPicPr>
        <p:blipFill rotWithShape="1">
          <a:blip r:embed="rId5">
            <a:alphaModFix/>
          </a:blip>
          <a:srcRect/>
          <a:stretch/>
        </p:blipFill>
        <p:spPr>
          <a:xfrm>
            <a:off x="609600" y="1097280"/>
            <a:ext cx="10972800" cy="32817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pic>
        <p:nvPicPr>
          <p:cNvPr id="1716" name="Shape 1716"/>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17" name="Shape 1717"/>
          <p:cNvPicPr preferRelativeResize="0"/>
          <p:nvPr/>
        </p:nvPicPr>
        <p:blipFill rotWithShape="1">
          <a:blip r:embed="rId4">
            <a:alphaModFix/>
          </a:blip>
          <a:srcRect/>
          <a:stretch/>
        </p:blipFill>
        <p:spPr>
          <a:xfrm>
            <a:off x="609600" y="6515100"/>
            <a:ext cx="10985400" cy="9600"/>
          </a:xfrm>
          <a:prstGeom prst="rect">
            <a:avLst/>
          </a:prstGeom>
          <a:noFill/>
          <a:ln>
            <a:noFill/>
          </a:ln>
        </p:spPr>
      </p:pic>
      <p:sp>
        <p:nvSpPr>
          <p:cNvPr id="1718" name="Shape 1718"/>
          <p:cNvSpPr txBox="1"/>
          <p:nvPr/>
        </p:nvSpPr>
        <p:spPr>
          <a:xfrm>
            <a:off x="3048000" y="5212080"/>
            <a:ext cx="6187200" cy="1785900"/>
          </a:xfrm>
          <a:prstGeom prst="rect">
            <a:avLst/>
          </a:prstGeom>
          <a:noFill/>
          <a:ln>
            <a:noFill/>
          </a:ln>
        </p:spPr>
        <p:txBody>
          <a:bodyPr lIns="38100" tIns="38100" rIns="38100" bIns="381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666" b="0" i="0" u="none" strike="noStrike" cap="none">
                <a:solidFill>
                  <a:srgbClr val="000000"/>
                </a:solidFill>
                <a:latin typeface="Arial"/>
                <a:ea typeface="Arial"/>
                <a:cs typeface="Arial"/>
                <a:sym typeface="Arial"/>
              </a:rPr>
              <a:t>[ghost town San Francisco Bay]</a:t>
            </a:r>
          </a:p>
        </p:txBody>
      </p:sp>
      <p:pic>
        <p:nvPicPr>
          <p:cNvPr id="1719" name="Shape 1719"/>
          <p:cNvPicPr preferRelativeResize="0"/>
          <p:nvPr/>
        </p:nvPicPr>
        <p:blipFill rotWithShape="1">
          <a:blip r:embed="rId5">
            <a:alphaModFix/>
          </a:blip>
          <a:srcRect/>
          <a:stretch/>
        </p:blipFill>
        <p:spPr>
          <a:xfrm>
            <a:off x="614519" y="1192409"/>
            <a:ext cx="10972800" cy="40332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pic>
        <p:nvPicPr>
          <p:cNvPr id="1724" name="Shape 1724"/>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25" name="Shape 1725"/>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26" name="Shape 1726"/>
          <p:cNvPicPr preferRelativeResize="0"/>
          <p:nvPr/>
        </p:nvPicPr>
        <p:blipFill rotWithShape="1">
          <a:blip r:embed="rId5">
            <a:alphaModFix/>
          </a:blip>
          <a:srcRect/>
          <a:stretch/>
        </p:blipFill>
        <p:spPr>
          <a:xfrm>
            <a:off x="975359" y="731519"/>
            <a:ext cx="10572900" cy="58896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pic>
        <p:nvPicPr>
          <p:cNvPr id="1731" name="Shape 1731"/>
          <p:cNvPicPr preferRelativeResize="0"/>
          <p:nvPr/>
        </p:nvPicPr>
        <p:blipFill rotWithShape="1">
          <a:blip r:embed="rId3">
            <a:alphaModFix/>
          </a:blip>
          <a:srcRect/>
          <a:stretch/>
        </p:blipFill>
        <p:spPr>
          <a:xfrm>
            <a:off x="10236180" y="457177"/>
            <a:ext cx="1346100" cy="352500"/>
          </a:xfrm>
          <a:prstGeom prst="rect">
            <a:avLst/>
          </a:prstGeom>
          <a:noFill/>
          <a:ln>
            <a:noFill/>
          </a:ln>
        </p:spPr>
      </p:pic>
      <p:pic>
        <p:nvPicPr>
          <p:cNvPr id="1732" name="Shape 1732"/>
          <p:cNvPicPr preferRelativeResize="0"/>
          <p:nvPr/>
        </p:nvPicPr>
        <p:blipFill rotWithShape="1">
          <a:blip r:embed="rId4">
            <a:alphaModFix/>
          </a:blip>
          <a:srcRect/>
          <a:stretch/>
        </p:blipFill>
        <p:spPr>
          <a:xfrm>
            <a:off x="609600" y="847710"/>
            <a:ext cx="10985400" cy="9600"/>
          </a:xfrm>
          <a:prstGeom prst="rect">
            <a:avLst/>
          </a:prstGeom>
          <a:noFill/>
          <a:ln>
            <a:noFill/>
          </a:ln>
        </p:spPr>
      </p:pic>
      <p:pic>
        <p:nvPicPr>
          <p:cNvPr id="1733" name="Shape 1733"/>
          <p:cNvPicPr preferRelativeResize="0"/>
          <p:nvPr/>
        </p:nvPicPr>
        <p:blipFill rotWithShape="1">
          <a:blip r:embed="rId4">
            <a:alphaModFix/>
          </a:blip>
          <a:srcRect/>
          <a:stretch/>
        </p:blipFill>
        <p:spPr>
          <a:xfrm>
            <a:off x="609600" y="6515100"/>
            <a:ext cx="10985400" cy="9600"/>
          </a:xfrm>
          <a:prstGeom prst="rect">
            <a:avLst/>
          </a:prstGeom>
          <a:noFill/>
          <a:ln>
            <a:noFill/>
          </a:ln>
        </p:spPr>
      </p:pic>
      <p:sp>
        <p:nvSpPr>
          <p:cNvPr id="1734" name="Shape 1734"/>
          <p:cNvSpPr txBox="1">
            <a:spLocks noGrp="1"/>
          </p:cNvSpPr>
          <p:nvPr>
            <p:ph type="title"/>
          </p:nvPr>
        </p:nvSpPr>
        <p:spPr>
          <a:xfrm>
            <a:off x="607469" y="407969"/>
            <a:ext cx="9444900" cy="451200"/>
          </a:xfrm>
          <a:prstGeom prst="rect">
            <a:avLst/>
          </a:prstGeom>
          <a:noFill/>
          <a:ln>
            <a:noFill/>
          </a:ln>
        </p:spPr>
        <p:txBody>
          <a:bodyPr lIns="38100" tIns="38100" rIns="38100" bIns="38100" anchor="t" anchorCtr="0">
            <a:noAutofit/>
          </a:bodyPr>
          <a:lstStyle/>
          <a:p>
            <a:pPr marL="0" marR="0" lvl="0" indent="0" algn="l" rtl="0">
              <a:lnSpc>
                <a:spcPct val="107812"/>
              </a:lnSpc>
              <a:spcBef>
                <a:spcPts val="0"/>
              </a:spcBef>
              <a:spcAft>
                <a:spcPts val="0"/>
              </a:spcAft>
              <a:buClr>
                <a:srgbClr val="0066CC"/>
              </a:buClr>
              <a:buSzPct val="25000"/>
              <a:buFont typeface="Arial"/>
              <a:buNone/>
            </a:pPr>
            <a:r>
              <a:rPr lang="en-US" sz="2666" b="0" i="0" u="none" strike="noStrike" cap="none">
                <a:solidFill>
                  <a:srgbClr val="0066CC"/>
                </a:solidFill>
                <a:latin typeface="Arial"/>
                <a:ea typeface="Arial"/>
                <a:cs typeface="Arial"/>
                <a:sym typeface="Arial"/>
              </a:rPr>
              <a:t>What Matters In My Search Query?</a:t>
            </a:r>
          </a:p>
        </p:txBody>
      </p:sp>
      <p:pic>
        <p:nvPicPr>
          <p:cNvPr id="1735" name="Shape 1735"/>
          <p:cNvPicPr preferRelativeResize="0"/>
          <p:nvPr/>
        </p:nvPicPr>
        <p:blipFill rotWithShape="1">
          <a:blip r:embed="rId5">
            <a:alphaModFix/>
          </a:blip>
          <a:srcRect/>
          <a:stretch/>
        </p:blipFill>
        <p:spPr>
          <a:xfrm>
            <a:off x="609600" y="1188719"/>
            <a:ext cx="10972800" cy="51984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pic>
        <p:nvPicPr>
          <p:cNvPr id="1740" name="Shape 1740"/>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41" name="Shape 1741"/>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42" name="Shape 1742"/>
          <p:cNvPicPr preferRelativeResize="0"/>
          <p:nvPr/>
        </p:nvPicPr>
        <p:blipFill rotWithShape="1">
          <a:blip r:embed="rId5">
            <a:alphaModFix/>
          </a:blip>
          <a:srcRect/>
          <a:stretch/>
        </p:blipFill>
        <p:spPr>
          <a:xfrm>
            <a:off x="609600" y="1005840"/>
            <a:ext cx="10972800" cy="5103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Dancing Script"/>
              <a:buNone/>
            </a:pPr>
            <a:r>
              <a:rPr lang="en-US" sz="5100" b="0" i="0" u="none" strike="noStrike" cap="none">
                <a:solidFill>
                  <a:schemeClr val="dk2"/>
                </a:solidFill>
                <a:latin typeface="Dancing Script"/>
                <a:ea typeface="Dancing Script"/>
                <a:cs typeface="Dancing Script"/>
                <a:sym typeface="Dancing Script"/>
              </a:rPr>
              <a:t>HISTORY MAKES US BETTER WRITERS.</a:t>
            </a:r>
          </a:p>
        </p:txBody>
      </p:sp>
      <p:pic>
        <p:nvPicPr>
          <p:cNvPr id="396" name="Shape 396" descr="scribe.jpg"/>
          <p:cNvPicPr preferRelativeResize="0">
            <a:picLocks noGrp="1"/>
          </p:cNvPicPr>
          <p:nvPr>
            <p:ph type="body" idx="1"/>
          </p:nvPr>
        </p:nvPicPr>
        <p:blipFill rotWithShape="1">
          <a:blip r:embed="rId3">
            <a:alphaModFix/>
          </a:blip>
          <a:srcRect/>
          <a:stretch/>
        </p:blipFill>
        <p:spPr>
          <a:xfrm>
            <a:off x="4940300" y="2687636"/>
            <a:ext cx="2800349" cy="2790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pic>
        <p:nvPicPr>
          <p:cNvPr id="1747" name="Shape 1747"/>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48" name="Shape 1748"/>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49" name="Shape 1749"/>
          <p:cNvPicPr preferRelativeResize="0"/>
          <p:nvPr/>
        </p:nvPicPr>
        <p:blipFill rotWithShape="1">
          <a:blip r:embed="rId5">
            <a:alphaModFix/>
          </a:blip>
          <a:srcRect/>
          <a:stretch/>
        </p:blipFill>
        <p:spPr>
          <a:xfrm>
            <a:off x="609600" y="731519"/>
            <a:ext cx="10972800" cy="55665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pic>
        <p:nvPicPr>
          <p:cNvPr id="1754" name="Shape 1754"/>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55" name="Shape 1755"/>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56" name="Shape 1756"/>
          <p:cNvPicPr preferRelativeResize="0"/>
          <p:nvPr/>
        </p:nvPicPr>
        <p:blipFill rotWithShape="1">
          <a:blip r:embed="rId5">
            <a:alphaModFix/>
          </a:blip>
          <a:srcRect/>
          <a:stretch/>
        </p:blipFill>
        <p:spPr>
          <a:xfrm>
            <a:off x="609600" y="731519"/>
            <a:ext cx="10972800" cy="59205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pic>
        <p:nvPicPr>
          <p:cNvPr id="1761" name="Shape 1761"/>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62" name="Shape 1762"/>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63" name="Shape 1763"/>
          <p:cNvPicPr preferRelativeResize="0"/>
          <p:nvPr/>
        </p:nvPicPr>
        <p:blipFill rotWithShape="1">
          <a:blip r:embed="rId5">
            <a:alphaModFix/>
          </a:blip>
          <a:srcRect/>
          <a:stretch/>
        </p:blipFill>
        <p:spPr>
          <a:xfrm>
            <a:off x="609600" y="640057"/>
            <a:ext cx="10342800" cy="60042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pic>
        <p:nvPicPr>
          <p:cNvPr id="1768" name="Shape 1768"/>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69" name="Shape 1769"/>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70" name="Shape 1770"/>
          <p:cNvPicPr preferRelativeResize="0"/>
          <p:nvPr/>
        </p:nvPicPr>
        <p:blipFill rotWithShape="1">
          <a:blip r:embed="rId5">
            <a:alphaModFix/>
          </a:blip>
          <a:srcRect/>
          <a:stretch/>
        </p:blipFill>
        <p:spPr>
          <a:xfrm>
            <a:off x="2310869" y="342900"/>
            <a:ext cx="7570200" cy="61722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pic>
        <p:nvPicPr>
          <p:cNvPr id="1775" name="Shape 1775"/>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76" name="Shape 1776"/>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77" name="Shape 1777"/>
          <p:cNvPicPr preferRelativeResize="0"/>
          <p:nvPr/>
        </p:nvPicPr>
        <p:blipFill rotWithShape="1">
          <a:blip r:embed="rId5">
            <a:alphaModFix/>
          </a:blip>
          <a:srcRect/>
          <a:stretch/>
        </p:blipFill>
        <p:spPr>
          <a:xfrm>
            <a:off x="2999550" y="342900"/>
            <a:ext cx="6192600" cy="61722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pic>
        <p:nvPicPr>
          <p:cNvPr id="1782" name="Shape 1782"/>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83" name="Shape 1783"/>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84" name="Shape 1784"/>
          <p:cNvPicPr preferRelativeResize="0"/>
          <p:nvPr/>
        </p:nvPicPr>
        <p:blipFill rotWithShape="1">
          <a:blip r:embed="rId5">
            <a:alphaModFix/>
          </a:blip>
          <a:srcRect/>
          <a:stretch/>
        </p:blipFill>
        <p:spPr>
          <a:xfrm>
            <a:off x="3094650" y="342900"/>
            <a:ext cx="6002700" cy="61722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pic>
        <p:nvPicPr>
          <p:cNvPr id="1789" name="Shape 1789"/>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90" name="Shape 1790"/>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91" name="Shape 1791"/>
          <p:cNvPicPr preferRelativeResize="0"/>
          <p:nvPr/>
        </p:nvPicPr>
        <p:blipFill rotWithShape="1">
          <a:blip r:embed="rId5">
            <a:alphaModFix/>
          </a:blip>
          <a:srcRect/>
          <a:stretch/>
        </p:blipFill>
        <p:spPr>
          <a:xfrm>
            <a:off x="1845450" y="342900"/>
            <a:ext cx="8501100" cy="61722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Shape 1796"/>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797" name="Shape 1797"/>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798" name="Shape 1798"/>
          <p:cNvPicPr preferRelativeResize="0"/>
          <p:nvPr/>
        </p:nvPicPr>
        <p:blipFill rotWithShape="1">
          <a:blip r:embed="rId5">
            <a:alphaModFix/>
          </a:blip>
          <a:srcRect/>
          <a:stretch/>
        </p:blipFill>
        <p:spPr>
          <a:xfrm>
            <a:off x="2633969" y="342900"/>
            <a:ext cx="6924000" cy="617220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pic>
        <p:nvPicPr>
          <p:cNvPr id="1803" name="Shape 1803"/>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804" name="Shape 1804"/>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805" name="Shape 1805"/>
          <p:cNvPicPr preferRelativeResize="0"/>
          <p:nvPr/>
        </p:nvPicPr>
        <p:blipFill rotWithShape="1">
          <a:blip r:embed="rId5">
            <a:alphaModFix/>
          </a:blip>
          <a:srcRect/>
          <a:stretch/>
        </p:blipFill>
        <p:spPr>
          <a:xfrm>
            <a:off x="2824109" y="342900"/>
            <a:ext cx="6543600" cy="61722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pic>
        <p:nvPicPr>
          <p:cNvPr id="1810" name="Shape 1810"/>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811" name="Shape 1811"/>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812" name="Shape 1812"/>
          <p:cNvPicPr preferRelativeResize="0"/>
          <p:nvPr/>
        </p:nvPicPr>
        <p:blipFill rotWithShape="1">
          <a:blip r:embed="rId5">
            <a:alphaModFix/>
          </a:blip>
          <a:srcRect/>
          <a:stretch/>
        </p:blipFill>
        <p:spPr>
          <a:xfrm>
            <a:off x="2022269" y="342900"/>
            <a:ext cx="6110700" cy="6172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5100" b="0" i="0" u="none" strike="noStrike" cap="none">
                <a:solidFill>
                  <a:schemeClr val="dk2"/>
                </a:solidFill>
                <a:latin typeface="Arial"/>
                <a:ea typeface="Arial"/>
                <a:cs typeface="Arial"/>
                <a:sym typeface="Arial"/>
              </a:rPr>
              <a:t>HISTORY NURTURES OUR IMAGINATION.</a:t>
            </a:r>
          </a:p>
        </p:txBody>
      </p:sp>
      <p:pic>
        <p:nvPicPr>
          <p:cNvPr id="403" name="Shape 403" descr="25-Nasca_Lines_1.jpg"/>
          <p:cNvPicPr preferRelativeResize="0">
            <a:picLocks noGrp="1"/>
          </p:cNvPicPr>
          <p:nvPr>
            <p:ph type="body" idx="1"/>
          </p:nvPr>
        </p:nvPicPr>
        <p:blipFill rotWithShape="1">
          <a:blip r:embed="rId3">
            <a:alphaModFix/>
          </a:blip>
          <a:srcRect/>
          <a:stretch/>
        </p:blipFill>
        <p:spPr>
          <a:xfrm>
            <a:off x="3944407" y="2286000"/>
            <a:ext cx="4792132" cy="3594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1817" name="Shape 1817"/>
          <p:cNvPicPr preferRelativeResize="0"/>
          <p:nvPr/>
        </p:nvPicPr>
        <p:blipFill rotWithShape="1">
          <a:blip r:embed="rId3">
            <a:alphaModFix/>
          </a:blip>
          <a:srcRect/>
          <a:stretch/>
        </p:blipFill>
        <p:spPr>
          <a:xfrm>
            <a:off x="10363200" y="274320"/>
            <a:ext cx="1346100" cy="352500"/>
          </a:xfrm>
          <a:prstGeom prst="rect">
            <a:avLst/>
          </a:prstGeom>
          <a:noFill/>
          <a:ln>
            <a:noFill/>
          </a:ln>
        </p:spPr>
      </p:pic>
      <p:pic>
        <p:nvPicPr>
          <p:cNvPr id="1818" name="Shape 1818"/>
          <p:cNvPicPr preferRelativeResize="0"/>
          <p:nvPr/>
        </p:nvPicPr>
        <p:blipFill rotWithShape="1">
          <a:blip r:embed="rId4">
            <a:alphaModFix/>
          </a:blip>
          <a:srcRect/>
          <a:stretch/>
        </p:blipFill>
        <p:spPr>
          <a:xfrm>
            <a:off x="609600" y="6515100"/>
            <a:ext cx="10985400" cy="9600"/>
          </a:xfrm>
          <a:prstGeom prst="rect">
            <a:avLst/>
          </a:prstGeom>
          <a:noFill/>
          <a:ln>
            <a:noFill/>
          </a:ln>
        </p:spPr>
      </p:pic>
      <p:pic>
        <p:nvPicPr>
          <p:cNvPr id="1819" name="Shape 1819"/>
          <p:cNvPicPr preferRelativeResize="0"/>
          <p:nvPr/>
        </p:nvPicPr>
        <p:blipFill rotWithShape="1">
          <a:blip r:embed="rId5">
            <a:alphaModFix/>
          </a:blip>
          <a:srcRect/>
          <a:stretch/>
        </p:blipFill>
        <p:spPr>
          <a:xfrm>
            <a:off x="2681340" y="342900"/>
            <a:ext cx="6829200" cy="61722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Shape 1825"/>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Egypt Mythology and Religion Posters</a:t>
            </a:r>
          </a:p>
        </p:txBody>
      </p:sp>
      <p:sp>
        <p:nvSpPr>
          <p:cNvPr id="1826" name="Shape 182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457200" lvl="0" indent="-228600" rtl="0">
              <a:spcBef>
                <a:spcPts val="0"/>
              </a:spcBef>
            </a:pPr>
            <a:r>
              <a:rPr lang="en-US"/>
              <a:t>Spend 40 Minutes researching and creating poster</a:t>
            </a:r>
          </a:p>
          <a:p>
            <a:pPr marL="457200" lvl="0" indent="-228600" rtl="0">
              <a:spcBef>
                <a:spcPts val="0"/>
              </a:spcBef>
            </a:pPr>
            <a:r>
              <a:rPr lang="en-US"/>
              <a:t>Poster Presentation</a:t>
            </a:r>
          </a:p>
          <a:p>
            <a:pPr marL="914400" lvl="1" indent="-228600" rtl="0">
              <a:spcBef>
                <a:spcPts val="0"/>
              </a:spcBef>
            </a:pPr>
            <a:r>
              <a:rPr lang="en-US"/>
              <a:t>Religious Rituals</a:t>
            </a:r>
          </a:p>
          <a:p>
            <a:pPr marL="914400" lvl="1" indent="-228600" rtl="0">
              <a:spcBef>
                <a:spcPts val="0"/>
              </a:spcBef>
            </a:pPr>
            <a:r>
              <a:rPr lang="en-US"/>
              <a:t>Death Rituals </a:t>
            </a:r>
          </a:p>
          <a:p>
            <a:pPr marL="914400" lvl="1" indent="-228600" rtl="0">
              <a:spcBef>
                <a:spcPts val="0"/>
              </a:spcBef>
            </a:pPr>
            <a:r>
              <a:rPr lang="en-US"/>
              <a:t>Afterlife story, Book of the Dead </a:t>
            </a:r>
          </a:p>
          <a:p>
            <a:pPr marL="914400" lvl="1" indent="-228600" rtl="0">
              <a:spcBef>
                <a:spcPts val="0"/>
              </a:spcBef>
            </a:pPr>
            <a:r>
              <a:rPr lang="en-US"/>
              <a:t>Pharaohs and religion</a:t>
            </a:r>
          </a:p>
          <a:p>
            <a:pPr marL="914400" lvl="1" indent="-228600" rtl="0">
              <a:spcBef>
                <a:spcPts val="0"/>
              </a:spcBef>
            </a:pPr>
            <a:r>
              <a:rPr lang="en-US"/>
              <a:t>Creation myth</a:t>
            </a:r>
          </a:p>
          <a:p>
            <a:pPr marL="914400" lvl="1" indent="-228600" rtl="0">
              <a:spcBef>
                <a:spcPts val="0"/>
              </a:spcBef>
            </a:pPr>
            <a:r>
              <a:rPr lang="en-US"/>
              <a:t>Choose your own story on Gods/Goddesses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Shape 1832"/>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rtl="0">
              <a:spcBef>
                <a:spcPts val="0"/>
              </a:spcBef>
              <a:buNone/>
            </a:pPr>
            <a:r>
              <a:rPr lang="en-US"/>
              <a:t>Notes Summary</a:t>
            </a:r>
          </a:p>
        </p:txBody>
      </p:sp>
      <p:sp>
        <p:nvSpPr>
          <p:cNvPr id="1833" name="Shape 1833"/>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Shape 1839"/>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a:spcBef>
                <a:spcPts val="0"/>
              </a:spcBef>
              <a:buNone/>
            </a:pPr>
            <a:r>
              <a:rPr lang="en-US"/>
              <a:t>Day 8</a:t>
            </a:r>
          </a:p>
        </p:txBody>
      </p:sp>
      <p:sp>
        <p:nvSpPr>
          <p:cNvPr id="1840" name="Shape 1840"/>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Shape 1846"/>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Warm Up (Ungraded Quiz)</a:t>
            </a:r>
          </a:p>
        </p:txBody>
      </p:sp>
      <p:sp>
        <p:nvSpPr>
          <p:cNvPr id="1847" name="Shape 1847"/>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457200" marR="40638" lvl="0" indent="-228600">
              <a:lnSpc>
                <a:spcPct val="150000"/>
              </a:lnSpc>
              <a:spcBef>
                <a:spcPts val="0"/>
              </a:spcBef>
              <a:buClr>
                <a:schemeClr val="dk2"/>
              </a:buClr>
              <a:buFont typeface="Arial"/>
              <a:buAutoNum type="arabicPeriod"/>
            </a:pPr>
            <a:r>
              <a:rPr lang="en-US">
                <a:solidFill>
                  <a:schemeClr val="dk2"/>
                </a:solidFill>
                <a:latin typeface="Arial"/>
                <a:ea typeface="Arial"/>
                <a:cs typeface="Arial"/>
                <a:sym typeface="Arial"/>
              </a:rPr>
              <a:t>What period were the Pyramids built?</a:t>
            </a:r>
          </a:p>
          <a:p>
            <a:pPr marL="457200" marR="40638" lvl="0" indent="-228600">
              <a:lnSpc>
                <a:spcPct val="150000"/>
              </a:lnSpc>
              <a:spcBef>
                <a:spcPts val="0"/>
              </a:spcBef>
              <a:buClr>
                <a:schemeClr val="dk2"/>
              </a:buClr>
              <a:buFont typeface="Arial"/>
              <a:buAutoNum type="arabicPeriod"/>
            </a:pPr>
            <a:r>
              <a:rPr lang="en-US">
                <a:solidFill>
                  <a:schemeClr val="dk2"/>
                </a:solidFill>
                <a:latin typeface="Arial"/>
                <a:ea typeface="Arial"/>
                <a:cs typeface="Arial"/>
                <a:sym typeface="Arial"/>
              </a:rPr>
              <a:t> Who conquered the Egyptians during the Middle Kingdom?</a:t>
            </a:r>
          </a:p>
          <a:p>
            <a:pPr marL="457200" marR="40638" lvl="0" indent="-228600">
              <a:lnSpc>
                <a:spcPct val="150000"/>
              </a:lnSpc>
              <a:spcBef>
                <a:spcPts val="0"/>
              </a:spcBef>
              <a:buClr>
                <a:schemeClr val="dk2"/>
              </a:buClr>
              <a:buFont typeface="Arial"/>
              <a:buAutoNum type="arabicPeriod"/>
            </a:pPr>
            <a:r>
              <a:rPr lang="en-US">
                <a:solidFill>
                  <a:schemeClr val="dk2"/>
                </a:solidFill>
                <a:latin typeface="Arial"/>
                <a:ea typeface="Arial"/>
                <a:cs typeface="Arial"/>
                <a:sym typeface="Arial"/>
              </a:rPr>
              <a:t> What good came out of it?</a:t>
            </a:r>
          </a:p>
          <a:p>
            <a:pPr marL="457200" marR="40638" lvl="0" indent="-228600" rtl="0">
              <a:lnSpc>
                <a:spcPct val="150000"/>
              </a:lnSpc>
              <a:spcBef>
                <a:spcPts val="0"/>
              </a:spcBef>
              <a:buClr>
                <a:schemeClr val="dk2"/>
              </a:buClr>
              <a:buFont typeface="Arial"/>
              <a:buAutoNum type="arabicPeriod"/>
            </a:pPr>
            <a:r>
              <a:rPr lang="en-US">
                <a:solidFill>
                  <a:schemeClr val="dk2"/>
                </a:solidFill>
                <a:latin typeface="Arial"/>
                <a:ea typeface="Arial"/>
                <a:cs typeface="Arial"/>
                <a:sym typeface="Arial"/>
              </a:rPr>
              <a:t>  What Egyptian Pharaoh signed the first recorded peace treaty?</a:t>
            </a:r>
          </a:p>
          <a:p>
            <a:pPr marL="457200" marR="40638" lvl="0" indent="-228600">
              <a:lnSpc>
                <a:spcPct val="150000"/>
              </a:lnSpc>
              <a:spcBef>
                <a:spcPts val="0"/>
              </a:spcBef>
              <a:buClr>
                <a:schemeClr val="dk1"/>
              </a:buClr>
              <a:buAutoNum type="arabicPeriod"/>
            </a:pPr>
            <a:r>
              <a:rPr lang="en-US">
                <a:solidFill>
                  <a:schemeClr val="dk1"/>
                </a:solidFill>
                <a:latin typeface="Arial"/>
                <a:ea typeface="Arial"/>
                <a:cs typeface="Arial"/>
                <a:sym typeface="Arial"/>
              </a:rPr>
              <a:t> What is the job of a </a:t>
            </a:r>
            <a:r>
              <a:rPr lang="en-US" u="sng">
                <a:solidFill>
                  <a:schemeClr val="dk1"/>
                </a:solidFill>
                <a:latin typeface="Arial"/>
                <a:ea typeface="Arial"/>
                <a:cs typeface="Arial"/>
                <a:sym typeface="Arial"/>
              </a:rPr>
              <a:t>vizier</a:t>
            </a:r>
            <a:r>
              <a:rPr lang="en-US">
                <a:solidFill>
                  <a:schemeClr val="dk1"/>
                </a:solidFill>
                <a:latin typeface="Arial"/>
                <a:ea typeface="Arial"/>
                <a:cs typeface="Arial"/>
                <a:sym typeface="Arial"/>
              </a:rPr>
              <a:t>?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pic>
        <p:nvPicPr>
          <p:cNvPr id="1859" name="Shape 1859"/>
          <p:cNvPicPr preferRelativeResize="0"/>
          <p:nvPr/>
        </p:nvPicPr>
        <p:blipFill rotWithShape="1">
          <a:blip r:embed="rId3">
            <a:alphaModFix/>
          </a:blip>
          <a:srcRect/>
          <a:stretch/>
        </p:blipFill>
        <p:spPr>
          <a:xfrm>
            <a:off x="706966" y="1322387"/>
            <a:ext cx="10964400" cy="51450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
        <p:nvSpPr>
          <p:cNvPr id="1860" name="Shape 1860"/>
          <p:cNvSpPr txBox="1"/>
          <p:nvPr/>
        </p:nvSpPr>
        <p:spPr>
          <a:xfrm>
            <a:off x="992716" y="169862"/>
            <a:ext cx="10454400" cy="1138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US" sz="3400" b="1" i="0" u="none" strike="noStrike" cap="none">
                <a:solidFill>
                  <a:schemeClr val="dk1"/>
                </a:solidFill>
                <a:latin typeface="Helvetica Neue"/>
                <a:ea typeface="Helvetica Neue"/>
                <a:cs typeface="Helvetica Neue"/>
                <a:sym typeface="Helvetica Neue"/>
              </a:rPr>
              <a:t>What do you know about the Egyptian pyramids?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Shape 1865"/>
          <p:cNvSpPr txBox="1">
            <a:spLocks noGrp="1"/>
          </p:cNvSpPr>
          <p:nvPr>
            <p:ph type="body" idx="1"/>
          </p:nvPr>
        </p:nvSpPr>
        <p:spPr>
          <a:xfrm>
            <a:off x="1206500" y="3306762"/>
            <a:ext cx="9450900" cy="909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800" b="1" i="0" u="none" strike="noStrike" cap="none">
                <a:solidFill>
                  <a:schemeClr val="lt1"/>
                </a:solidFill>
                <a:latin typeface="Helvetica Neue"/>
                <a:ea typeface="Helvetica Neue"/>
                <a:cs typeface="Helvetica Neue"/>
                <a:sym typeface="Helvetica Neue"/>
              </a:rPr>
              <a:t>The Egyptian Pyramids</a:t>
            </a:r>
          </a:p>
          <a:p>
            <a:pPr marL="0" marR="0" lvl="0" indent="0" algn="l" rtl="0">
              <a:lnSpc>
                <a:spcPct val="100000"/>
              </a:lnSpc>
              <a:spcBef>
                <a:spcPts val="0"/>
              </a:spcBef>
              <a:spcAft>
                <a:spcPts val="0"/>
              </a:spcAft>
              <a:buClr>
                <a:schemeClr val="lt1"/>
              </a:buClr>
              <a:buSzPct val="25000"/>
              <a:buFont typeface="Arial"/>
              <a:buNone/>
            </a:pPr>
            <a:endParaRPr sz="4800"/>
          </a:p>
        </p:txBody>
      </p:sp>
      <p:sp>
        <p:nvSpPr>
          <p:cNvPr id="1866" name="Shape 1866"/>
          <p:cNvSpPr txBox="1"/>
          <p:nvPr/>
        </p:nvSpPr>
        <p:spPr>
          <a:xfrm>
            <a:off x="6004982" y="2471736"/>
            <a:ext cx="247500" cy="369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Shape 1871"/>
          <p:cNvSpPr txBox="1">
            <a:spLocks noGrp="1"/>
          </p:cNvSpPr>
          <p:nvPr>
            <p:ph type="title"/>
          </p:nvPr>
        </p:nvSpPr>
        <p:spPr>
          <a:xfrm>
            <a:off x="935566" y="469900"/>
            <a:ext cx="10210800" cy="868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5000" b="1" i="0" u="none" strike="noStrike" cap="none">
                <a:solidFill>
                  <a:schemeClr val="dk1"/>
                </a:solidFill>
                <a:latin typeface="Helvetica Neue"/>
                <a:ea typeface="Helvetica Neue"/>
                <a:cs typeface="Helvetica Neue"/>
                <a:sym typeface="Helvetica Neue"/>
              </a:rPr>
              <a:t>The Pyramids</a:t>
            </a:r>
          </a:p>
        </p:txBody>
      </p:sp>
      <p:sp>
        <p:nvSpPr>
          <p:cNvPr id="1872" name="Shape 1872"/>
          <p:cNvSpPr txBox="1"/>
          <p:nvPr/>
        </p:nvSpPr>
        <p:spPr>
          <a:xfrm>
            <a:off x="2091266" y="6146800"/>
            <a:ext cx="8449500" cy="4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1" u="none">
                <a:solidFill>
                  <a:schemeClr val="dk1"/>
                </a:solidFill>
                <a:latin typeface="Calibri"/>
                <a:ea typeface="Calibri"/>
                <a:cs typeface="Calibri"/>
                <a:sym typeface="Calibri"/>
              </a:rPr>
              <a:t>The Pyramids at Giza</a:t>
            </a:r>
          </a:p>
        </p:txBody>
      </p:sp>
      <p:pic>
        <p:nvPicPr>
          <p:cNvPr id="1873" name="Shape 1873"/>
          <p:cNvPicPr preferRelativeResize="0"/>
          <p:nvPr/>
        </p:nvPicPr>
        <p:blipFill rotWithShape="1">
          <a:blip r:embed="rId3">
            <a:alphaModFix/>
          </a:blip>
          <a:srcRect/>
          <a:stretch/>
        </p:blipFill>
        <p:spPr>
          <a:xfrm>
            <a:off x="1943100" y="1328737"/>
            <a:ext cx="8752500" cy="48768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Shape 1878"/>
          <p:cNvSpPr txBox="1">
            <a:spLocks noGrp="1"/>
          </p:cNvSpPr>
          <p:nvPr>
            <p:ph type="title"/>
          </p:nvPr>
        </p:nvSpPr>
        <p:spPr>
          <a:xfrm>
            <a:off x="935566" y="554037"/>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100" b="1" i="0" u="none" strike="noStrike" cap="none">
                <a:solidFill>
                  <a:schemeClr val="dk1"/>
                </a:solidFill>
                <a:latin typeface="Helvetica Neue"/>
                <a:ea typeface="Helvetica Neue"/>
                <a:cs typeface="Helvetica Neue"/>
                <a:sym typeface="Helvetica Neue"/>
              </a:rPr>
              <a:t>How were the pyramids built?</a:t>
            </a:r>
          </a:p>
        </p:txBody>
      </p:sp>
      <p:sp>
        <p:nvSpPr>
          <p:cNvPr id="1879" name="Shape 1879"/>
          <p:cNvSpPr txBox="1"/>
          <p:nvPr/>
        </p:nvSpPr>
        <p:spPr>
          <a:xfrm>
            <a:off x="1267058" y="5906312"/>
            <a:ext cx="9360000" cy="4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1" u="none">
                <a:solidFill>
                  <a:schemeClr val="dk1"/>
                </a:solidFill>
                <a:latin typeface="Calibri"/>
                <a:ea typeface="Calibri"/>
                <a:cs typeface="Calibri"/>
                <a:sym typeface="Calibri"/>
              </a:rPr>
              <a:t>The Pyramids at Giza</a:t>
            </a:r>
          </a:p>
          <a:p>
            <a:pPr marL="228600" lvl="0" indent="-171450" rtl="0">
              <a:lnSpc>
                <a:spcPct val="110000"/>
              </a:lnSpc>
              <a:spcBef>
                <a:spcPts val="700"/>
              </a:spcBef>
              <a:buClr>
                <a:schemeClr val="dk1"/>
              </a:buClr>
              <a:buSzPct val="55000"/>
              <a:buFont typeface="Arial"/>
              <a:buNone/>
            </a:pPr>
            <a:r>
              <a:rPr lang="en-US" sz="2000" u="sng">
                <a:solidFill>
                  <a:srgbClr val="46B2B5"/>
                </a:solidFill>
                <a:latin typeface="Cabin"/>
                <a:ea typeface="Cabin"/>
                <a:cs typeface="Cabin"/>
                <a:sym typeface="Cabin"/>
                <a:hlinkClick r:id="rId3"/>
              </a:rPr>
              <a:t>http://www.history.com/topics/ancient-history/the-egyptian-pyramids/videos</a:t>
            </a:r>
          </a:p>
        </p:txBody>
      </p:sp>
      <p:pic>
        <p:nvPicPr>
          <p:cNvPr id="1880" name="Shape 1880"/>
          <p:cNvPicPr preferRelativeResize="0"/>
          <p:nvPr/>
        </p:nvPicPr>
        <p:blipFill rotWithShape="1">
          <a:blip r:embed="rId4">
            <a:alphaModFix/>
          </a:blip>
          <a:srcRect/>
          <a:stretch/>
        </p:blipFill>
        <p:spPr>
          <a:xfrm>
            <a:off x="1564950" y="1321700"/>
            <a:ext cx="9062100" cy="45846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Shape 1885"/>
          <p:cNvSpPr txBox="1">
            <a:spLocks noGrp="1"/>
          </p:cNvSpPr>
          <p:nvPr>
            <p:ph type="title"/>
          </p:nvPr>
        </p:nvSpPr>
        <p:spPr>
          <a:xfrm>
            <a:off x="935566" y="536575"/>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400" b="1" i="0" u="none" strike="noStrike" cap="none">
                <a:solidFill>
                  <a:schemeClr val="dk1"/>
                </a:solidFill>
                <a:latin typeface="Helvetica Neue"/>
                <a:ea typeface="Helvetica Neue"/>
                <a:cs typeface="Helvetica Neue"/>
                <a:sym typeface="Helvetica Neue"/>
              </a:rPr>
              <a:t>Who built the pyramids?</a:t>
            </a:r>
          </a:p>
        </p:txBody>
      </p:sp>
      <p:sp>
        <p:nvSpPr>
          <p:cNvPr id="1886" name="Shape 1886"/>
          <p:cNvSpPr txBox="1"/>
          <p:nvPr/>
        </p:nvSpPr>
        <p:spPr>
          <a:xfrm>
            <a:off x="903816" y="6130925"/>
            <a:ext cx="10221300" cy="460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1" u="none">
                <a:solidFill>
                  <a:schemeClr val="dk1"/>
                </a:solidFill>
                <a:latin typeface="Calibri"/>
                <a:ea typeface="Calibri"/>
                <a:cs typeface="Calibri"/>
                <a:sym typeface="Calibri"/>
              </a:rPr>
              <a:t>The Great Pyramid at Giza</a:t>
            </a:r>
          </a:p>
        </p:txBody>
      </p:sp>
      <p:pic>
        <p:nvPicPr>
          <p:cNvPr id="1887" name="Shape 1887"/>
          <p:cNvPicPr preferRelativeResize="0"/>
          <p:nvPr/>
        </p:nvPicPr>
        <p:blipFill rotWithShape="1">
          <a:blip r:embed="rId3">
            <a:alphaModFix/>
          </a:blip>
          <a:srcRect/>
          <a:stretch/>
        </p:blipFill>
        <p:spPr>
          <a:xfrm>
            <a:off x="838200" y="1311275"/>
            <a:ext cx="10329300" cy="48402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5100" b="0" i="0" u="none" strike="noStrike" cap="none">
                <a:solidFill>
                  <a:schemeClr val="dk2"/>
                </a:solidFill>
                <a:latin typeface="Arial"/>
                <a:ea typeface="Arial"/>
                <a:cs typeface="Arial"/>
                <a:sym typeface="Arial"/>
              </a:rPr>
              <a:t>HISTORY HELPS US REMEMBER.</a:t>
            </a:r>
          </a:p>
        </p:txBody>
      </p:sp>
      <p:pic>
        <p:nvPicPr>
          <p:cNvPr id="409" name="Shape 409" descr="vietnam-memorial.jpg"/>
          <p:cNvPicPr preferRelativeResize="0">
            <a:picLocks noGrp="1"/>
          </p:cNvPicPr>
          <p:nvPr>
            <p:ph type="body" idx="1"/>
          </p:nvPr>
        </p:nvPicPr>
        <p:blipFill rotWithShape="1">
          <a:blip r:embed="rId3">
            <a:alphaModFix/>
          </a:blip>
          <a:srcRect/>
          <a:stretch/>
        </p:blipFill>
        <p:spPr>
          <a:xfrm>
            <a:off x="3944407" y="2286000"/>
            <a:ext cx="4792132" cy="3594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Shape 1892"/>
          <p:cNvSpPr txBox="1">
            <a:spLocks noGrp="1"/>
          </p:cNvSpPr>
          <p:nvPr>
            <p:ph type="body" idx="1"/>
          </p:nvPr>
        </p:nvSpPr>
        <p:spPr>
          <a:xfrm>
            <a:off x="1096433" y="1292225"/>
            <a:ext cx="10011900" cy="709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1" i="0" u="none" strike="noStrike" cap="none">
                <a:solidFill>
                  <a:schemeClr val="lt1"/>
                </a:solidFill>
                <a:latin typeface="Helvetica Neue"/>
                <a:ea typeface="Helvetica Neue"/>
                <a:cs typeface="Helvetica Neue"/>
                <a:sym typeface="Helvetica Neue"/>
              </a:rPr>
              <a:t>Central Historical Question</a:t>
            </a:r>
          </a:p>
        </p:txBody>
      </p:sp>
      <p:sp>
        <p:nvSpPr>
          <p:cNvPr id="1893" name="Shape 1893"/>
          <p:cNvSpPr txBox="1"/>
          <p:nvPr/>
        </p:nvSpPr>
        <p:spPr>
          <a:xfrm>
            <a:off x="1096433" y="2506661"/>
            <a:ext cx="10011900" cy="21843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Helvetica Neue"/>
              <a:buNone/>
            </a:pPr>
            <a:r>
              <a:rPr lang="en-US" sz="4600" b="0" i="1" u="none">
                <a:solidFill>
                  <a:schemeClr val="lt1"/>
                </a:solidFill>
                <a:latin typeface="Helvetica Neue"/>
                <a:ea typeface="Helvetica Neue"/>
                <a:cs typeface="Helvetica Neue"/>
                <a:sym typeface="Helvetica Neue"/>
              </a:rPr>
              <a:t>Did slaves build the Great Pyramid at Giza?</a:t>
            </a:r>
          </a:p>
          <a:p>
            <a:pPr marL="0" marR="0" lvl="0" indent="0" algn="l" rtl="0">
              <a:lnSpc>
                <a:spcPct val="100000"/>
              </a:lnSpc>
              <a:spcBef>
                <a:spcPts val="0"/>
              </a:spcBef>
              <a:spcAft>
                <a:spcPts val="0"/>
              </a:spcAft>
              <a:buNone/>
            </a:pPr>
            <a:endParaRPr sz="4600" b="0" i="1" u="none">
              <a:solidFill>
                <a:schemeClr val="lt1"/>
              </a:solidFill>
              <a:latin typeface="Helvetica Neue"/>
              <a:ea typeface="Helvetica Neue"/>
              <a:cs typeface="Helvetica Neue"/>
              <a:sym typeface="Helvetica Neue"/>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Shape 189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endParaRPr/>
          </a:p>
        </p:txBody>
      </p:sp>
      <p:sp>
        <p:nvSpPr>
          <p:cNvPr id="1900" name="Shape 1900"/>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r>
              <a:rPr lang="en-US" u="sng">
                <a:solidFill>
                  <a:schemeClr val="hlink"/>
                </a:solidFill>
                <a:hlinkClick r:id="rId3"/>
              </a:rPr>
              <a:t>https://www.youtube.com/watch?v=lotbZQ55SgU</a:t>
            </a:r>
          </a:p>
          <a:p>
            <a:pPr lvl="0">
              <a:spcBef>
                <a:spcPts val="0"/>
              </a:spcBef>
              <a:buNone/>
            </a:pP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Shape 1906"/>
          <p:cNvSpPr txBox="1">
            <a:spLocks noGrp="1"/>
          </p:cNvSpPr>
          <p:nvPr>
            <p:ph type="title"/>
          </p:nvPr>
        </p:nvSpPr>
        <p:spPr>
          <a:xfrm>
            <a:off x="1251678" y="509385"/>
            <a:ext cx="10178400" cy="1492200"/>
          </a:xfrm>
          <a:prstGeom prst="rect">
            <a:avLst/>
          </a:prstGeom>
        </p:spPr>
        <p:txBody>
          <a:bodyPr lIns="91425" tIns="91425" rIns="91425" bIns="91425" anchor="t" anchorCtr="0">
            <a:noAutofit/>
          </a:bodyPr>
          <a:lstStyle/>
          <a:p>
            <a:pPr lvl="0">
              <a:spcBef>
                <a:spcPts val="0"/>
              </a:spcBef>
              <a:buNone/>
            </a:pPr>
            <a:r>
              <a:rPr lang="en-US"/>
              <a:t>Review Assignment</a:t>
            </a:r>
          </a:p>
        </p:txBody>
      </p:sp>
      <p:sp>
        <p:nvSpPr>
          <p:cNvPr id="1907" name="Shape 1907"/>
          <p:cNvSpPr txBox="1">
            <a:spLocks noGrp="1"/>
          </p:cNvSpPr>
          <p:nvPr>
            <p:ph type="body" idx="1"/>
          </p:nvPr>
        </p:nvSpPr>
        <p:spPr>
          <a:xfrm>
            <a:off x="1251675" y="1754925"/>
            <a:ext cx="5721900" cy="4953000"/>
          </a:xfrm>
          <a:prstGeom prst="rect">
            <a:avLst/>
          </a:prstGeom>
        </p:spPr>
        <p:txBody>
          <a:bodyPr lIns="91425" tIns="91425" rIns="91425" bIns="91425" anchor="t" anchorCtr="0">
            <a:noAutofit/>
          </a:bodyPr>
          <a:lstStyle/>
          <a:p>
            <a:pPr marL="457200" lvl="0" indent="-228600" rtl="0">
              <a:spcBef>
                <a:spcPts val="0"/>
              </a:spcBef>
              <a:buAutoNum type="arabicPeriod"/>
            </a:pPr>
            <a:r>
              <a:rPr lang="en-US"/>
              <a:t>Neolithic Revolution. Think of how it changed the world for good and bad</a:t>
            </a:r>
          </a:p>
          <a:p>
            <a:pPr marL="457200" lvl="0" indent="-228600" rtl="0">
              <a:spcBef>
                <a:spcPts val="0"/>
              </a:spcBef>
              <a:buAutoNum type="arabicPeriod"/>
            </a:pPr>
            <a:r>
              <a:rPr lang="en-US"/>
              <a:t>Mesopotamia</a:t>
            </a:r>
          </a:p>
          <a:p>
            <a:pPr marL="457200" lvl="0" indent="-228600" rtl="0">
              <a:spcBef>
                <a:spcPts val="0"/>
              </a:spcBef>
              <a:buAutoNum type="arabicPeriod"/>
            </a:pPr>
            <a:r>
              <a:rPr lang="en-US"/>
              <a:t>Egypt</a:t>
            </a:r>
          </a:p>
          <a:p>
            <a:pPr marL="0" lvl="0" indent="0">
              <a:spcBef>
                <a:spcPts val="0"/>
              </a:spcBef>
              <a:buNone/>
            </a:pPr>
            <a:r>
              <a:rPr lang="en-US"/>
              <a:t>Split into groups. Each group creates a summary from their notes on their subject. They will write their summary into one quarter of a page. Use the back if you need to. Be sure to get the best information possible into your summary! When I tell you you will create new groups and share your information with each other. Teach it to each other. This helps you learn. </a:t>
            </a:r>
          </a:p>
        </p:txBody>
      </p:sp>
      <p:graphicFrame>
        <p:nvGraphicFramePr>
          <p:cNvPr id="1908" name="Shape 1908"/>
          <p:cNvGraphicFramePr/>
          <p:nvPr/>
        </p:nvGraphicFramePr>
        <p:xfrm>
          <a:off x="7202925" y="1025100"/>
          <a:ext cx="3919250" cy="5312300"/>
        </p:xfrm>
        <a:graphic>
          <a:graphicData uri="http://schemas.openxmlformats.org/drawingml/2006/table">
            <a:tbl>
              <a:tblPr>
                <a:noFill/>
                <a:tableStyleId>{0BBF894C-7CE6-4D6B-8050-4322A99EA8B7}</a:tableStyleId>
              </a:tblPr>
              <a:tblGrid>
                <a:gridCol w="1959625"/>
                <a:gridCol w="1959625"/>
              </a:tblGrid>
              <a:tr h="2656150">
                <a:tc>
                  <a:txBody>
                    <a:bodyPr/>
                    <a:lstStyle/>
                    <a:p>
                      <a:pPr marL="457200" lvl="0" indent="-228600" rtl="0">
                        <a:spcBef>
                          <a:spcPts val="0"/>
                        </a:spcBef>
                        <a:buAutoNum type="arabicPeriod"/>
                      </a:pPr>
                      <a:endParaRP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lvl="0" rtl="0">
                        <a:spcBef>
                          <a:spcPts val="0"/>
                        </a:spcBef>
                        <a:buNone/>
                      </a:pPr>
                      <a:r>
                        <a:rPr lang="en-US"/>
                        <a:t>2.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r>
              <a:tr h="2656150">
                <a:tc>
                  <a:txBody>
                    <a:bodyPr/>
                    <a:lstStyle/>
                    <a:p>
                      <a:pPr lvl="0" rtl="0">
                        <a:spcBef>
                          <a:spcPts val="0"/>
                        </a:spcBef>
                        <a:buNone/>
                      </a:pPr>
                      <a:r>
                        <a:rPr lang="en-US"/>
                        <a:t>3.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lvl="0" rtl="0">
                        <a:spcBef>
                          <a:spcPts val="0"/>
                        </a:spcBef>
                        <a:buNone/>
                      </a:pPr>
                      <a:r>
                        <a:rPr lang="en-US"/>
                        <a:t>4.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4590" b="0" i="0" u="none" strike="noStrike" cap="none">
                <a:solidFill>
                  <a:schemeClr val="dk2"/>
                </a:solidFill>
                <a:latin typeface="Arial"/>
                <a:ea typeface="Arial"/>
                <a:cs typeface="Arial"/>
                <a:sym typeface="Arial"/>
              </a:rPr>
              <a:t>HISTORY HELPS US ACKNOWLEDGE OTHER PEOPLE’S PERSPECTIVES.</a:t>
            </a:r>
          </a:p>
        </p:txBody>
      </p:sp>
      <p:pic>
        <p:nvPicPr>
          <p:cNvPr id="416" name="Shape 416" descr="China_map.jpg"/>
          <p:cNvPicPr preferRelativeResize="0">
            <a:picLocks noGrp="1"/>
          </p:cNvPicPr>
          <p:nvPr>
            <p:ph type="body" idx="1"/>
          </p:nvPr>
        </p:nvPicPr>
        <p:blipFill rotWithShape="1">
          <a:blip r:embed="rId3">
            <a:alphaModFix/>
          </a:blip>
          <a:srcRect l="6133" r="6133"/>
          <a:stretch/>
        </p:blipFill>
        <p:spPr>
          <a:xfrm>
            <a:off x="1449611" y="2340007"/>
            <a:ext cx="7729114" cy="42507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ctrTitle"/>
          </p:nvPr>
        </p:nvSpPr>
        <p:spPr>
          <a:xfrm>
            <a:off x="1078523" y="1098387"/>
            <a:ext cx="10318418" cy="4394987"/>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2"/>
              </a:buClr>
              <a:buSzPct val="25000"/>
              <a:buFont typeface="Impact"/>
              <a:buNone/>
            </a:pPr>
            <a:r>
              <a:rPr lang="en-US" sz="10000" b="0" i="0" u="none" strike="noStrike" cap="none">
                <a:solidFill>
                  <a:schemeClr val="dk2"/>
                </a:solidFill>
                <a:latin typeface="Impact"/>
                <a:ea typeface="Impact"/>
                <a:cs typeface="Impact"/>
                <a:sym typeface="Impact"/>
              </a:rPr>
              <a:t>WHY STUDY WORLD HISTORY?</a:t>
            </a:r>
          </a:p>
        </p:txBody>
      </p:sp>
      <p:sp>
        <p:nvSpPr>
          <p:cNvPr id="297" name="Shape 297"/>
          <p:cNvSpPr txBox="1">
            <a:spLocks noGrp="1"/>
          </p:cNvSpPr>
          <p:nvPr>
            <p:ph type="subTitle" idx="1"/>
          </p:nvPr>
        </p:nvSpPr>
        <p:spPr>
          <a:xfrm>
            <a:off x="2215044" y="5979196"/>
            <a:ext cx="8045373" cy="74227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2"/>
              </a:buClr>
              <a:buSzPct val="25000"/>
              <a:buFont typeface="Arial"/>
              <a:buNone/>
            </a:pPr>
            <a:endParaRPr sz="2000" b="1" i="0" u="none" strike="noStrike" cap="none">
              <a:solidFill>
                <a:schemeClr val="dk2"/>
              </a:solidFill>
              <a:latin typeface="Cabin"/>
              <a:ea typeface="Cabin"/>
              <a:cs typeface="Cabin"/>
              <a:sym typeface="Cab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2209800" y="3810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3600" b="0" i="0" u="none" strike="noStrike" cap="none">
                <a:solidFill>
                  <a:schemeClr val="dk2"/>
                </a:solidFill>
                <a:latin typeface="Impact"/>
                <a:ea typeface="Impact"/>
                <a:cs typeface="Impact"/>
                <a:sym typeface="Impact"/>
              </a:rPr>
              <a:t>HISTORY PROVIDES INSTRUCTIVE EXAMPLES.</a:t>
            </a:r>
          </a:p>
        </p:txBody>
      </p:sp>
      <p:pic>
        <p:nvPicPr>
          <p:cNvPr id="423" name="Shape 423"/>
          <p:cNvPicPr preferRelativeResize="0">
            <a:picLocks noGrp="1"/>
          </p:cNvPicPr>
          <p:nvPr>
            <p:ph type="body" idx="1"/>
          </p:nvPr>
        </p:nvPicPr>
        <p:blipFill rotWithShape="1">
          <a:blip r:embed="rId3">
            <a:alphaModFix/>
          </a:blip>
          <a:srcRect/>
          <a:stretch/>
        </p:blipFill>
        <p:spPr>
          <a:xfrm>
            <a:off x="2590800" y="1752600"/>
            <a:ext cx="7004050" cy="4114800"/>
          </a:xfrm>
          <a:prstGeom prst="rect">
            <a:avLst/>
          </a:prstGeom>
          <a:noFill/>
          <a:ln>
            <a:noFill/>
          </a:ln>
        </p:spPr>
      </p:pic>
      <p:sp>
        <p:nvSpPr>
          <p:cNvPr id="424" name="Shape 424"/>
          <p:cNvSpPr/>
          <p:nvPr/>
        </p:nvSpPr>
        <p:spPr>
          <a:xfrm>
            <a:off x="3429000" y="6248400"/>
            <a:ext cx="6603999"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http://www.estatevaults.com/lm/archives/002123.html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2209800" y="3048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600" b="0" i="0" u="none" strike="noStrike" cap="none">
                <a:solidFill>
                  <a:schemeClr val="dk2"/>
                </a:solidFill>
                <a:latin typeface="Arial"/>
                <a:ea typeface="Arial"/>
                <a:cs typeface="Arial"/>
                <a:sym typeface="Arial"/>
              </a:rPr>
              <a:t>HISTORY SATISFIES A NEED FOR IDENTITY.</a:t>
            </a:r>
          </a:p>
        </p:txBody>
      </p:sp>
      <p:pic>
        <p:nvPicPr>
          <p:cNvPr id="431" name="Shape 431"/>
          <p:cNvPicPr preferRelativeResize="0">
            <a:picLocks noGrp="1"/>
          </p:cNvPicPr>
          <p:nvPr>
            <p:ph type="body" idx="1"/>
          </p:nvPr>
        </p:nvPicPr>
        <p:blipFill rotWithShape="1">
          <a:blip r:embed="rId3">
            <a:alphaModFix/>
          </a:blip>
          <a:srcRect/>
          <a:stretch/>
        </p:blipFill>
        <p:spPr>
          <a:xfrm>
            <a:off x="4038600" y="1676400"/>
            <a:ext cx="4148138" cy="4114800"/>
          </a:xfrm>
          <a:prstGeom prst="rect">
            <a:avLst/>
          </a:prstGeom>
          <a:noFill/>
          <a:ln>
            <a:noFill/>
          </a:ln>
        </p:spPr>
      </p:pic>
      <p:sp>
        <p:nvSpPr>
          <p:cNvPr id="432" name="Shape 432"/>
          <p:cNvSpPr/>
          <p:nvPr/>
        </p:nvSpPr>
        <p:spPr>
          <a:xfrm>
            <a:off x="4038600" y="6100764"/>
            <a:ext cx="4343400" cy="5810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http://wyoming.gov/state/images/home_page/historic/historic.asp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2209800" y="4572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240" b="0" i="0" u="none" strike="noStrike" cap="none">
                <a:solidFill>
                  <a:schemeClr val="dk2"/>
                </a:solidFill>
                <a:latin typeface="Arial"/>
                <a:ea typeface="Arial"/>
                <a:cs typeface="Arial"/>
                <a:sym typeface="Arial"/>
              </a:rPr>
              <a:t>HISTORY HELPS US TO UNDERSTAND AND BE TOLERANT OF OTHER CULTURES.</a:t>
            </a:r>
          </a:p>
        </p:txBody>
      </p:sp>
      <p:pic>
        <p:nvPicPr>
          <p:cNvPr id="439" name="Shape 439"/>
          <p:cNvPicPr preferRelativeResize="0">
            <a:picLocks noGrp="1"/>
          </p:cNvPicPr>
          <p:nvPr>
            <p:ph type="body" idx="1"/>
          </p:nvPr>
        </p:nvPicPr>
        <p:blipFill rotWithShape="1">
          <a:blip r:embed="rId3">
            <a:alphaModFix/>
          </a:blip>
          <a:srcRect/>
          <a:stretch/>
        </p:blipFill>
        <p:spPr>
          <a:xfrm>
            <a:off x="4724401" y="2112963"/>
            <a:ext cx="2765425" cy="4114800"/>
          </a:xfrm>
          <a:prstGeom prst="rect">
            <a:avLst/>
          </a:prstGeom>
          <a:noFill/>
          <a:ln>
            <a:noFill/>
          </a:ln>
        </p:spPr>
      </p:pic>
      <p:sp>
        <p:nvSpPr>
          <p:cNvPr id="440" name="Shape 440"/>
          <p:cNvSpPr/>
          <p:nvPr/>
        </p:nvSpPr>
        <p:spPr>
          <a:xfrm>
            <a:off x="1752600" y="6019801"/>
            <a:ext cx="2666999" cy="5810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http://www.photographersdirect.com/news/200407.asp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Calibri"/>
              <a:buNone/>
            </a:pPr>
            <a:r>
              <a:rPr lang="en-US" sz="5100" b="0" i="0" u="none" strike="noStrike" cap="none">
                <a:solidFill>
                  <a:schemeClr val="dk2"/>
                </a:solidFill>
                <a:latin typeface="Calibri"/>
                <a:ea typeface="Calibri"/>
                <a:cs typeface="Calibri"/>
                <a:sym typeface="Calibri"/>
              </a:rPr>
              <a:t>HISTORY PREPARES US FOR CIVIC INVOLVEMENT.</a:t>
            </a:r>
          </a:p>
        </p:txBody>
      </p:sp>
      <p:pic>
        <p:nvPicPr>
          <p:cNvPr id="446" name="Shape 446" descr="images.jpg"/>
          <p:cNvPicPr preferRelativeResize="0">
            <a:picLocks noGrp="1"/>
          </p:cNvPicPr>
          <p:nvPr>
            <p:ph type="body" idx="1"/>
          </p:nvPr>
        </p:nvPicPr>
        <p:blipFill rotWithShape="1">
          <a:blip r:embed="rId3">
            <a:alphaModFix/>
          </a:blip>
          <a:srcRect/>
          <a:stretch/>
        </p:blipFill>
        <p:spPr>
          <a:xfrm>
            <a:off x="4778375" y="2781300"/>
            <a:ext cx="3124199" cy="260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2209800" y="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Pacifico"/>
              <a:buNone/>
            </a:pPr>
            <a:r>
              <a:rPr lang="en-US" sz="6000" b="0" i="0" u="none" strike="noStrike" cap="none">
                <a:solidFill>
                  <a:schemeClr val="dk2"/>
                </a:solidFill>
                <a:latin typeface="Pacifico"/>
                <a:ea typeface="Pacifico"/>
                <a:cs typeface="Pacifico"/>
                <a:sym typeface="Pacifico"/>
              </a:rPr>
              <a:t>HISTORY IS FUN.</a:t>
            </a:r>
          </a:p>
        </p:txBody>
      </p:sp>
      <p:pic>
        <p:nvPicPr>
          <p:cNvPr id="453" name="Shape 453"/>
          <p:cNvPicPr preferRelativeResize="0">
            <a:picLocks noGrp="1"/>
          </p:cNvPicPr>
          <p:nvPr>
            <p:ph type="body" idx="1"/>
          </p:nvPr>
        </p:nvPicPr>
        <p:blipFill rotWithShape="1">
          <a:blip r:embed="rId3">
            <a:alphaModFix/>
          </a:blip>
          <a:srcRect/>
          <a:stretch/>
        </p:blipFill>
        <p:spPr>
          <a:xfrm>
            <a:off x="4114801" y="1371600"/>
            <a:ext cx="3967163" cy="411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ctrTitle"/>
          </p:nvPr>
        </p:nvSpPr>
        <p:spPr>
          <a:xfrm>
            <a:off x="1078523" y="1098387"/>
            <a:ext cx="10318418" cy="4394987"/>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2"/>
              </a:buClr>
              <a:buSzPct val="25000"/>
              <a:buFont typeface="Impact"/>
              <a:buNone/>
            </a:pPr>
            <a:r>
              <a:rPr lang="en-US" sz="10000" b="0" i="0" u="none" strike="noStrike" cap="none">
                <a:solidFill>
                  <a:schemeClr val="dk2"/>
                </a:solidFill>
                <a:latin typeface="Impact"/>
                <a:ea typeface="Impact"/>
                <a:cs typeface="Impact"/>
                <a:sym typeface="Impact"/>
              </a:rPr>
              <a:t>DAY 2</a:t>
            </a:r>
          </a:p>
        </p:txBody>
      </p:sp>
      <p:sp>
        <p:nvSpPr>
          <p:cNvPr id="459" name="Shape 459"/>
          <p:cNvSpPr txBox="1">
            <a:spLocks noGrp="1"/>
          </p:cNvSpPr>
          <p:nvPr>
            <p:ph type="subTitle" idx="1"/>
          </p:nvPr>
        </p:nvSpPr>
        <p:spPr>
          <a:xfrm>
            <a:off x="2215044" y="5979196"/>
            <a:ext cx="8045373" cy="74227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2"/>
              </a:buClr>
              <a:buSzPct val="25000"/>
              <a:buFont typeface="Arial"/>
              <a:buNone/>
            </a:pPr>
            <a:endParaRPr sz="2000" b="1" i="0" u="none" strike="noStrike" cap="none">
              <a:solidFill>
                <a:schemeClr val="dk2"/>
              </a:solidFill>
              <a:latin typeface="Cabin"/>
              <a:ea typeface="Cabin"/>
              <a:cs typeface="Cabin"/>
              <a:sym typeface="Cabi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3242928" y="1073887"/>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WHAT IS A CIVILIZATION?</a:t>
            </a:r>
          </a:p>
        </p:txBody>
      </p:sp>
      <p:sp>
        <p:nvSpPr>
          <p:cNvPr id="465" name="Shape 465"/>
          <p:cNvSpPr txBox="1">
            <a:spLocks noGrp="1"/>
          </p:cNvSpPr>
          <p:nvPr>
            <p:ph type="body" idx="1"/>
          </p:nvPr>
        </p:nvSpPr>
        <p:spPr>
          <a:xfrm>
            <a:off x="3242930" y="5159780"/>
            <a:ext cx="7017487" cy="9511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endParaRPr sz="2000" b="1" i="0" u="none" strike="noStrike" cap="none">
              <a:solidFill>
                <a:schemeClr val="accent1"/>
              </a:solidFill>
              <a:latin typeface="Cabin"/>
              <a:ea typeface="Cabin"/>
              <a:cs typeface="Cabin"/>
              <a:sym typeface="Cab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WARM UP: WHAT IS A CIVILIZATION?</a:t>
            </a:r>
          </a:p>
        </p:txBody>
      </p:sp>
      <p:sp>
        <p:nvSpPr>
          <p:cNvPr id="471" name="Shape 471"/>
          <p:cNvSpPr txBox="1">
            <a:spLocks noGrp="1"/>
          </p:cNvSpPr>
          <p:nvPr>
            <p:ph type="body" idx="1"/>
          </p:nvPr>
        </p:nvSpPr>
        <p:spPr>
          <a:xfrm>
            <a:off x="1251678" y="2286000"/>
            <a:ext cx="10178322" cy="3593591"/>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In groups of 4 make a concept map of what you think a civilization is and copy the main idea to your warm</a:t>
            </a:r>
            <a:r>
              <a:rPr lang="en-US"/>
              <a:t>-</a:t>
            </a:r>
            <a:r>
              <a:rPr lang="en-US" sz="2000" b="0" i="0" u="none" strike="noStrike" cap="none">
                <a:solidFill>
                  <a:srgbClr val="595959"/>
                </a:solidFill>
                <a:latin typeface="Cabin"/>
                <a:ea typeface="Cabin"/>
                <a:cs typeface="Cabin"/>
                <a:sym typeface="Cabin"/>
              </a:rPr>
              <a:t>up paper</a:t>
            </a:r>
          </a:p>
          <a:p>
            <a:pPr marL="228600" marR="0" lvl="0" indent="-228600" algn="l" rtl="0">
              <a:lnSpc>
                <a:spcPct val="110000"/>
              </a:lnSpc>
              <a:spcBef>
                <a:spcPts val="700"/>
              </a:spcBef>
              <a:spcAft>
                <a:spcPts val="0"/>
              </a:spcAft>
              <a:buClr>
                <a:schemeClr val="dk2"/>
              </a:buClr>
              <a:buSzPct val="100000"/>
              <a:buFont typeface="Arial"/>
              <a:buNone/>
            </a:pPr>
            <a:endParaRPr sz="2000" b="0" i="0" u="none" strike="noStrike" cap="none">
              <a:solidFill>
                <a:srgbClr val="595959"/>
              </a:solidFill>
              <a:latin typeface="Cabin"/>
              <a:ea typeface="Cabin"/>
              <a:cs typeface="Cabin"/>
              <a:sym typeface="Cabin"/>
            </a:endParaRPr>
          </a:p>
          <a:p>
            <a:pPr marL="228600" marR="0" lvl="0" indent="-228600" algn="l" rtl="0">
              <a:lnSpc>
                <a:spcPct val="11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sp>
        <p:nvSpPr>
          <p:cNvPr id="472" name="Shape 472"/>
          <p:cNvSpPr/>
          <p:nvPr/>
        </p:nvSpPr>
        <p:spPr>
          <a:xfrm>
            <a:off x="5197032" y="4317096"/>
            <a:ext cx="1412110" cy="1469985"/>
          </a:xfrm>
          <a:prstGeom prst="ellipse">
            <a:avLst/>
          </a:prstGeom>
          <a:solidFill>
            <a:schemeClr val="accent1"/>
          </a:solidFill>
          <a:ln w="12700" cap="flat" cmpd="sng">
            <a:solidFill>
              <a:srgbClr val="B482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473" name="Shape 473"/>
          <p:cNvSpPr/>
          <p:nvPr/>
        </p:nvSpPr>
        <p:spPr>
          <a:xfrm>
            <a:off x="7222603" y="3368232"/>
            <a:ext cx="937548" cy="995423"/>
          </a:xfrm>
          <a:prstGeom prst="ellipse">
            <a:avLst/>
          </a:prstGeom>
          <a:solidFill>
            <a:schemeClr val="accent1"/>
          </a:solidFill>
          <a:ln w="12700" cap="flat" cmpd="sng">
            <a:solidFill>
              <a:srgbClr val="B482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474" name="Shape 474"/>
          <p:cNvSpPr/>
          <p:nvPr/>
        </p:nvSpPr>
        <p:spPr>
          <a:xfrm>
            <a:off x="3599726" y="3379894"/>
            <a:ext cx="902826" cy="937202"/>
          </a:xfrm>
          <a:prstGeom prst="ellipse">
            <a:avLst/>
          </a:prstGeom>
          <a:solidFill>
            <a:schemeClr val="accent1"/>
          </a:solidFill>
          <a:ln w="12700" cap="flat" cmpd="sng">
            <a:solidFill>
              <a:srgbClr val="B482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475" name="Shape 475"/>
          <p:cNvSpPr/>
          <p:nvPr/>
        </p:nvSpPr>
        <p:spPr>
          <a:xfrm>
            <a:off x="3599726" y="5515164"/>
            <a:ext cx="902826" cy="937202"/>
          </a:xfrm>
          <a:prstGeom prst="ellipse">
            <a:avLst/>
          </a:prstGeom>
          <a:solidFill>
            <a:schemeClr val="accent1"/>
          </a:solidFill>
          <a:ln w="12700" cap="flat" cmpd="sng">
            <a:solidFill>
              <a:srgbClr val="B482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476" name="Shape 476"/>
          <p:cNvSpPr/>
          <p:nvPr/>
        </p:nvSpPr>
        <p:spPr>
          <a:xfrm>
            <a:off x="7303625" y="5515164"/>
            <a:ext cx="902826" cy="937202"/>
          </a:xfrm>
          <a:prstGeom prst="ellipse">
            <a:avLst/>
          </a:prstGeom>
          <a:solidFill>
            <a:schemeClr val="accent1"/>
          </a:solidFill>
          <a:ln w="12700" cap="flat" cmpd="sng">
            <a:solidFill>
              <a:srgbClr val="B4821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cxnSp>
        <p:nvCxnSpPr>
          <p:cNvPr id="477" name="Shape 477"/>
          <p:cNvCxnSpPr/>
          <p:nvPr/>
        </p:nvCxnSpPr>
        <p:spPr>
          <a:xfrm rot="10800000" flipH="1">
            <a:off x="6493396" y="4082795"/>
            <a:ext cx="937549" cy="604951"/>
          </a:xfrm>
          <a:prstGeom prst="straightConnector1">
            <a:avLst/>
          </a:prstGeom>
          <a:noFill/>
          <a:ln w="9525" cap="flat" cmpd="sng">
            <a:solidFill>
              <a:schemeClr val="accent1"/>
            </a:solidFill>
            <a:prstDash val="solid"/>
            <a:round/>
            <a:headEnd type="none" w="med" len="med"/>
            <a:tailEnd type="none" w="med" len="med"/>
          </a:ln>
        </p:spPr>
      </p:cxnSp>
      <p:cxnSp>
        <p:nvCxnSpPr>
          <p:cNvPr id="478" name="Shape 478"/>
          <p:cNvCxnSpPr/>
          <p:nvPr/>
        </p:nvCxnSpPr>
        <p:spPr>
          <a:xfrm rot="10800000" flipH="1">
            <a:off x="4404612" y="5320895"/>
            <a:ext cx="937549" cy="604951"/>
          </a:xfrm>
          <a:prstGeom prst="straightConnector1">
            <a:avLst/>
          </a:prstGeom>
          <a:noFill/>
          <a:ln w="9525" cap="flat" cmpd="sng">
            <a:solidFill>
              <a:schemeClr val="accent1"/>
            </a:solidFill>
            <a:prstDash val="solid"/>
            <a:round/>
            <a:headEnd type="none" w="med" len="med"/>
            <a:tailEnd type="none" w="med" len="med"/>
          </a:ln>
        </p:spPr>
      </p:cxnSp>
      <p:cxnSp>
        <p:nvCxnSpPr>
          <p:cNvPr id="479" name="Shape 479"/>
          <p:cNvCxnSpPr/>
          <p:nvPr/>
        </p:nvCxnSpPr>
        <p:spPr>
          <a:xfrm>
            <a:off x="6425878" y="5362764"/>
            <a:ext cx="1157469" cy="452598"/>
          </a:xfrm>
          <a:prstGeom prst="straightConnector1">
            <a:avLst/>
          </a:prstGeom>
          <a:noFill/>
          <a:ln w="9525" cap="flat" cmpd="sng">
            <a:solidFill>
              <a:schemeClr val="accent1"/>
            </a:solidFill>
            <a:prstDash val="solid"/>
            <a:round/>
            <a:headEnd type="none" w="med" len="med"/>
            <a:tailEnd type="none" w="med" len="med"/>
          </a:ln>
        </p:spPr>
      </p:cxnSp>
      <p:cxnSp>
        <p:nvCxnSpPr>
          <p:cNvPr id="480" name="Shape 480"/>
          <p:cNvCxnSpPr>
            <a:stCxn id="474" idx="5"/>
          </p:cNvCxnSpPr>
          <p:nvPr/>
        </p:nvCxnSpPr>
        <p:spPr>
          <a:xfrm>
            <a:off x="4370336" y="4179846"/>
            <a:ext cx="1006200" cy="66030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3242928" y="1073887"/>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NOTE TAKING</a:t>
            </a:r>
          </a:p>
        </p:txBody>
      </p:sp>
      <p:sp>
        <p:nvSpPr>
          <p:cNvPr id="500" name="Shape 500"/>
          <p:cNvSpPr txBox="1">
            <a:spLocks noGrp="1"/>
          </p:cNvSpPr>
          <p:nvPr>
            <p:ph type="body" idx="1"/>
          </p:nvPr>
        </p:nvSpPr>
        <p:spPr>
          <a:xfrm>
            <a:off x="3242930" y="5159780"/>
            <a:ext cx="7017487" cy="9511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endParaRPr sz="2000" b="1" i="0" u="none" strike="noStrike" cap="none">
              <a:solidFill>
                <a:schemeClr val="accent1"/>
              </a:solidFill>
              <a:latin typeface="Cabin"/>
              <a:ea typeface="Cabin"/>
              <a:cs typeface="Cabin"/>
              <a:sym typeface="Cab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a:t>
            </a:r>
          </a:p>
        </p:txBody>
      </p:sp>
      <p:pic>
        <p:nvPicPr>
          <p:cNvPr id="506" name="Shape 506"/>
          <p:cNvPicPr preferRelativeResize="0">
            <a:picLocks noGrp="1"/>
          </p:cNvPicPr>
          <p:nvPr>
            <p:ph type="body" idx="1"/>
          </p:nvPr>
        </p:nvPicPr>
        <p:blipFill rotWithShape="1">
          <a:blip r:embed="rId3">
            <a:alphaModFix/>
          </a:blip>
          <a:srcRect/>
          <a:stretch/>
        </p:blipFill>
        <p:spPr>
          <a:xfrm>
            <a:off x="3395098" y="673931"/>
            <a:ext cx="4887509" cy="5167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Preassessment</a:t>
            </a:r>
          </a:p>
        </p:txBody>
      </p:sp>
      <p:sp>
        <p:nvSpPr>
          <p:cNvPr id="304" name="Shape 304"/>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457200" lvl="0" indent="-419100" rtl="0">
              <a:spcBef>
                <a:spcPts val="0"/>
              </a:spcBef>
              <a:buSzPct val="100000"/>
              <a:buAutoNum type="arabicPeriod"/>
            </a:pPr>
            <a:r>
              <a:rPr lang="en-US" sz="3000"/>
              <a:t>What is a Thesis Statement?</a:t>
            </a:r>
          </a:p>
          <a:p>
            <a:pPr marL="457200" lvl="0" indent="-419100" rtl="0">
              <a:spcBef>
                <a:spcPts val="0"/>
              </a:spcBef>
              <a:buSzPct val="100000"/>
              <a:buAutoNum type="arabicPeriod"/>
            </a:pPr>
            <a:r>
              <a:rPr lang="en-US" sz="3000"/>
              <a:t>What does Mesopotamia mean?</a:t>
            </a:r>
          </a:p>
          <a:p>
            <a:pPr marL="457200" lvl="0" indent="-419100">
              <a:spcBef>
                <a:spcPts val="0"/>
              </a:spcBef>
              <a:buSzPct val="100000"/>
              <a:buAutoNum type="arabicPeriod"/>
            </a:pPr>
            <a:r>
              <a:rPr lang="en-US" sz="3000"/>
              <a:t>Why did Ancient Egypt develop along a river?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WOOO! CORNELL NOTES</a:t>
            </a:r>
          </a:p>
        </p:txBody>
      </p:sp>
      <p:sp>
        <p:nvSpPr>
          <p:cNvPr id="512" name="Shape 512"/>
          <p:cNvSpPr txBox="1">
            <a:spLocks noGrp="1"/>
          </p:cNvSpPr>
          <p:nvPr>
            <p:ph type="body" idx="1"/>
          </p:nvPr>
        </p:nvSpPr>
        <p:spPr>
          <a:xfrm>
            <a:off x="1251675" y="1200150"/>
            <a:ext cx="5063400" cy="4679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Most important information in the right hand column, details in the left. Right ha</a:t>
            </a:r>
            <a:r>
              <a:rPr lang="en-US" sz="2800"/>
              <a:t>nd filled out afterwards. </a:t>
            </a:r>
          </a:p>
          <a:p>
            <a:pPr marL="228600" marR="0" lvl="0" indent="-228600" algn="l" rtl="0">
              <a:lnSpc>
                <a:spcPct val="11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Tarzan language. Bullets.</a:t>
            </a:r>
          </a:p>
          <a:p>
            <a:pPr marL="228600" marR="0" lvl="0" indent="-228600" algn="l" rtl="0">
              <a:lnSpc>
                <a:spcPct val="11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Summary at the bottom</a:t>
            </a:r>
          </a:p>
          <a:p>
            <a:pPr marL="228600" marR="0" lvl="0" indent="-228600" algn="l" rtl="0">
              <a:lnSpc>
                <a:spcPct val="11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Checked randomly for completion</a:t>
            </a:r>
          </a:p>
          <a:p>
            <a:pPr marL="228600" marR="0" lvl="0" indent="-228600" algn="l" rtl="0">
              <a:lnSpc>
                <a:spcPct val="110000"/>
              </a:lnSpc>
              <a:spcBef>
                <a:spcPts val="700"/>
              </a:spcBef>
              <a:buClr>
                <a:schemeClr val="dk2"/>
              </a:buClr>
              <a:buSzPct val="100000"/>
              <a:buFont typeface="Arial"/>
              <a:buChar char="•"/>
            </a:pPr>
            <a:r>
              <a:rPr lang="en-US" sz="2800" b="0" i="0" u="none" strike="noStrike" cap="none">
                <a:solidFill>
                  <a:srgbClr val="595959"/>
                </a:solidFill>
                <a:latin typeface="Cabin"/>
                <a:ea typeface="Cabin"/>
                <a:cs typeface="Cabin"/>
                <a:sym typeface="Cabin"/>
              </a:rPr>
              <a:t>Help on quizzes</a:t>
            </a:r>
          </a:p>
        </p:txBody>
      </p:sp>
      <p:pic>
        <p:nvPicPr>
          <p:cNvPr id="513" name="Shape 513"/>
          <p:cNvPicPr preferRelativeResize="0"/>
          <p:nvPr/>
        </p:nvPicPr>
        <p:blipFill>
          <a:blip r:embed="rId3">
            <a:alphaModFix/>
          </a:blip>
          <a:stretch>
            <a:fillRect/>
          </a:stretch>
        </p:blipFill>
        <p:spPr>
          <a:xfrm>
            <a:off x="6315075" y="1337267"/>
            <a:ext cx="5572124" cy="41834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TRUE OR FALSE?</a:t>
            </a:r>
          </a:p>
        </p:txBody>
      </p:sp>
      <p:sp>
        <p:nvSpPr>
          <p:cNvPr id="519" name="Shape 519"/>
          <p:cNvSpPr txBox="1">
            <a:spLocks noGrp="1"/>
          </p:cNvSpPr>
          <p:nvPr>
            <p:ph type="body" idx="1"/>
          </p:nvPr>
        </p:nvSpPr>
        <p:spPr>
          <a:xfrm>
            <a:off x="1006803" y="1471625"/>
            <a:ext cx="10178400" cy="3593700"/>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Clr>
                <a:schemeClr val="dk2"/>
              </a:buClr>
              <a:buSzPct val="25000"/>
              <a:buFont typeface="Arial"/>
              <a:buNone/>
            </a:pPr>
            <a:r>
              <a:rPr lang="en-US" sz="4000" b="0" i="0" u="none" strike="noStrike" cap="none">
                <a:solidFill>
                  <a:srgbClr val="595959"/>
                </a:solidFill>
                <a:latin typeface="Cabin"/>
                <a:ea typeface="Cabin"/>
                <a:cs typeface="Cabin"/>
                <a:sym typeface="Cabin"/>
              </a:rPr>
              <a:t>Human beings evolved in different places around the planet, that is why we have different races.</a:t>
            </a:r>
          </a:p>
        </p:txBody>
      </p:sp>
      <p:pic>
        <p:nvPicPr>
          <p:cNvPr id="520" name="Shape 520"/>
          <p:cNvPicPr preferRelativeResize="0"/>
          <p:nvPr/>
        </p:nvPicPr>
        <p:blipFill>
          <a:blip r:embed="rId3">
            <a:alphaModFix/>
          </a:blip>
          <a:stretch>
            <a:fillRect/>
          </a:stretch>
        </p:blipFill>
        <p:spPr>
          <a:xfrm>
            <a:off x="5781675" y="3505200"/>
            <a:ext cx="3948100" cy="3290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THE GREAT HUMAN MIGRATION</a:t>
            </a:r>
          </a:p>
        </p:txBody>
      </p:sp>
      <p:sp>
        <p:nvSpPr>
          <p:cNvPr id="527" name="Shape 527"/>
          <p:cNvSpPr txBox="1">
            <a:spLocks noGrp="1"/>
          </p:cNvSpPr>
          <p:nvPr>
            <p:ph type="body" idx="1"/>
          </p:nvPr>
        </p:nvSpPr>
        <p:spPr>
          <a:xfrm>
            <a:off x="1251675" y="1228725"/>
            <a:ext cx="4549200" cy="46509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sng" strike="noStrike" cap="none">
                <a:solidFill>
                  <a:schemeClr val="hlink"/>
                </a:solidFill>
                <a:latin typeface="Cabin"/>
                <a:ea typeface="Cabin"/>
                <a:cs typeface="Cabin"/>
                <a:sym typeface="Cabin"/>
                <a:hlinkClick r:id="rId3"/>
              </a:rPr>
              <a:t>https://www.youtube.com/watch?v=CJdT6QcSbQ0</a:t>
            </a:r>
          </a:p>
          <a:p>
            <a:pPr marL="228600" marR="0" lvl="0" indent="-292100" algn="l" rtl="0">
              <a:lnSpc>
                <a:spcPct val="110000"/>
              </a:lnSpc>
              <a:spcBef>
                <a:spcPts val="0"/>
              </a:spcBef>
              <a:spcAft>
                <a:spcPts val="0"/>
              </a:spcAft>
              <a:buClr>
                <a:schemeClr val="dk2"/>
              </a:buClr>
              <a:buSzPct val="100000"/>
              <a:buFont typeface="Arial"/>
              <a:buChar char="•"/>
            </a:pPr>
            <a:r>
              <a:rPr lang="en-US" sz="3000"/>
              <a:t>Originated in Africa 200,000 years ago, left Africa 100,000 years ago. </a:t>
            </a:r>
          </a:p>
          <a:p>
            <a:pPr marL="228600" marR="0" lvl="0" indent="-292100" algn="l" rtl="0">
              <a:lnSpc>
                <a:spcPct val="110000"/>
              </a:lnSpc>
              <a:spcBef>
                <a:spcPts val="0"/>
              </a:spcBef>
              <a:spcAft>
                <a:spcPts val="0"/>
              </a:spcAft>
              <a:buClr>
                <a:schemeClr val="dk2"/>
              </a:buClr>
              <a:buSzPct val="100000"/>
              <a:buFont typeface="Arial"/>
              <a:buChar char="•"/>
            </a:pPr>
            <a:r>
              <a:rPr lang="en-US" sz="3000"/>
              <a:t>Humans are 99.9% genetically identical</a:t>
            </a:r>
          </a:p>
          <a:p>
            <a:pPr marL="228600" marR="0" lvl="0" indent="-228600" algn="l" rtl="0">
              <a:lnSpc>
                <a:spcPct val="110000"/>
              </a:lnSpc>
              <a:spcBef>
                <a:spcPts val="700"/>
              </a:spcBef>
              <a:spcAft>
                <a:spcPts val="0"/>
              </a:spcAft>
              <a:buClr>
                <a:schemeClr val="dk2"/>
              </a:buClr>
              <a:buSzPct val="100000"/>
              <a:buFont typeface="Arial"/>
              <a:buNone/>
            </a:pPr>
            <a:endParaRPr sz="2000" b="0" i="0" u="none" strike="noStrike" cap="none">
              <a:solidFill>
                <a:srgbClr val="595959"/>
              </a:solidFill>
              <a:latin typeface="Cabin"/>
              <a:ea typeface="Cabin"/>
              <a:cs typeface="Cabin"/>
              <a:sym typeface="Cabin"/>
            </a:endParaRPr>
          </a:p>
          <a:p>
            <a:pPr marL="228600" marR="0" lvl="0" indent="-228600" algn="l" rtl="0">
              <a:lnSpc>
                <a:spcPct val="11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pic>
        <p:nvPicPr>
          <p:cNvPr id="528" name="Shape 528"/>
          <p:cNvPicPr preferRelativeResize="0"/>
          <p:nvPr/>
        </p:nvPicPr>
        <p:blipFill>
          <a:blip r:embed="rId4">
            <a:alphaModFix/>
          </a:blip>
          <a:stretch>
            <a:fillRect/>
          </a:stretch>
        </p:blipFill>
        <p:spPr>
          <a:xfrm>
            <a:off x="5800875" y="1255304"/>
            <a:ext cx="6086325" cy="4347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ABSTRACT REPRESENTATION</a:t>
            </a:r>
          </a:p>
        </p:txBody>
      </p:sp>
      <p:pic>
        <p:nvPicPr>
          <p:cNvPr id="534" name="Shape 534"/>
          <p:cNvPicPr preferRelativeResize="0">
            <a:picLocks noGrp="1"/>
          </p:cNvPicPr>
          <p:nvPr>
            <p:ph type="body" idx="1"/>
          </p:nvPr>
        </p:nvPicPr>
        <p:blipFill rotWithShape="1">
          <a:blip r:embed="rId3">
            <a:alphaModFix/>
          </a:blip>
          <a:srcRect/>
          <a:stretch/>
        </p:blipFill>
        <p:spPr>
          <a:xfrm>
            <a:off x="3297932" y="1128450"/>
            <a:ext cx="3552469" cy="2408236"/>
          </a:xfrm>
          <a:prstGeom prst="rect">
            <a:avLst/>
          </a:prstGeom>
          <a:noFill/>
          <a:ln>
            <a:noFill/>
          </a:ln>
        </p:spPr>
      </p:pic>
      <p:pic>
        <p:nvPicPr>
          <p:cNvPr id="535" name="Shape 535"/>
          <p:cNvPicPr preferRelativeResize="0"/>
          <p:nvPr/>
        </p:nvPicPr>
        <p:blipFill rotWithShape="1">
          <a:blip r:embed="rId4">
            <a:alphaModFix/>
          </a:blip>
          <a:srcRect/>
          <a:stretch/>
        </p:blipFill>
        <p:spPr>
          <a:xfrm>
            <a:off x="2471738" y="3626892"/>
            <a:ext cx="4378664" cy="3288258"/>
          </a:xfrm>
          <a:prstGeom prst="rect">
            <a:avLst/>
          </a:prstGeom>
          <a:noFill/>
          <a:ln>
            <a:noFill/>
          </a:ln>
        </p:spPr>
      </p:pic>
      <p:pic>
        <p:nvPicPr>
          <p:cNvPr id="536" name="Shape 536"/>
          <p:cNvPicPr preferRelativeResize="0"/>
          <p:nvPr/>
        </p:nvPicPr>
        <p:blipFill rotWithShape="1">
          <a:blip r:embed="rId5">
            <a:alphaModFix/>
          </a:blip>
          <a:srcRect/>
          <a:stretch/>
        </p:blipFill>
        <p:spPr>
          <a:xfrm>
            <a:off x="7277474" y="1057275"/>
            <a:ext cx="4552201" cy="5800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p:cNvPicPr preferRelativeResize="0"/>
          <p:nvPr/>
        </p:nvPicPr>
        <p:blipFill rotWithShape="1">
          <a:blip r:embed="rId3">
            <a:alphaModFix/>
          </a:blip>
          <a:srcRect/>
          <a:stretch/>
        </p:blipFill>
        <p:spPr>
          <a:xfrm>
            <a:off x="919920" y="117059"/>
            <a:ext cx="4051302" cy="3050209"/>
          </a:xfrm>
          <a:prstGeom prst="rect">
            <a:avLst/>
          </a:prstGeom>
          <a:noFill/>
          <a:ln>
            <a:noFill/>
          </a:ln>
        </p:spPr>
      </p:pic>
      <p:pic>
        <p:nvPicPr>
          <p:cNvPr id="542" name="Shape 542"/>
          <p:cNvPicPr preferRelativeResize="0"/>
          <p:nvPr/>
        </p:nvPicPr>
        <p:blipFill rotWithShape="1">
          <a:blip r:embed="rId4">
            <a:alphaModFix/>
          </a:blip>
          <a:srcRect/>
          <a:stretch/>
        </p:blipFill>
        <p:spPr>
          <a:xfrm>
            <a:off x="5210312" y="510208"/>
            <a:ext cx="1930399" cy="1663700"/>
          </a:xfrm>
          <a:prstGeom prst="rect">
            <a:avLst/>
          </a:prstGeom>
          <a:noFill/>
          <a:ln>
            <a:noFill/>
          </a:ln>
        </p:spPr>
      </p:pic>
      <p:pic>
        <p:nvPicPr>
          <p:cNvPr id="543" name="Shape 543"/>
          <p:cNvPicPr preferRelativeResize="0"/>
          <p:nvPr/>
        </p:nvPicPr>
        <p:blipFill rotWithShape="1">
          <a:blip r:embed="rId5">
            <a:alphaModFix/>
          </a:blip>
          <a:srcRect/>
          <a:stretch/>
        </p:blipFill>
        <p:spPr>
          <a:xfrm>
            <a:off x="1232453" y="3379305"/>
            <a:ext cx="5699908" cy="3206197"/>
          </a:xfrm>
          <a:prstGeom prst="rect">
            <a:avLst/>
          </a:prstGeom>
          <a:noFill/>
          <a:ln>
            <a:noFill/>
          </a:ln>
        </p:spPr>
      </p:pic>
      <p:pic>
        <p:nvPicPr>
          <p:cNvPr id="544" name="Shape 544"/>
          <p:cNvPicPr preferRelativeResize="0"/>
          <p:nvPr/>
        </p:nvPicPr>
        <p:blipFill rotWithShape="1">
          <a:blip r:embed="rId6">
            <a:alphaModFix/>
          </a:blip>
          <a:srcRect/>
          <a:stretch/>
        </p:blipFill>
        <p:spPr>
          <a:xfrm>
            <a:off x="7140713" y="2491408"/>
            <a:ext cx="4521970" cy="2984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1166586" y="231347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a:t>WHAT CAN WE LEARN ABOUT THEIR </a:t>
            </a:r>
            <a:r>
              <a:rPr lang="en-US" sz="5100" b="0" i="0" u="none" strike="noStrike" cap="none">
                <a:solidFill>
                  <a:schemeClr val="dk2"/>
                </a:solidFill>
                <a:latin typeface="Impact"/>
                <a:ea typeface="Impact"/>
                <a:cs typeface="Impact"/>
                <a:sym typeface="Impact"/>
              </a:rPr>
              <a:t>RELIGION? LIFESTYLE?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1435428" y="296660"/>
            <a:ext cx="10178400" cy="1492200"/>
          </a:xfrm>
          <a:prstGeom prst="rect">
            <a:avLst/>
          </a:prstGeom>
        </p:spPr>
        <p:txBody>
          <a:bodyPr lIns="91425" tIns="91425" rIns="91425" bIns="91425" anchor="t" anchorCtr="0">
            <a:noAutofit/>
          </a:bodyPr>
          <a:lstStyle/>
          <a:p>
            <a:pPr lvl="0">
              <a:spcBef>
                <a:spcPts val="0"/>
              </a:spcBef>
              <a:buNone/>
            </a:pPr>
            <a:r>
              <a:rPr lang="en-US"/>
              <a:t>Religion and Lifestyle</a:t>
            </a:r>
          </a:p>
        </p:txBody>
      </p:sp>
      <p:sp>
        <p:nvSpPr>
          <p:cNvPr id="556" name="Shape 55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r>
              <a:rPr lang="en-US"/>
              <a:t>Animism: Belief that all things have spirits. Paintings may have been made to honor animal spirits. </a:t>
            </a:r>
          </a:p>
          <a:p>
            <a:pPr lvl="0">
              <a:spcBef>
                <a:spcPts val="0"/>
              </a:spcBef>
              <a:buNone/>
            </a:pPr>
            <a:r>
              <a:rPr lang="en-US"/>
              <a:t>Paleolithic people buried their dead. What can this teach us?</a:t>
            </a:r>
          </a:p>
          <a:p>
            <a:pPr lvl="0">
              <a:spcBef>
                <a:spcPts val="0"/>
              </a:spcBef>
              <a:buNone/>
            </a:pPr>
            <a:endParaRPr/>
          </a:p>
          <a:p>
            <a:pPr lvl="0">
              <a:spcBef>
                <a:spcPts val="0"/>
              </a:spcBef>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HUNTING AND GATHERING</a:t>
            </a:r>
          </a:p>
        </p:txBody>
      </p:sp>
      <p:sp>
        <p:nvSpPr>
          <p:cNvPr id="562" name="Shape 562"/>
          <p:cNvSpPr txBox="1">
            <a:spLocks noGrp="1"/>
          </p:cNvSpPr>
          <p:nvPr>
            <p:ph type="body" idx="1"/>
          </p:nvPr>
        </p:nvSpPr>
        <p:spPr>
          <a:xfrm>
            <a:off x="908775" y="1085850"/>
            <a:ext cx="4163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Lived as nomads</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Hunt, fish, berries, and nuts. </a:t>
            </a:r>
          </a:p>
          <a:p>
            <a:pPr marL="228600" marR="0" lvl="0" indent="-228600" algn="l" rtl="0">
              <a:lnSpc>
                <a:spcPct val="110000"/>
              </a:lnSpc>
              <a:spcBef>
                <a:spcPts val="700"/>
              </a:spcBef>
              <a:buClr>
                <a:schemeClr val="dk2"/>
              </a:buClr>
              <a:buSzPct val="100000"/>
              <a:buFont typeface="Arial"/>
              <a:buChar char="•"/>
            </a:pPr>
            <a:r>
              <a:rPr lang="en-US" sz="3200" b="0" i="0" u="none" strike="noStrike" cap="none">
                <a:solidFill>
                  <a:srgbClr val="595959"/>
                </a:solidFill>
                <a:latin typeface="Cabin"/>
                <a:ea typeface="Cabin"/>
                <a:cs typeface="Cabin"/>
                <a:sym typeface="Cabin"/>
              </a:rPr>
              <a:t>Men and women were likely equals. </a:t>
            </a:r>
          </a:p>
        </p:txBody>
      </p:sp>
      <p:pic>
        <p:nvPicPr>
          <p:cNvPr id="563" name="Shape 563"/>
          <p:cNvPicPr preferRelativeResize="0"/>
          <p:nvPr/>
        </p:nvPicPr>
        <p:blipFill>
          <a:blip r:embed="rId3">
            <a:alphaModFix/>
          </a:blip>
          <a:stretch>
            <a:fillRect/>
          </a:stretch>
        </p:blipFill>
        <p:spPr>
          <a:xfrm>
            <a:off x="4667099" y="1085849"/>
            <a:ext cx="5262340" cy="5768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TECHNOLOGY</a:t>
            </a:r>
          </a:p>
        </p:txBody>
      </p:sp>
      <p:pic>
        <p:nvPicPr>
          <p:cNvPr id="569" name="Shape 569"/>
          <p:cNvPicPr preferRelativeResize="0">
            <a:picLocks noGrp="1"/>
          </p:cNvPicPr>
          <p:nvPr>
            <p:ph type="body" idx="1"/>
          </p:nvPr>
        </p:nvPicPr>
        <p:blipFill rotWithShape="1">
          <a:blip r:embed="rId3">
            <a:alphaModFix/>
          </a:blip>
          <a:srcRect/>
          <a:stretch/>
        </p:blipFill>
        <p:spPr>
          <a:xfrm>
            <a:off x="2836828" y="1128450"/>
            <a:ext cx="3826739" cy="2549565"/>
          </a:xfrm>
          <a:prstGeom prst="rect">
            <a:avLst/>
          </a:prstGeom>
          <a:noFill/>
          <a:ln>
            <a:noFill/>
          </a:ln>
        </p:spPr>
      </p:pic>
      <p:pic>
        <p:nvPicPr>
          <p:cNvPr id="570" name="Shape 570"/>
          <p:cNvPicPr preferRelativeResize="0"/>
          <p:nvPr/>
        </p:nvPicPr>
        <p:blipFill rotWithShape="1">
          <a:blip r:embed="rId4">
            <a:alphaModFix/>
          </a:blip>
          <a:srcRect/>
          <a:stretch/>
        </p:blipFill>
        <p:spPr>
          <a:xfrm>
            <a:off x="6986296" y="489962"/>
            <a:ext cx="4230186" cy="2351940"/>
          </a:xfrm>
          <a:prstGeom prst="rect">
            <a:avLst/>
          </a:prstGeom>
          <a:noFill/>
          <a:ln>
            <a:noFill/>
          </a:ln>
        </p:spPr>
      </p:pic>
      <p:pic>
        <p:nvPicPr>
          <p:cNvPr id="571" name="Shape 571"/>
          <p:cNvPicPr preferRelativeResize="0"/>
          <p:nvPr/>
        </p:nvPicPr>
        <p:blipFill rotWithShape="1">
          <a:blip r:embed="rId5">
            <a:alphaModFix/>
          </a:blip>
          <a:srcRect/>
          <a:stretch/>
        </p:blipFill>
        <p:spPr>
          <a:xfrm>
            <a:off x="6986296" y="3133165"/>
            <a:ext cx="2876962" cy="3036793"/>
          </a:xfrm>
          <a:prstGeom prst="rect">
            <a:avLst/>
          </a:prstGeom>
          <a:noFill/>
          <a:ln>
            <a:noFill/>
          </a:ln>
        </p:spPr>
      </p:pic>
      <p:pic>
        <p:nvPicPr>
          <p:cNvPr id="572" name="Shape 572"/>
          <p:cNvPicPr preferRelativeResize="0"/>
          <p:nvPr/>
        </p:nvPicPr>
        <p:blipFill rotWithShape="1">
          <a:blip r:embed="rId6">
            <a:alphaModFix/>
          </a:blip>
          <a:srcRect/>
          <a:stretch/>
        </p:blipFill>
        <p:spPr>
          <a:xfrm>
            <a:off x="3655908" y="4071098"/>
            <a:ext cx="3007658" cy="225574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3242928" y="1073887"/>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NEOLITHIC REVOLUTION</a:t>
            </a:r>
          </a:p>
        </p:txBody>
      </p:sp>
      <p:sp>
        <p:nvSpPr>
          <p:cNvPr id="578" name="Shape 578"/>
          <p:cNvSpPr txBox="1">
            <a:spLocks noGrp="1"/>
          </p:cNvSpPr>
          <p:nvPr>
            <p:ph type="body" idx="1"/>
          </p:nvPr>
        </p:nvSpPr>
        <p:spPr>
          <a:xfrm>
            <a:off x="3242930" y="5159780"/>
            <a:ext cx="7017487" cy="9511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endParaRPr sz="2000" b="1" i="0" u="none" strike="noStrike" cap="none">
              <a:solidFill>
                <a:schemeClr val="accent1"/>
              </a:solidFill>
              <a:latin typeface="Cabin"/>
              <a:ea typeface="Cabin"/>
              <a:cs typeface="Cabin"/>
              <a:sym typeface="Cab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WARM UP: WHAT DO YOU THINK?</a:t>
            </a:r>
          </a:p>
        </p:txBody>
      </p:sp>
      <p:sp>
        <p:nvSpPr>
          <p:cNvPr id="310" name="Shape 310"/>
          <p:cNvSpPr txBox="1">
            <a:spLocks noGrp="1"/>
          </p:cNvSpPr>
          <p:nvPr>
            <p:ph type="body" idx="1"/>
          </p:nvPr>
        </p:nvSpPr>
        <p:spPr>
          <a:xfrm>
            <a:off x="1251678" y="2286000"/>
            <a:ext cx="10178322" cy="3593591"/>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buClr>
                <a:schemeClr val="dk2"/>
              </a:buClr>
              <a:buSzPct val="100000"/>
              <a:buFont typeface="Arial"/>
              <a:buChar char="•"/>
            </a:pPr>
            <a:r>
              <a:rPr lang="en-US" sz="4800" b="0" i="0" u="none" strike="noStrike" cap="none">
                <a:solidFill>
                  <a:srgbClr val="595959"/>
                </a:solidFill>
                <a:latin typeface="Cabin"/>
                <a:ea typeface="Cabin"/>
                <a:cs typeface="Cabin"/>
                <a:sym typeface="Cabin"/>
              </a:rPr>
              <a:t>Groups of two, brainstorm ideas for why we study world history.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p:cNvPicPr preferRelativeResize="0">
            <a:picLocks noGrp="1"/>
          </p:cNvPicPr>
          <p:nvPr>
            <p:ph type="body" idx="1"/>
          </p:nvPr>
        </p:nvPicPr>
        <p:blipFill rotWithShape="1">
          <a:blip r:embed="rId3">
            <a:alphaModFix/>
          </a:blip>
          <a:srcRect/>
          <a:stretch/>
        </p:blipFill>
        <p:spPr>
          <a:xfrm>
            <a:off x="3469350" y="1236800"/>
            <a:ext cx="5253300" cy="5538900"/>
          </a:xfrm>
          <a:prstGeom prst="rect">
            <a:avLst/>
          </a:prstGeom>
          <a:noFill/>
          <a:ln>
            <a:noFill/>
          </a:ln>
        </p:spPr>
      </p:pic>
      <p:sp>
        <p:nvSpPr>
          <p:cNvPr id="584" name="Shape 584"/>
          <p:cNvSpPr txBox="1"/>
          <p:nvPr/>
        </p:nvSpPr>
        <p:spPr>
          <a:xfrm>
            <a:off x="1528775" y="214325"/>
            <a:ext cx="9229800" cy="900000"/>
          </a:xfrm>
          <a:prstGeom prst="rect">
            <a:avLst/>
          </a:prstGeom>
          <a:noFill/>
          <a:ln>
            <a:noFill/>
          </a:ln>
        </p:spPr>
        <p:txBody>
          <a:bodyPr lIns="91425" tIns="91425" rIns="91425" bIns="91425" anchor="t" anchorCtr="0">
            <a:noAutofit/>
          </a:bodyPr>
          <a:lstStyle/>
          <a:p>
            <a:pPr lvl="0">
              <a:spcBef>
                <a:spcPts val="0"/>
              </a:spcBef>
              <a:buNone/>
            </a:pPr>
            <a:r>
              <a:rPr lang="en-US" sz="4800"/>
              <a:t>When we went from this...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Shape 589"/>
          <p:cNvPicPr preferRelativeResize="0">
            <a:picLocks noGrp="1"/>
          </p:cNvPicPr>
          <p:nvPr>
            <p:ph type="body" idx="1"/>
          </p:nvPr>
        </p:nvPicPr>
        <p:blipFill rotWithShape="1">
          <a:blip r:embed="rId3">
            <a:alphaModFix/>
          </a:blip>
          <a:srcRect/>
          <a:stretch/>
        </p:blipFill>
        <p:spPr>
          <a:xfrm>
            <a:off x="1522055" y="1215349"/>
            <a:ext cx="8643300" cy="5642700"/>
          </a:xfrm>
          <a:prstGeom prst="rect">
            <a:avLst/>
          </a:prstGeom>
          <a:noFill/>
          <a:ln>
            <a:noFill/>
          </a:ln>
        </p:spPr>
      </p:pic>
      <p:sp>
        <p:nvSpPr>
          <p:cNvPr id="590" name="Shape 590"/>
          <p:cNvSpPr txBox="1"/>
          <p:nvPr/>
        </p:nvSpPr>
        <p:spPr>
          <a:xfrm>
            <a:off x="1528775" y="214325"/>
            <a:ext cx="9229800" cy="900000"/>
          </a:xfrm>
          <a:prstGeom prst="rect">
            <a:avLst/>
          </a:prstGeom>
          <a:noFill/>
          <a:ln>
            <a:noFill/>
          </a:ln>
        </p:spPr>
        <p:txBody>
          <a:bodyPr lIns="91425" tIns="91425" rIns="91425" bIns="91425" anchor="t" anchorCtr="0">
            <a:noAutofit/>
          </a:bodyPr>
          <a:lstStyle/>
          <a:p>
            <a:pPr lvl="0" rtl="0">
              <a:spcBef>
                <a:spcPts val="0"/>
              </a:spcBef>
              <a:buNone/>
            </a:pPr>
            <a:r>
              <a:rPr lang="en-US" sz="4800"/>
              <a:t>To this!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NEOLITHIC REVOLUTION</a:t>
            </a:r>
          </a:p>
        </p:txBody>
      </p:sp>
      <p:sp>
        <p:nvSpPr>
          <p:cNvPr id="596" name="Shape 596"/>
          <p:cNvSpPr txBox="1">
            <a:spLocks noGrp="1"/>
          </p:cNvSpPr>
          <p:nvPr>
            <p:ph type="body" idx="1"/>
          </p:nvPr>
        </p:nvSpPr>
        <p:spPr>
          <a:xfrm>
            <a:off x="1251674" y="1379049"/>
            <a:ext cx="3048900" cy="52788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Started about 10,000 BCE </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“Neo” = New </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“Lithic”= Stone</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Agricultural revolution</a:t>
            </a:r>
          </a:p>
          <a:p>
            <a:pPr marL="228600" marR="0" lvl="0" indent="-228600" algn="l" rtl="0">
              <a:lnSpc>
                <a:spcPct val="11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pic>
        <p:nvPicPr>
          <p:cNvPr id="597" name="Shape 597"/>
          <p:cNvPicPr preferRelativeResize="0"/>
          <p:nvPr/>
        </p:nvPicPr>
        <p:blipFill>
          <a:blip r:embed="rId3">
            <a:alphaModFix/>
          </a:blip>
          <a:stretch>
            <a:fillRect/>
          </a:stretch>
        </p:blipFill>
        <p:spPr>
          <a:xfrm>
            <a:off x="4410100" y="1500200"/>
            <a:ext cx="6305526" cy="47291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1448448" y="2431103"/>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4590" b="0" i="0" u="none" strike="noStrike" cap="none">
                <a:solidFill>
                  <a:schemeClr val="dk2"/>
                </a:solidFill>
                <a:latin typeface="Impact"/>
                <a:ea typeface="Impact"/>
                <a:cs typeface="Impact"/>
                <a:sym typeface="Impact"/>
              </a:rPr>
              <a:t>WHAT IS NEEDED FOR AGRICULTURAL REVOLUTION/NEOLITHIC REVOLUTION?</a:t>
            </a:r>
          </a:p>
          <a:p>
            <a:pPr marL="0" marR="0" lvl="0" indent="0" algn="l" rtl="0">
              <a:lnSpc>
                <a:spcPct val="90000"/>
              </a:lnSpc>
              <a:spcBef>
                <a:spcPts val="0"/>
              </a:spcBef>
              <a:buClr>
                <a:schemeClr val="dk2"/>
              </a:buClr>
              <a:buSzPct val="25000"/>
              <a:buFont typeface="Impact"/>
              <a:buNone/>
            </a:pPr>
            <a:endParaRPr sz="4590"/>
          </a:p>
          <a:p>
            <a:pPr marL="0" marR="0" lvl="0" indent="0" algn="l" rtl="0">
              <a:lnSpc>
                <a:spcPct val="90000"/>
              </a:lnSpc>
              <a:spcBef>
                <a:spcPts val="0"/>
              </a:spcBef>
              <a:buClr>
                <a:schemeClr val="dk2"/>
              </a:buClr>
              <a:buSzPct val="25000"/>
              <a:buFont typeface="Impact"/>
              <a:buNone/>
            </a:pPr>
            <a:r>
              <a:rPr lang="en-US" sz="4590"/>
              <a:t>Write to learn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3242928" y="1073887"/>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URBAN REVOLUTION: CIVILIZATION</a:t>
            </a:r>
          </a:p>
        </p:txBody>
      </p:sp>
      <p:sp>
        <p:nvSpPr>
          <p:cNvPr id="609" name="Shape 609"/>
          <p:cNvSpPr txBox="1">
            <a:spLocks noGrp="1"/>
          </p:cNvSpPr>
          <p:nvPr>
            <p:ph type="body" idx="1"/>
          </p:nvPr>
        </p:nvSpPr>
        <p:spPr>
          <a:xfrm>
            <a:off x="3242930" y="5159780"/>
            <a:ext cx="7017487" cy="9511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endParaRPr sz="2000" b="1" i="0" u="none" strike="noStrike" cap="none">
              <a:solidFill>
                <a:schemeClr val="accent1"/>
              </a:solidFill>
              <a:latin typeface="Cabin"/>
              <a:ea typeface="Cabin"/>
              <a:cs typeface="Cabin"/>
              <a:sym typeface="Cab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OBSERVATION AND INFERENCE</a:t>
            </a:r>
          </a:p>
        </p:txBody>
      </p:sp>
      <p:pic>
        <p:nvPicPr>
          <p:cNvPr id="615" name="Shape 615"/>
          <p:cNvPicPr preferRelativeResize="0">
            <a:picLocks noGrp="1"/>
          </p:cNvPicPr>
          <p:nvPr>
            <p:ph type="body" idx="1"/>
          </p:nvPr>
        </p:nvPicPr>
        <p:blipFill rotWithShape="1">
          <a:blip r:embed="rId3">
            <a:alphaModFix/>
          </a:blip>
          <a:srcRect/>
          <a:stretch/>
        </p:blipFill>
        <p:spPr>
          <a:xfrm>
            <a:off x="1352537" y="1273215"/>
            <a:ext cx="9372090" cy="48550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BUILDING BLOCKS OF CIVILIZATION</a:t>
            </a:r>
          </a:p>
        </p:txBody>
      </p:sp>
      <p:sp>
        <p:nvSpPr>
          <p:cNvPr id="621" name="Shape 621"/>
          <p:cNvSpPr txBox="1">
            <a:spLocks noGrp="1"/>
          </p:cNvSpPr>
          <p:nvPr>
            <p:ph type="body" idx="1"/>
          </p:nvPr>
        </p:nvSpPr>
        <p:spPr>
          <a:xfrm>
            <a:off x="939950" y="1212275"/>
            <a:ext cx="2743199" cy="26496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Water </a:t>
            </a:r>
          </a:p>
          <a:p>
            <a:pPr marL="228600" marR="0" lvl="0" indent="-228600" algn="l" rtl="0">
              <a:lnSpc>
                <a:spcPct val="110000"/>
              </a:lnSpc>
              <a:spcBef>
                <a:spcPts val="70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Language</a:t>
            </a:r>
          </a:p>
          <a:p>
            <a:pPr marL="228600" marR="0" lvl="0" indent="-228600" algn="l" rtl="0">
              <a:lnSpc>
                <a:spcPct val="110000"/>
              </a:lnSpc>
              <a:spcBef>
                <a:spcPts val="70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Writing</a:t>
            </a:r>
          </a:p>
          <a:p>
            <a:pPr marL="228600" marR="0" lvl="0" indent="-228600" algn="l" rtl="0">
              <a:lnSpc>
                <a:spcPct val="110000"/>
              </a:lnSpc>
              <a:spcBef>
                <a:spcPts val="700"/>
              </a:spcBef>
              <a:buClr>
                <a:schemeClr val="dk2"/>
              </a:buClr>
              <a:buSzPct val="100000"/>
              <a:buFont typeface="Arial"/>
              <a:buChar char="•"/>
            </a:pPr>
            <a:r>
              <a:rPr lang="en-US" sz="3600" b="0" i="0" u="none" strike="noStrike" cap="none">
                <a:solidFill>
                  <a:srgbClr val="595959"/>
                </a:solidFill>
                <a:latin typeface="Cabin"/>
                <a:ea typeface="Cabin"/>
                <a:cs typeface="Cabin"/>
                <a:sym typeface="Cabin"/>
              </a:rPr>
              <a:t>Technology  </a:t>
            </a:r>
          </a:p>
        </p:txBody>
      </p:sp>
      <p:pic>
        <p:nvPicPr>
          <p:cNvPr id="622" name="Shape 622" descr="River.jpg"/>
          <p:cNvPicPr preferRelativeResize="0"/>
          <p:nvPr/>
        </p:nvPicPr>
        <p:blipFill rotWithShape="1">
          <a:blip r:embed="rId3">
            <a:alphaModFix/>
          </a:blip>
          <a:srcRect/>
          <a:stretch/>
        </p:blipFill>
        <p:spPr>
          <a:xfrm>
            <a:off x="4722007" y="1874516"/>
            <a:ext cx="2743199" cy="2057400"/>
          </a:xfrm>
          <a:prstGeom prst="rect">
            <a:avLst/>
          </a:prstGeom>
          <a:noFill/>
          <a:ln>
            <a:noFill/>
          </a:ln>
        </p:spPr>
      </p:pic>
      <p:pic>
        <p:nvPicPr>
          <p:cNvPr id="623" name="Shape 623" descr="talking.bmp"/>
          <p:cNvPicPr preferRelativeResize="0"/>
          <p:nvPr/>
        </p:nvPicPr>
        <p:blipFill rotWithShape="1">
          <a:blip r:embed="rId4">
            <a:alphaModFix/>
          </a:blip>
          <a:srcRect/>
          <a:stretch/>
        </p:blipFill>
        <p:spPr>
          <a:xfrm>
            <a:off x="7693807" y="1874516"/>
            <a:ext cx="2076449" cy="1660525"/>
          </a:xfrm>
          <a:prstGeom prst="rect">
            <a:avLst/>
          </a:prstGeom>
          <a:noFill/>
          <a:ln>
            <a:noFill/>
          </a:ln>
        </p:spPr>
      </p:pic>
      <p:pic>
        <p:nvPicPr>
          <p:cNvPr id="624" name="Shape 624" descr="Writing.gif"/>
          <p:cNvPicPr preferRelativeResize="0"/>
          <p:nvPr/>
        </p:nvPicPr>
        <p:blipFill rotWithShape="1">
          <a:blip r:embed="rId5">
            <a:alphaModFix/>
          </a:blip>
          <a:srcRect/>
          <a:stretch/>
        </p:blipFill>
        <p:spPr>
          <a:xfrm>
            <a:off x="7693807" y="3703317"/>
            <a:ext cx="2114550" cy="2114550"/>
          </a:xfrm>
          <a:prstGeom prst="rect">
            <a:avLst/>
          </a:prstGeom>
          <a:noFill/>
          <a:ln>
            <a:noFill/>
          </a:ln>
        </p:spPr>
      </p:pic>
      <p:pic>
        <p:nvPicPr>
          <p:cNvPr id="625" name="Shape 625" descr="plow.jpg"/>
          <p:cNvPicPr preferRelativeResize="0"/>
          <p:nvPr/>
        </p:nvPicPr>
        <p:blipFill rotWithShape="1">
          <a:blip r:embed="rId6">
            <a:alphaModFix/>
          </a:blip>
          <a:srcRect/>
          <a:stretch/>
        </p:blipFill>
        <p:spPr>
          <a:xfrm>
            <a:off x="4722007" y="4084317"/>
            <a:ext cx="2743199" cy="2057400"/>
          </a:xfrm>
          <a:prstGeom prst="rect">
            <a:avLst/>
          </a:prstGeom>
          <a:noFill/>
          <a:ln>
            <a:noFill/>
          </a:ln>
        </p:spPr>
      </p:pic>
      <p:pic>
        <p:nvPicPr>
          <p:cNvPr id="626" name="Shape 626"/>
          <p:cNvPicPr preferRelativeResize="0"/>
          <p:nvPr/>
        </p:nvPicPr>
        <p:blipFill>
          <a:blip r:embed="rId7">
            <a:alphaModFix/>
          </a:blip>
          <a:stretch>
            <a:fillRect/>
          </a:stretch>
        </p:blipFill>
        <p:spPr>
          <a:xfrm>
            <a:off x="1084625" y="4084325"/>
            <a:ext cx="3168099" cy="21145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CHARACTERISTICS OF CIVILIZATION</a:t>
            </a:r>
          </a:p>
        </p:txBody>
      </p:sp>
      <p:sp>
        <p:nvSpPr>
          <p:cNvPr id="632" name="Shape 632"/>
          <p:cNvSpPr txBox="1">
            <a:spLocks noGrp="1"/>
          </p:cNvSpPr>
          <p:nvPr>
            <p:ph type="body" idx="1"/>
          </p:nvPr>
        </p:nvSpPr>
        <p:spPr>
          <a:xfrm>
            <a:off x="1182400" y="519550"/>
            <a:ext cx="3909300" cy="6182700"/>
          </a:xfrm>
          <a:prstGeom prst="rect">
            <a:avLst/>
          </a:prstGeom>
          <a:noFill/>
          <a:ln>
            <a:noFill/>
          </a:ln>
        </p:spPr>
        <p:txBody>
          <a:bodyPr lIns="91425" tIns="45700" rIns="91425" bIns="45700" anchor="t" anchorCtr="0">
            <a:noAutofit/>
          </a:bodyPr>
          <a:lstStyle/>
          <a:p>
            <a:pPr marL="0" marR="0" lvl="0" indent="0" algn="l" rtl="0">
              <a:lnSpc>
                <a:spcPct val="90000"/>
              </a:lnSpc>
              <a:spcBef>
                <a:spcPts val="700"/>
              </a:spcBef>
              <a:spcAft>
                <a:spcPts val="0"/>
              </a:spcAft>
              <a:buNone/>
            </a:pPr>
            <a:endParaRPr sz="2557" b="1"/>
          </a:p>
          <a:p>
            <a:pPr marL="228600" marR="0" lvl="0" indent="-244030" algn="l" rtl="0">
              <a:lnSpc>
                <a:spcPct val="90000"/>
              </a:lnSpc>
              <a:spcBef>
                <a:spcPts val="700"/>
              </a:spcBef>
              <a:spcAft>
                <a:spcPts val="0"/>
              </a:spcAft>
              <a:buClr>
                <a:schemeClr val="dk2"/>
              </a:buClr>
              <a:buSzPct val="77777"/>
              <a:buFont typeface="Arial"/>
              <a:buChar char="•"/>
            </a:pPr>
            <a:r>
              <a:rPr lang="en-US" sz="3600" b="1"/>
              <a:t>C</a:t>
            </a:r>
            <a:r>
              <a:rPr lang="en-US" sz="2800" b="1"/>
              <a:t>ities</a:t>
            </a:r>
          </a:p>
          <a:p>
            <a:pPr marL="228600" marR="0" lvl="0" indent="-244030" algn="l" rtl="0">
              <a:lnSpc>
                <a:spcPct val="90000"/>
              </a:lnSpc>
              <a:spcBef>
                <a:spcPts val="700"/>
              </a:spcBef>
              <a:spcAft>
                <a:spcPts val="0"/>
              </a:spcAft>
              <a:buClr>
                <a:schemeClr val="dk2"/>
              </a:buClr>
              <a:buSzPct val="77777"/>
              <a:buFont typeface="Arial"/>
              <a:buChar char="•"/>
            </a:pPr>
            <a:r>
              <a:rPr lang="en-US" sz="3600" b="1"/>
              <a:t>R</a:t>
            </a:r>
            <a:r>
              <a:rPr lang="en-US" sz="2800" b="1"/>
              <a:t>eligion</a:t>
            </a:r>
          </a:p>
          <a:p>
            <a:pPr marL="228600" marR="0" lvl="0" indent="-244030" algn="l" rtl="0">
              <a:lnSpc>
                <a:spcPct val="90000"/>
              </a:lnSpc>
              <a:spcBef>
                <a:spcPts val="700"/>
              </a:spcBef>
              <a:spcAft>
                <a:spcPts val="0"/>
              </a:spcAft>
              <a:buClr>
                <a:schemeClr val="dk2"/>
              </a:buClr>
              <a:buSzPct val="77777"/>
              <a:buFont typeface="Arial"/>
              <a:buChar char="•"/>
            </a:pPr>
            <a:r>
              <a:rPr lang="en-US" sz="3600" b="1"/>
              <a:t>O</a:t>
            </a:r>
            <a:r>
              <a:rPr lang="en-US" sz="2800" b="1"/>
              <a:t>rganized Government</a:t>
            </a:r>
          </a:p>
          <a:p>
            <a:pPr marL="228600" marR="0" lvl="0" indent="-244030" algn="l" rtl="0">
              <a:lnSpc>
                <a:spcPct val="90000"/>
              </a:lnSpc>
              <a:spcBef>
                <a:spcPts val="700"/>
              </a:spcBef>
              <a:spcAft>
                <a:spcPts val="0"/>
              </a:spcAft>
              <a:buClr>
                <a:schemeClr val="dk2"/>
              </a:buClr>
              <a:buSzPct val="77777"/>
              <a:buFont typeface="Arial"/>
              <a:buChar char="•"/>
            </a:pPr>
            <a:r>
              <a:rPr lang="en-US" sz="3600" b="1"/>
              <a:t>P</a:t>
            </a:r>
            <a:r>
              <a:rPr lang="en-US" sz="2800" b="1"/>
              <a:t>ublic Works</a:t>
            </a:r>
          </a:p>
          <a:p>
            <a:pPr marL="228600" marR="0" lvl="0" indent="-244030" algn="l" rtl="0">
              <a:lnSpc>
                <a:spcPct val="90000"/>
              </a:lnSpc>
              <a:spcBef>
                <a:spcPts val="700"/>
              </a:spcBef>
              <a:spcAft>
                <a:spcPts val="0"/>
              </a:spcAft>
              <a:buClr>
                <a:schemeClr val="dk2"/>
              </a:buClr>
              <a:buSzPct val="77777"/>
              <a:buFont typeface="Arial"/>
              <a:buChar char="•"/>
            </a:pPr>
            <a:r>
              <a:rPr lang="en-US" sz="3600" b="1"/>
              <a:t>J</a:t>
            </a:r>
            <a:r>
              <a:rPr lang="en-US" sz="2800" b="1"/>
              <a:t>obs</a:t>
            </a:r>
          </a:p>
          <a:p>
            <a:pPr marL="228600" marR="0" lvl="0" indent="-244030" algn="l" rtl="0">
              <a:lnSpc>
                <a:spcPct val="90000"/>
              </a:lnSpc>
              <a:spcBef>
                <a:spcPts val="700"/>
              </a:spcBef>
              <a:spcAft>
                <a:spcPts val="0"/>
              </a:spcAft>
              <a:buClr>
                <a:schemeClr val="dk2"/>
              </a:buClr>
              <a:buSzPct val="77777"/>
              <a:buFont typeface="Arial"/>
              <a:buChar char="•"/>
            </a:pPr>
            <a:r>
              <a:rPr lang="en-US" sz="3600" b="1"/>
              <a:t>A</a:t>
            </a:r>
            <a:r>
              <a:rPr lang="en-US" sz="2800" b="1"/>
              <a:t>rt and Architecture</a:t>
            </a:r>
          </a:p>
          <a:p>
            <a:pPr marL="228600" marR="0" lvl="0" indent="-244030" algn="l" rtl="0">
              <a:lnSpc>
                <a:spcPct val="90000"/>
              </a:lnSpc>
              <a:spcBef>
                <a:spcPts val="700"/>
              </a:spcBef>
              <a:spcAft>
                <a:spcPts val="0"/>
              </a:spcAft>
              <a:buClr>
                <a:schemeClr val="dk2"/>
              </a:buClr>
              <a:buSzPct val="77777"/>
              <a:buFont typeface="Arial"/>
              <a:buChar char="•"/>
            </a:pPr>
            <a:r>
              <a:rPr lang="en-US" sz="3600" b="1"/>
              <a:t>W</a:t>
            </a:r>
            <a:r>
              <a:rPr lang="en-US" sz="2800" b="1"/>
              <a:t>riting</a:t>
            </a:r>
          </a:p>
          <a:p>
            <a:pPr marL="228600" marR="0" lvl="0" indent="-244030" algn="l" rtl="0">
              <a:lnSpc>
                <a:spcPct val="90000"/>
              </a:lnSpc>
              <a:spcBef>
                <a:spcPts val="700"/>
              </a:spcBef>
              <a:spcAft>
                <a:spcPts val="0"/>
              </a:spcAft>
              <a:buClr>
                <a:schemeClr val="dk2"/>
              </a:buClr>
              <a:buSzPct val="77777"/>
              <a:buFont typeface="Arial"/>
              <a:buChar char="•"/>
            </a:pPr>
            <a:r>
              <a:rPr lang="en-US" sz="3600" b="1"/>
              <a:t>S</a:t>
            </a:r>
            <a:r>
              <a:rPr lang="en-US" sz="2800" b="1"/>
              <a:t>ocial Classes</a:t>
            </a:r>
          </a:p>
          <a:p>
            <a:pPr marL="228600" marR="0" lvl="0" indent="-228600" algn="l" rtl="0">
              <a:lnSpc>
                <a:spcPct val="90000"/>
              </a:lnSpc>
              <a:spcBef>
                <a:spcPts val="700"/>
              </a:spcBef>
              <a:buClr>
                <a:schemeClr val="dk2"/>
              </a:buClr>
              <a:buSzPct val="96875"/>
              <a:buFont typeface="Arial"/>
              <a:buNone/>
            </a:pPr>
            <a:endParaRPr sz="1550" b="0" i="0" u="none" strike="noStrike" cap="none">
              <a:solidFill>
                <a:srgbClr val="595959"/>
              </a:solidFill>
              <a:latin typeface="Cabin"/>
              <a:ea typeface="Cabin"/>
              <a:cs typeface="Cabin"/>
              <a:sym typeface="Cabin"/>
            </a:endParaRPr>
          </a:p>
        </p:txBody>
      </p:sp>
      <p:sp>
        <p:nvSpPr>
          <p:cNvPr id="633" name="Shape 633"/>
          <p:cNvSpPr txBox="1"/>
          <p:nvPr/>
        </p:nvSpPr>
        <p:spPr>
          <a:xfrm>
            <a:off x="5091550" y="1472050"/>
            <a:ext cx="5299500" cy="5143500"/>
          </a:xfrm>
          <a:prstGeom prst="rect">
            <a:avLst/>
          </a:prstGeom>
          <a:noFill/>
          <a:ln>
            <a:noFill/>
          </a:ln>
        </p:spPr>
        <p:txBody>
          <a:bodyPr lIns="91425" tIns="91425" rIns="91425" bIns="91425" anchor="t" anchorCtr="0">
            <a:noAutofit/>
          </a:bodyPr>
          <a:lstStyle/>
          <a:p>
            <a:pPr lvl="0">
              <a:spcBef>
                <a:spcPts val="0"/>
              </a:spcBef>
              <a:buNone/>
            </a:pPr>
            <a:r>
              <a:rPr lang="en-US" sz="7200"/>
              <a:t>C.R.O.P. </a:t>
            </a:r>
          </a:p>
          <a:p>
            <a:pPr lvl="0">
              <a:spcBef>
                <a:spcPts val="0"/>
              </a:spcBef>
              <a:buNone/>
            </a:pPr>
            <a:r>
              <a:rPr lang="en-US" sz="7200"/>
              <a:t>J.A.W.S.</a:t>
            </a:r>
          </a:p>
          <a:p>
            <a:pPr lvl="0">
              <a:spcBef>
                <a:spcPts val="0"/>
              </a:spcBef>
              <a:buNone/>
            </a:pPr>
            <a:endParaRPr sz="7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FIRST CIVILIZATIONS</a:t>
            </a:r>
          </a:p>
        </p:txBody>
      </p:sp>
      <p:sp>
        <p:nvSpPr>
          <p:cNvPr id="639" name="Shape 639"/>
          <p:cNvSpPr txBox="1">
            <a:spLocks noGrp="1"/>
          </p:cNvSpPr>
          <p:nvPr>
            <p:ph type="body" idx="1"/>
          </p:nvPr>
        </p:nvSpPr>
        <p:spPr>
          <a:xfrm>
            <a:off x="1251678" y="2286000"/>
            <a:ext cx="10178322" cy="3593591"/>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Mesopotamia (Iraq)</a:t>
            </a:r>
          </a:p>
          <a:p>
            <a:pPr marL="228600" marR="0" lvl="0" indent="-228600" algn="l" rtl="0">
              <a:lnSpc>
                <a:spcPct val="110000"/>
              </a:lnSpc>
              <a:spcBef>
                <a:spcPts val="70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Nile River Valley (Egypt)</a:t>
            </a:r>
          </a:p>
          <a:p>
            <a:pPr marL="228600" marR="0" lvl="0" indent="-228600" algn="l" rtl="0">
              <a:lnSpc>
                <a:spcPct val="110000"/>
              </a:lnSpc>
              <a:spcBef>
                <a:spcPts val="70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Indus River Valley (India)</a:t>
            </a:r>
          </a:p>
          <a:p>
            <a:pPr marL="228600" marR="0" lvl="0" indent="-228600" algn="l" rtl="0">
              <a:lnSpc>
                <a:spcPct val="110000"/>
              </a:lnSpc>
              <a:spcBef>
                <a:spcPts val="700"/>
              </a:spcBef>
              <a:spcAft>
                <a:spcPts val="0"/>
              </a:spcAft>
              <a:buClr>
                <a:schemeClr val="dk2"/>
              </a:buClr>
              <a:buSzPct val="100000"/>
              <a:buFont typeface="Arial"/>
              <a:buChar char="•"/>
            </a:pPr>
            <a:r>
              <a:rPr lang="en-US" sz="3600" b="0" i="0" u="none" strike="noStrike" cap="none">
                <a:solidFill>
                  <a:srgbClr val="595959"/>
                </a:solidFill>
                <a:latin typeface="Cabin"/>
                <a:ea typeface="Cabin"/>
                <a:cs typeface="Cabin"/>
                <a:sym typeface="Cabin"/>
              </a:rPr>
              <a:t>Huang He/Yellow River (China)</a:t>
            </a:r>
          </a:p>
          <a:p>
            <a:pPr marL="228600" marR="0" lvl="0" indent="-228600" algn="l" rtl="0">
              <a:lnSpc>
                <a:spcPct val="11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DOMESTICATION</a:t>
            </a:r>
          </a:p>
        </p:txBody>
      </p:sp>
      <p:pic>
        <p:nvPicPr>
          <p:cNvPr id="645" name="Shape 645"/>
          <p:cNvPicPr preferRelativeResize="0"/>
          <p:nvPr/>
        </p:nvPicPr>
        <p:blipFill rotWithShape="1">
          <a:blip r:embed="rId3">
            <a:alphaModFix/>
          </a:blip>
          <a:srcRect/>
          <a:stretch/>
        </p:blipFill>
        <p:spPr>
          <a:xfrm>
            <a:off x="4924285" y="2143815"/>
            <a:ext cx="3348382" cy="3348382"/>
          </a:xfrm>
          <a:prstGeom prst="rect">
            <a:avLst/>
          </a:prstGeom>
          <a:noFill/>
          <a:ln>
            <a:noFill/>
          </a:ln>
        </p:spPr>
      </p:pic>
      <p:pic>
        <p:nvPicPr>
          <p:cNvPr id="646" name="Shape 646"/>
          <p:cNvPicPr preferRelativeResize="0"/>
          <p:nvPr/>
        </p:nvPicPr>
        <p:blipFill rotWithShape="1">
          <a:blip r:embed="rId4">
            <a:alphaModFix/>
          </a:blip>
          <a:srcRect/>
          <a:stretch/>
        </p:blipFill>
        <p:spPr>
          <a:xfrm>
            <a:off x="1331262" y="2169766"/>
            <a:ext cx="3296478" cy="32964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CONNECTION</a:t>
            </a:r>
          </a:p>
        </p:txBody>
      </p:sp>
      <p:sp>
        <p:nvSpPr>
          <p:cNvPr id="316" name="Shape 316"/>
          <p:cNvSpPr txBox="1">
            <a:spLocks noGrp="1"/>
          </p:cNvSpPr>
          <p:nvPr>
            <p:ph type="body" idx="1"/>
          </p:nvPr>
        </p:nvSpPr>
        <p:spPr>
          <a:xfrm>
            <a:off x="1251678" y="2286000"/>
            <a:ext cx="10178322" cy="3593591"/>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buClr>
                <a:schemeClr val="dk2"/>
              </a:buClr>
              <a:buSzPct val="100000"/>
              <a:buFont typeface="Arial"/>
              <a:buChar char="•"/>
            </a:pPr>
            <a:r>
              <a:rPr lang="en-US" sz="2000" b="0" i="0" u="sng" strike="noStrike" cap="none">
                <a:solidFill>
                  <a:schemeClr val="hlink"/>
                </a:solidFill>
                <a:latin typeface="Cabin"/>
                <a:ea typeface="Cabin"/>
                <a:cs typeface="Cabin"/>
                <a:sym typeface="Cabin"/>
                <a:hlinkClick r:id="rId3"/>
              </a:rPr>
              <a:t>https://www.youtube.com/watch?v=Pwe-pA6TaZk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DOMESTICATION</a:t>
            </a:r>
          </a:p>
        </p:txBody>
      </p:sp>
      <p:pic>
        <p:nvPicPr>
          <p:cNvPr id="652" name="Shape 652"/>
          <p:cNvPicPr preferRelativeResize="0">
            <a:picLocks noGrp="1"/>
          </p:cNvPicPr>
          <p:nvPr>
            <p:ph type="body" idx="1"/>
          </p:nvPr>
        </p:nvPicPr>
        <p:blipFill rotWithShape="1">
          <a:blip r:embed="rId3">
            <a:alphaModFix/>
          </a:blip>
          <a:srcRect/>
          <a:stretch/>
        </p:blipFill>
        <p:spPr>
          <a:xfrm>
            <a:off x="4267200" y="1462670"/>
            <a:ext cx="3695919" cy="44571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3242928" y="1073887"/>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SOCRATIC SEMINAR</a:t>
            </a:r>
          </a:p>
        </p:txBody>
      </p:sp>
      <p:sp>
        <p:nvSpPr>
          <p:cNvPr id="658" name="Shape 658"/>
          <p:cNvSpPr txBox="1">
            <a:spLocks noGrp="1"/>
          </p:cNvSpPr>
          <p:nvPr>
            <p:ph type="body" idx="1"/>
          </p:nvPr>
        </p:nvSpPr>
        <p:spPr>
          <a:xfrm>
            <a:off x="3242930" y="5159780"/>
            <a:ext cx="7017487" cy="9511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2"/>
              </a:buClr>
              <a:buSzPct val="25000"/>
              <a:buFont typeface="Arial"/>
              <a:buNone/>
            </a:pPr>
            <a:r>
              <a:rPr lang="en-US" sz="2000" b="1" i="0" u="none" strike="noStrike" cap="none">
                <a:solidFill>
                  <a:schemeClr val="accent1"/>
                </a:solidFill>
                <a:latin typeface="Cabin"/>
                <a:ea typeface="Cabin"/>
                <a:cs typeface="Cabin"/>
                <a:sym typeface="Cabin"/>
              </a:rPr>
              <a:t>THE NEOLITHIC REVOLUTION</a:t>
            </a:r>
          </a:p>
          <a:p>
            <a:pPr marL="0" marR="0" lvl="0" indent="0" algn="l" rtl="0">
              <a:lnSpc>
                <a:spcPct val="100000"/>
              </a:lnSpc>
              <a:spcBef>
                <a:spcPts val="700"/>
              </a:spcBef>
              <a:buClr>
                <a:schemeClr val="lt2"/>
              </a:buClr>
              <a:buSzPct val="25000"/>
              <a:buFont typeface="Arial"/>
              <a:buNone/>
            </a:pPr>
            <a:endParaRPr sz="2000" b="1" i="0" u="none" strike="noStrike" cap="none">
              <a:solidFill>
                <a:schemeClr val="accent1"/>
              </a:solidFill>
              <a:latin typeface="Cabin"/>
              <a:ea typeface="Cabin"/>
              <a:cs typeface="Cabin"/>
              <a:sym typeface="Cabi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3428123" y="2138758"/>
            <a:ext cx="8187071" cy="4064627"/>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7560" b="0" i="0" u="none" strike="noStrike" cap="none">
                <a:solidFill>
                  <a:schemeClr val="lt2"/>
                </a:solidFill>
                <a:latin typeface="Impact"/>
                <a:ea typeface="Impact"/>
                <a:cs typeface="Impact"/>
                <a:sym typeface="Impact"/>
              </a:rPr>
              <a:t>THE NEOLITHIC REVOLUTION  AND CIVILIZATION </a:t>
            </a:r>
            <a:r>
              <a:rPr lang="en-US" sz="7560"/>
              <a:t>WAS</a:t>
            </a:r>
            <a:r>
              <a:rPr lang="en-US" sz="7560" b="0" i="0" u="none" strike="noStrike" cap="none">
                <a:solidFill>
                  <a:schemeClr val="lt2"/>
                </a:solidFill>
                <a:latin typeface="Impact"/>
                <a:ea typeface="Impact"/>
                <a:cs typeface="Impact"/>
                <a:sym typeface="Impact"/>
              </a:rPr>
              <a:t> DEFINITELY A GOOD THING.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DISEASE</a:t>
            </a:r>
          </a:p>
        </p:txBody>
      </p:sp>
      <p:pic>
        <p:nvPicPr>
          <p:cNvPr id="669" name="Shape 669"/>
          <p:cNvPicPr preferRelativeResize="0"/>
          <p:nvPr/>
        </p:nvPicPr>
        <p:blipFill rotWithShape="1">
          <a:blip r:embed="rId3">
            <a:alphaModFix/>
          </a:blip>
          <a:srcRect/>
          <a:stretch/>
        </p:blipFill>
        <p:spPr>
          <a:xfrm>
            <a:off x="3013597" y="1434938"/>
            <a:ext cx="6349999" cy="47624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SLAVERY</a:t>
            </a:r>
          </a:p>
        </p:txBody>
      </p:sp>
      <p:pic>
        <p:nvPicPr>
          <p:cNvPr id="675" name="Shape 675"/>
          <p:cNvPicPr preferRelativeResize="0">
            <a:picLocks noGrp="1"/>
          </p:cNvPicPr>
          <p:nvPr>
            <p:ph type="body" idx="1"/>
          </p:nvPr>
        </p:nvPicPr>
        <p:blipFill rotWithShape="1">
          <a:blip r:embed="rId3">
            <a:alphaModFix/>
          </a:blip>
          <a:srcRect/>
          <a:stretch/>
        </p:blipFill>
        <p:spPr>
          <a:xfrm>
            <a:off x="3822044" y="2286000"/>
            <a:ext cx="5036862" cy="35940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OVERPOPULATION</a:t>
            </a:r>
          </a:p>
        </p:txBody>
      </p:sp>
      <p:pic>
        <p:nvPicPr>
          <p:cNvPr id="681" name="Shape 681"/>
          <p:cNvPicPr preferRelativeResize="0">
            <a:picLocks noGrp="1"/>
          </p:cNvPicPr>
          <p:nvPr>
            <p:ph type="body" idx="1"/>
          </p:nvPr>
        </p:nvPicPr>
        <p:blipFill rotWithShape="1">
          <a:blip r:embed="rId3">
            <a:alphaModFix/>
          </a:blip>
          <a:srcRect/>
          <a:stretch/>
        </p:blipFill>
        <p:spPr>
          <a:xfrm>
            <a:off x="3172527" y="2286000"/>
            <a:ext cx="6335892" cy="35940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a:t>POLLUTION</a:t>
            </a:r>
          </a:p>
        </p:txBody>
      </p:sp>
      <p:pic>
        <p:nvPicPr>
          <p:cNvPr id="687" name="Shape 687"/>
          <p:cNvPicPr preferRelativeResize="0">
            <a:picLocks noGrp="1"/>
          </p:cNvPicPr>
          <p:nvPr>
            <p:ph type="body" idx="1"/>
          </p:nvPr>
        </p:nvPicPr>
        <p:blipFill rotWithShape="1">
          <a:blip r:embed="rId3">
            <a:alphaModFix/>
          </a:blip>
          <a:srcRect/>
          <a:stretch/>
        </p:blipFill>
        <p:spPr>
          <a:xfrm>
            <a:off x="3641832" y="2286000"/>
            <a:ext cx="5397282" cy="35940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SEXISM</a:t>
            </a:r>
          </a:p>
        </p:txBody>
      </p:sp>
      <p:pic>
        <p:nvPicPr>
          <p:cNvPr id="693" name="Shape 693"/>
          <p:cNvPicPr preferRelativeResize="0">
            <a:picLocks noGrp="1"/>
          </p:cNvPicPr>
          <p:nvPr>
            <p:ph type="body" idx="1"/>
          </p:nvPr>
        </p:nvPicPr>
        <p:blipFill rotWithShape="1">
          <a:blip r:embed="rId3">
            <a:alphaModFix/>
          </a:blip>
          <a:srcRect/>
          <a:stretch/>
        </p:blipFill>
        <p:spPr>
          <a:xfrm>
            <a:off x="3646216" y="2286000"/>
            <a:ext cx="5388517" cy="3594099"/>
          </a:xfrm>
          <a:prstGeom prst="rect">
            <a:avLst/>
          </a:prstGeom>
          <a:noFill/>
          <a:ln>
            <a:noFill/>
          </a:ln>
        </p:spPr>
      </p:pic>
      <p:sp>
        <p:nvSpPr>
          <p:cNvPr id="694" name="Shape 694"/>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
        <p:nvSpPr>
          <p:cNvPr id="695" name="Shape 695"/>
          <p:cNvSpPr txBox="1"/>
          <p:nvPr/>
        </p:nvSpPr>
        <p:spPr>
          <a:xfrm>
            <a:off x="152400" y="1524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
        <p:nvSpPr>
          <p:cNvPr id="696" name="Shape 696"/>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
        <p:nvSpPr>
          <p:cNvPr id="697" name="Shape 697"/>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
        <p:nvSpPr>
          <p:cNvPr id="698" name="Shape 698"/>
          <p:cNvSpPr txBox="1"/>
          <p:nvPr/>
        </p:nvSpPr>
        <p:spPr>
          <a:xfrm>
            <a:off x="152400" y="15240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title"/>
          </p:nvPr>
        </p:nvSpPr>
        <p:spPr>
          <a:xfrm>
            <a:off x="415600" y="264433"/>
            <a:ext cx="11360700" cy="1117200"/>
          </a:xfrm>
          <a:prstGeom prst="rect">
            <a:avLst/>
          </a:prstGeom>
        </p:spPr>
        <p:txBody>
          <a:bodyPr lIns="121900" tIns="121900" rIns="121900" bIns="121900" anchor="t" anchorCtr="0">
            <a:noAutofit/>
          </a:bodyPr>
          <a:lstStyle/>
          <a:p>
            <a:pPr lvl="0" algn="ctr" rtl="0">
              <a:lnSpc>
                <a:spcPct val="130000"/>
              </a:lnSpc>
              <a:spcBef>
                <a:spcPts val="0"/>
              </a:spcBef>
              <a:spcAft>
                <a:spcPts val="800"/>
              </a:spcAft>
              <a:buNone/>
            </a:pPr>
            <a:r>
              <a:rPr lang="en-US" sz="5500" i="1">
                <a:latin typeface="Georgia"/>
                <a:ea typeface="Georgia"/>
                <a:cs typeface="Georgia"/>
                <a:sym typeface="Georgia"/>
              </a:rPr>
              <a:t>Turritopsis dohrnii</a:t>
            </a:r>
          </a:p>
        </p:txBody>
      </p:sp>
      <p:sp>
        <p:nvSpPr>
          <p:cNvPr id="704" name="Shape 704"/>
          <p:cNvSpPr txBox="1">
            <a:spLocks noGrp="1"/>
          </p:cNvSpPr>
          <p:nvPr>
            <p:ph type="body" idx="1"/>
          </p:nvPr>
        </p:nvSpPr>
        <p:spPr>
          <a:xfrm>
            <a:off x="415600" y="1759733"/>
            <a:ext cx="1886700" cy="4555200"/>
          </a:xfrm>
          <a:prstGeom prst="rect">
            <a:avLst/>
          </a:prstGeom>
        </p:spPr>
        <p:txBody>
          <a:bodyPr lIns="121900" tIns="121900" rIns="121900" bIns="121900" anchor="t" anchorCtr="0">
            <a:noAutofit/>
          </a:bodyPr>
          <a:lstStyle/>
          <a:p>
            <a:pPr marL="190500" lvl="0" indent="0" rtl="0">
              <a:lnSpc>
                <a:spcPct val="150000"/>
              </a:lnSpc>
              <a:spcBef>
                <a:spcPts val="700"/>
              </a:spcBef>
              <a:spcAft>
                <a:spcPts val="700"/>
              </a:spcAft>
              <a:buNone/>
            </a:pPr>
            <a:r>
              <a:rPr lang="en-US" sz="1400" b="1" i="1">
                <a:solidFill>
                  <a:srgbClr val="000000"/>
                </a:solidFill>
                <a:highlight>
                  <a:srgbClr val="F8F9FA"/>
                </a:highlight>
              </a:rPr>
              <a:t>T. dohrnii</a:t>
            </a:r>
          </a:p>
          <a:p>
            <a:pPr marL="190500" lvl="0" indent="0" rtl="0">
              <a:lnSpc>
                <a:spcPct val="150000"/>
              </a:lnSpc>
              <a:spcBef>
                <a:spcPts val="700"/>
              </a:spcBef>
              <a:spcAft>
                <a:spcPts val="700"/>
              </a:spcAft>
              <a:buNone/>
            </a:pPr>
            <a:r>
              <a:rPr lang="en-US" sz="1400" i="1">
                <a:solidFill>
                  <a:schemeClr val="dk1"/>
                </a:solidFill>
                <a:highlight>
                  <a:srgbClr val="F8F9FA"/>
                </a:highlight>
              </a:rPr>
              <a:t>Turritopsis</a:t>
            </a:r>
          </a:p>
          <a:p>
            <a:pPr marL="190500" lvl="0" indent="0" rtl="0">
              <a:lnSpc>
                <a:spcPct val="150000"/>
              </a:lnSpc>
              <a:spcBef>
                <a:spcPts val="700"/>
              </a:spcBef>
              <a:spcAft>
                <a:spcPts val="700"/>
              </a:spcAft>
              <a:buNone/>
            </a:pPr>
            <a:r>
              <a:rPr lang="en-US" sz="1400">
                <a:solidFill>
                  <a:schemeClr val="dk1"/>
                </a:solidFill>
                <a:highlight>
                  <a:srgbClr val="F8F9FA"/>
                </a:highlight>
              </a:rPr>
              <a:t>Oceaniidae</a:t>
            </a:r>
          </a:p>
          <a:p>
            <a:pPr marL="190500" lvl="0" indent="0" rtl="0">
              <a:lnSpc>
                <a:spcPct val="150000"/>
              </a:lnSpc>
              <a:spcBef>
                <a:spcPts val="700"/>
              </a:spcBef>
              <a:spcAft>
                <a:spcPts val="700"/>
              </a:spcAft>
              <a:buNone/>
            </a:pPr>
            <a:r>
              <a:rPr lang="en-US" sz="1400">
                <a:solidFill>
                  <a:schemeClr val="dk1"/>
                </a:solidFill>
                <a:highlight>
                  <a:srgbClr val="F8F9FA"/>
                </a:highlight>
              </a:rPr>
              <a:t>Anthoathecata</a:t>
            </a:r>
          </a:p>
          <a:p>
            <a:pPr marL="190500" lvl="0" indent="0" rtl="0">
              <a:lnSpc>
                <a:spcPct val="150000"/>
              </a:lnSpc>
              <a:spcBef>
                <a:spcPts val="700"/>
              </a:spcBef>
              <a:spcAft>
                <a:spcPts val="700"/>
              </a:spcAft>
              <a:buNone/>
            </a:pPr>
            <a:r>
              <a:rPr lang="en-US" sz="1400">
                <a:solidFill>
                  <a:schemeClr val="dk1"/>
                </a:solidFill>
                <a:highlight>
                  <a:srgbClr val="F8F9FA"/>
                </a:highlight>
              </a:rPr>
              <a:t>Hydrozoa</a:t>
            </a:r>
          </a:p>
          <a:p>
            <a:pPr marL="190500" lvl="0" indent="0" rtl="0">
              <a:lnSpc>
                <a:spcPct val="150000"/>
              </a:lnSpc>
              <a:spcBef>
                <a:spcPts val="700"/>
              </a:spcBef>
              <a:spcAft>
                <a:spcPts val="700"/>
              </a:spcAft>
              <a:buNone/>
            </a:pPr>
            <a:r>
              <a:rPr lang="en-US" sz="1400">
                <a:solidFill>
                  <a:schemeClr val="dk1"/>
                </a:solidFill>
                <a:highlight>
                  <a:srgbClr val="F8F9FA"/>
                </a:highlight>
              </a:rPr>
              <a:t>Cnidaria</a:t>
            </a:r>
          </a:p>
          <a:p>
            <a:pPr marL="190500" lvl="0" indent="-95250" rtl="0">
              <a:lnSpc>
                <a:spcPct val="150000"/>
              </a:lnSpc>
              <a:spcBef>
                <a:spcPts val="700"/>
              </a:spcBef>
              <a:spcAft>
                <a:spcPts val="700"/>
              </a:spcAft>
              <a:buClr>
                <a:schemeClr val="dk1"/>
              </a:buClr>
              <a:buSzPct val="107142"/>
              <a:buFont typeface="Arial"/>
              <a:buNone/>
            </a:pPr>
            <a:r>
              <a:rPr lang="en-US" sz="1400">
                <a:solidFill>
                  <a:schemeClr val="dk1"/>
                </a:solidFill>
                <a:highlight>
                  <a:srgbClr val="F8F9FA"/>
                </a:highlight>
              </a:rPr>
              <a:t>Animalia</a:t>
            </a:r>
          </a:p>
          <a:p>
            <a:pPr lvl="0" rtl="0">
              <a:spcBef>
                <a:spcPts val="0"/>
              </a:spcBef>
              <a:buNone/>
            </a:pPr>
            <a:endParaRPr/>
          </a:p>
        </p:txBody>
      </p:sp>
      <p:sp>
        <p:nvSpPr>
          <p:cNvPr id="705" name="Shape 705"/>
          <p:cNvSpPr txBox="1"/>
          <p:nvPr/>
        </p:nvSpPr>
        <p:spPr>
          <a:xfrm>
            <a:off x="2302400" y="1759733"/>
            <a:ext cx="2010900" cy="5016000"/>
          </a:xfrm>
          <a:prstGeom prst="rect">
            <a:avLst/>
          </a:prstGeom>
          <a:noFill/>
          <a:ln>
            <a:noFill/>
          </a:ln>
        </p:spPr>
        <p:txBody>
          <a:bodyPr lIns="121900" tIns="121900" rIns="121900" bIns="121900" anchor="t" anchorCtr="0">
            <a:noAutofit/>
          </a:bodyPr>
          <a:lstStyle/>
          <a:p>
            <a:pPr marL="190500" lvl="0" indent="0" rtl="0">
              <a:lnSpc>
                <a:spcPct val="150000"/>
              </a:lnSpc>
              <a:spcBef>
                <a:spcPts val="700"/>
              </a:spcBef>
              <a:spcAft>
                <a:spcPts val="700"/>
              </a:spcAft>
              <a:buNone/>
            </a:pPr>
            <a:r>
              <a:rPr lang="en-US" sz="1400" b="1">
                <a:solidFill>
                  <a:schemeClr val="dk1"/>
                </a:solidFill>
                <a:highlight>
                  <a:srgbClr val="F8F9FA"/>
                </a:highlight>
              </a:rPr>
              <a:t>Species:</a:t>
            </a:r>
          </a:p>
          <a:p>
            <a:pPr marL="190500" lvl="0" indent="0" rtl="0">
              <a:lnSpc>
                <a:spcPct val="150000"/>
              </a:lnSpc>
              <a:spcBef>
                <a:spcPts val="700"/>
              </a:spcBef>
              <a:spcAft>
                <a:spcPts val="700"/>
              </a:spcAft>
              <a:buNone/>
            </a:pPr>
            <a:r>
              <a:rPr lang="en-US" sz="1400" b="1">
                <a:solidFill>
                  <a:schemeClr val="dk1"/>
                </a:solidFill>
                <a:highlight>
                  <a:srgbClr val="F8F9FA"/>
                </a:highlight>
              </a:rPr>
              <a:t>Genus:</a:t>
            </a:r>
          </a:p>
          <a:p>
            <a:pPr marL="190500" lvl="0" indent="0" rtl="0">
              <a:lnSpc>
                <a:spcPct val="150000"/>
              </a:lnSpc>
              <a:spcBef>
                <a:spcPts val="700"/>
              </a:spcBef>
              <a:spcAft>
                <a:spcPts val="700"/>
              </a:spcAft>
              <a:buNone/>
            </a:pPr>
            <a:r>
              <a:rPr lang="en-US" sz="1400" b="1">
                <a:solidFill>
                  <a:schemeClr val="dk1"/>
                </a:solidFill>
                <a:highlight>
                  <a:srgbClr val="F8F9FA"/>
                </a:highlight>
              </a:rPr>
              <a:t>Family:</a:t>
            </a:r>
          </a:p>
          <a:p>
            <a:pPr marL="190500" lvl="0" indent="0" rtl="0">
              <a:lnSpc>
                <a:spcPct val="150000"/>
              </a:lnSpc>
              <a:spcBef>
                <a:spcPts val="700"/>
              </a:spcBef>
              <a:spcAft>
                <a:spcPts val="700"/>
              </a:spcAft>
              <a:buNone/>
            </a:pPr>
            <a:r>
              <a:rPr lang="en-US" sz="1400" b="1">
                <a:solidFill>
                  <a:schemeClr val="dk1"/>
                </a:solidFill>
                <a:highlight>
                  <a:srgbClr val="F8F9FA"/>
                </a:highlight>
              </a:rPr>
              <a:t>Order:</a:t>
            </a:r>
          </a:p>
          <a:p>
            <a:pPr marL="190500" lvl="0" indent="0" rtl="0">
              <a:lnSpc>
                <a:spcPct val="150000"/>
              </a:lnSpc>
              <a:spcBef>
                <a:spcPts val="700"/>
              </a:spcBef>
              <a:spcAft>
                <a:spcPts val="700"/>
              </a:spcAft>
              <a:buNone/>
            </a:pPr>
            <a:r>
              <a:rPr lang="en-US" sz="1400" b="1">
                <a:solidFill>
                  <a:schemeClr val="dk1"/>
                </a:solidFill>
                <a:highlight>
                  <a:srgbClr val="F8F9FA"/>
                </a:highlight>
              </a:rPr>
              <a:t>Class:</a:t>
            </a:r>
          </a:p>
          <a:p>
            <a:pPr marL="190500" lvl="0" indent="0" rtl="0">
              <a:lnSpc>
                <a:spcPct val="150000"/>
              </a:lnSpc>
              <a:spcBef>
                <a:spcPts val="700"/>
              </a:spcBef>
              <a:spcAft>
                <a:spcPts val="700"/>
              </a:spcAft>
              <a:buNone/>
            </a:pPr>
            <a:r>
              <a:rPr lang="en-US" sz="1400" b="1">
                <a:solidFill>
                  <a:schemeClr val="dk1"/>
                </a:solidFill>
                <a:highlight>
                  <a:srgbClr val="F8F9FA"/>
                </a:highlight>
              </a:rPr>
              <a:t>Phylum:</a:t>
            </a:r>
          </a:p>
          <a:p>
            <a:pPr marL="190500" lvl="0" indent="0" rtl="0">
              <a:lnSpc>
                <a:spcPct val="150000"/>
              </a:lnSpc>
              <a:spcBef>
                <a:spcPts val="700"/>
              </a:spcBef>
              <a:spcAft>
                <a:spcPts val="700"/>
              </a:spcAft>
              <a:buNone/>
            </a:pPr>
            <a:r>
              <a:rPr lang="en-US" sz="1400" b="1">
                <a:solidFill>
                  <a:schemeClr val="dk1"/>
                </a:solidFill>
                <a:highlight>
                  <a:srgbClr val="F8F9FA"/>
                </a:highlight>
              </a:rPr>
              <a:t>Kingdom:</a:t>
            </a:r>
          </a:p>
          <a:p>
            <a:pPr marL="190500" lvl="0" indent="-95250" rtl="0">
              <a:lnSpc>
                <a:spcPct val="150000"/>
              </a:lnSpc>
              <a:spcBef>
                <a:spcPts val="700"/>
              </a:spcBef>
              <a:spcAft>
                <a:spcPts val="700"/>
              </a:spcAft>
              <a:buClr>
                <a:schemeClr val="dk1"/>
              </a:buClr>
              <a:buFont typeface="Arial"/>
              <a:buNone/>
            </a:pPr>
            <a:endParaRPr sz="1400" b="1">
              <a:solidFill>
                <a:schemeClr val="dk1"/>
              </a:solidFill>
              <a:highlight>
                <a:srgbClr val="F8F9FA"/>
              </a:highlight>
            </a:endParaRPr>
          </a:p>
        </p:txBody>
      </p:sp>
      <p:sp>
        <p:nvSpPr>
          <p:cNvPr id="706" name="Shape 706"/>
          <p:cNvSpPr txBox="1"/>
          <p:nvPr/>
        </p:nvSpPr>
        <p:spPr>
          <a:xfrm>
            <a:off x="4078633" y="1891300"/>
            <a:ext cx="7697700" cy="1282800"/>
          </a:xfrm>
          <a:prstGeom prst="rect">
            <a:avLst/>
          </a:prstGeom>
          <a:noFill/>
          <a:ln>
            <a:noFill/>
          </a:ln>
        </p:spPr>
        <p:txBody>
          <a:bodyPr lIns="121900" tIns="121900" rIns="121900" bIns="121900" anchor="t" anchorCtr="0">
            <a:noAutofit/>
          </a:bodyPr>
          <a:lstStyle/>
          <a:p>
            <a:pPr lvl="0" rtl="0">
              <a:spcBef>
                <a:spcPts val="0"/>
              </a:spcBef>
              <a:buNone/>
            </a:pPr>
            <a:r>
              <a:rPr lang="en-US" sz="1900"/>
              <a:t>Thesis:</a:t>
            </a:r>
          </a:p>
          <a:p>
            <a:pPr marL="609600" lvl="0" indent="-406400" rtl="0">
              <a:lnSpc>
                <a:spcPct val="115000"/>
              </a:lnSpc>
              <a:spcBef>
                <a:spcPts val="0"/>
              </a:spcBef>
              <a:spcAft>
                <a:spcPts val="400"/>
              </a:spcAft>
              <a:buClr>
                <a:srgbClr val="222222"/>
              </a:buClr>
              <a:buSzPct val="100000"/>
            </a:pPr>
            <a:r>
              <a:rPr lang="en-US" sz="1600">
                <a:solidFill>
                  <a:srgbClr val="222222"/>
                </a:solidFill>
                <a:highlight>
                  <a:srgbClr val="FFFFFF"/>
                </a:highlight>
              </a:rPr>
              <a:t>A good argumentative thesis is centered on a debatable topic. ...</a:t>
            </a:r>
          </a:p>
          <a:p>
            <a:pPr marL="609600" lvl="0" indent="-406400" rtl="0">
              <a:lnSpc>
                <a:spcPct val="115000"/>
              </a:lnSpc>
              <a:spcBef>
                <a:spcPts val="0"/>
              </a:spcBef>
              <a:spcAft>
                <a:spcPts val="400"/>
              </a:spcAft>
              <a:buClr>
                <a:srgbClr val="222222"/>
              </a:buClr>
              <a:buSzPct val="100000"/>
            </a:pPr>
            <a:r>
              <a:rPr lang="en-US" sz="1600">
                <a:solidFill>
                  <a:srgbClr val="222222"/>
                </a:solidFill>
                <a:highlight>
                  <a:srgbClr val="FFFFFF"/>
                </a:highlight>
              </a:rPr>
              <a:t>A good argumentative thesis picks a side. ...</a:t>
            </a:r>
          </a:p>
          <a:p>
            <a:pPr marL="609600" lvl="0" indent="-406400" rtl="0">
              <a:lnSpc>
                <a:spcPct val="115000"/>
              </a:lnSpc>
              <a:spcBef>
                <a:spcPts val="0"/>
              </a:spcBef>
              <a:spcAft>
                <a:spcPts val="400"/>
              </a:spcAft>
              <a:buClr>
                <a:srgbClr val="222222"/>
              </a:buClr>
              <a:buSzPct val="100000"/>
            </a:pPr>
            <a:r>
              <a:rPr lang="en-US" sz="1600">
                <a:solidFill>
                  <a:srgbClr val="222222"/>
                </a:solidFill>
                <a:highlight>
                  <a:srgbClr val="FFFFFF"/>
                </a:highlight>
              </a:rPr>
              <a:t>A good thesis makes claims that will be supported later in the paper. …</a:t>
            </a:r>
          </a:p>
          <a:p>
            <a:pPr lvl="0" rtl="0">
              <a:lnSpc>
                <a:spcPct val="115000"/>
              </a:lnSpc>
              <a:spcBef>
                <a:spcPts val="0"/>
              </a:spcBef>
              <a:buNone/>
            </a:pPr>
            <a:endParaRPr sz="1600">
              <a:solidFill>
                <a:srgbClr val="222222"/>
              </a:solidFill>
              <a:highlight>
                <a:srgbClr val="FFFFFF"/>
              </a:highlight>
            </a:endParaRPr>
          </a:p>
          <a:p>
            <a:pPr lvl="0" rtl="0">
              <a:lnSpc>
                <a:spcPct val="115000"/>
              </a:lnSpc>
              <a:spcBef>
                <a:spcPts val="0"/>
              </a:spcBef>
              <a:buNone/>
            </a:pPr>
            <a:endParaRPr sz="1600">
              <a:solidFill>
                <a:srgbClr val="222222"/>
              </a:solidFill>
              <a:highlight>
                <a:srgbClr val="FFFFFF"/>
              </a:highlight>
            </a:endParaRPr>
          </a:p>
        </p:txBody>
      </p:sp>
      <p:sp>
        <p:nvSpPr>
          <p:cNvPr id="707" name="Shape 707"/>
          <p:cNvSpPr txBox="1"/>
          <p:nvPr/>
        </p:nvSpPr>
        <p:spPr>
          <a:xfrm>
            <a:off x="4127966" y="3272766"/>
            <a:ext cx="3152100" cy="1825500"/>
          </a:xfrm>
          <a:prstGeom prst="rect">
            <a:avLst/>
          </a:prstGeom>
          <a:noFill/>
          <a:ln>
            <a:noFill/>
          </a:ln>
        </p:spPr>
        <p:txBody>
          <a:bodyPr lIns="121900" tIns="121900" rIns="121900" bIns="121900" anchor="t" anchorCtr="0">
            <a:noAutofit/>
          </a:bodyPr>
          <a:lstStyle/>
          <a:p>
            <a:pPr lvl="0" rtl="0">
              <a:spcBef>
                <a:spcPts val="0"/>
              </a:spcBef>
              <a:buNone/>
            </a:pPr>
            <a:r>
              <a:rPr lang="en-US" sz="1900"/>
              <a:t>State your Thesis:</a:t>
            </a:r>
          </a:p>
          <a:p>
            <a:pPr lvl="0" rtl="0">
              <a:spcBef>
                <a:spcPts val="0"/>
              </a:spcBef>
              <a:buNone/>
            </a:pPr>
            <a:endParaRPr sz="1900"/>
          </a:p>
          <a:p>
            <a:pPr lvl="0" rtl="0">
              <a:spcBef>
                <a:spcPts val="0"/>
              </a:spcBef>
              <a:buNone/>
            </a:pPr>
            <a:endParaRPr sz="1900"/>
          </a:p>
          <a:p>
            <a:pPr lvl="0" rtl="0">
              <a:spcBef>
                <a:spcPts val="0"/>
              </a:spcBef>
              <a:buNone/>
            </a:pPr>
            <a:endParaRPr sz="1900"/>
          </a:p>
          <a:p>
            <a:pPr lvl="0" rtl="0">
              <a:spcBef>
                <a:spcPts val="0"/>
              </a:spcBef>
              <a:buNone/>
            </a:pPr>
            <a:endParaRPr sz="1900"/>
          </a:p>
          <a:p>
            <a:pPr lvl="0" rtl="0">
              <a:spcBef>
                <a:spcPts val="0"/>
              </a:spcBef>
              <a:buNone/>
            </a:pPr>
            <a:r>
              <a:rPr lang="en-US" sz="1900"/>
              <a:t> When in Doubt, fill this out.</a:t>
            </a:r>
          </a:p>
          <a:p>
            <a:pPr lvl="0" rtl="0">
              <a:spcBef>
                <a:spcPts val="0"/>
              </a:spcBef>
              <a:buNone/>
            </a:pPr>
            <a:endParaRPr sz="1900"/>
          </a:p>
          <a:p>
            <a:pPr lvl="0" rtl="0">
              <a:spcBef>
                <a:spcPts val="0"/>
              </a:spcBef>
              <a:buNone/>
            </a:pPr>
            <a:endParaRPr sz="1900"/>
          </a:p>
        </p:txBody>
      </p:sp>
      <p:sp>
        <p:nvSpPr>
          <p:cNvPr id="708" name="Shape 708"/>
          <p:cNvSpPr txBox="1"/>
          <p:nvPr/>
        </p:nvSpPr>
        <p:spPr>
          <a:xfrm>
            <a:off x="296033" y="1249900"/>
            <a:ext cx="11895900" cy="510000"/>
          </a:xfrm>
          <a:prstGeom prst="rect">
            <a:avLst/>
          </a:prstGeom>
          <a:noFill/>
          <a:ln>
            <a:noFill/>
          </a:ln>
        </p:spPr>
        <p:txBody>
          <a:bodyPr lIns="121900" tIns="121900" rIns="121900" bIns="121900" anchor="t" anchorCtr="0">
            <a:noAutofit/>
          </a:bodyPr>
          <a:lstStyle/>
          <a:p>
            <a:pPr lvl="0" algn="ctr" rtl="0">
              <a:spcBef>
                <a:spcPts val="0"/>
              </a:spcBef>
              <a:buNone/>
            </a:pPr>
            <a:r>
              <a:rPr lang="en-US" sz="1900"/>
              <a:t>What in tarnation is this?</a:t>
            </a:r>
          </a:p>
        </p:txBody>
      </p:sp>
      <p:cxnSp>
        <p:nvCxnSpPr>
          <p:cNvPr id="709" name="Shape 709"/>
          <p:cNvCxnSpPr/>
          <p:nvPr/>
        </p:nvCxnSpPr>
        <p:spPr>
          <a:xfrm rot="10800000">
            <a:off x="7680300" y="1315600"/>
            <a:ext cx="0" cy="394800"/>
          </a:xfrm>
          <a:prstGeom prst="straightConnector1">
            <a:avLst/>
          </a:prstGeom>
          <a:noFill/>
          <a:ln w="9525" cap="flat" cmpd="sng">
            <a:solidFill>
              <a:schemeClr val="dk2"/>
            </a:solidFill>
            <a:prstDash val="solid"/>
            <a:round/>
            <a:headEnd type="none" w="lg" len="lg"/>
            <a:tailEnd type="triangle" w="lg" len="lg"/>
          </a:ln>
        </p:spPr>
      </p:cxnSp>
      <p:sp>
        <p:nvSpPr>
          <p:cNvPr id="710" name="Shape 710"/>
          <p:cNvSpPr txBox="1"/>
          <p:nvPr/>
        </p:nvSpPr>
        <p:spPr>
          <a:xfrm>
            <a:off x="7236266" y="3535900"/>
            <a:ext cx="4539900" cy="3240000"/>
          </a:xfrm>
          <a:prstGeom prst="rect">
            <a:avLst/>
          </a:prstGeom>
          <a:noFill/>
          <a:ln>
            <a:noFill/>
          </a:ln>
        </p:spPr>
        <p:txBody>
          <a:bodyPr lIns="121900" tIns="121900" rIns="121900" bIns="121900" anchor="t" anchorCtr="0">
            <a:noAutofit/>
          </a:bodyPr>
          <a:lstStyle/>
          <a:p>
            <a:pPr lvl="0" rtl="0">
              <a:spcBef>
                <a:spcPts val="0"/>
              </a:spcBef>
              <a:spcAft>
                <a:spcPts val="1300"/>
              </a:spcAft>
              <a:buNone/>
            </a:pPr>
            <a:r>
              <a:rPr lang="en-US" sz="1900"/>
              <a:t>In this paper (argument, discussion)  I want to prove that,_________________ ________</a:t>
            </a:r>
            <a:r>
              <a:rPr lang="en-US" sz="1900" u="sng"/>
              <a:t>&lt;Thesis Statement&gt;,</a:t>
            </a:r>
            <a:r>
              <a:rPr lang="en-US" sz="1900"/>
              <a:t>________</a:t>
            </a:r>
          </a:p>
          <a:p>
            <a:pPr lvl="0" algn="ctr" rtl="0">
              <a:lnSpc>
                <a:spcPct val="100000"/>
              </a:lnSpc>
              <a:spcBef>
                <a:spcPts val="0"/>
              </a:spcBef>
              <a:spcAft>
                <a:spcPts val="1300"/>
              </a:spcAft>
              <a:buNone/>
            </a:pPr>
            <a:r>
              <a:rPr lang="en-US" sz="1900"/>
              <a:t>because,</a:t>
            </a:r>
          </a:p>
          <a:p>
            <a:pPr lvl="0" rtl="0">
              <a:spcBef>
                <a:spcPts val="0"/>
              </a:spcBef>
              <a:buNone/>
            </a:pPr>
            <a:r>
              <a:rPr lang="en-US" sz="1900" u="sng"/>
              <a:t>&lt;Claim&gt;,</a:t>
            </a:r>
            <a:r>
              <a:rPr lang="en-US" sz="1900"/>
              <a:t>_________________________</a:t>
            </a:r>
            <a:r>
              <a:rPr lang="en-US" sz="1900" u="sng"/>
              <a:t>                    &lt;Claim&gt;,           </a:t>
            </a:r>
            <a:r>
              <a:rPr lang="en-US" sz="1900"/>
              <a:t>___________________</a:t>
            </a:r>
            <a:r>
              <a:rPr lang="en-US" sz="1900" u="sng"/>
              <a:t> &lt;Claim&gt;</a:t>
            </a:r>
            <a:r>
              <a:rPr lang="en-US" sz="1900"/>
              <a:t>_________________________</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fade">
                                      <p:cBhvr>
                                        <p:cTn id="7" dur="1000"/>
                                        <p:tgtEl>
                                          <p:spTgt spid="7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4">
                                            <p:txEl>
                                              <p:pRg st="0" end="0"/>
                                            </p:txEl>
                                          </p:spTgt>
                                        </p:tgtEl>
                                        <p:attrNameLst>
                                          <p:attrName>style.visibility</p:attrName>
                                        </p:attrNameLst>
                                      </p:cBhvr>
                                      <p:to>
                                        <p:strVal val="visible"/>
                                      </p:to>
                                    </p:set>
                                    <p:animEffect transition="in" filter="fade">
                                      <p:cBhvr>
                                        <p:cTn id="12" dur="1000"/>
                                        <p:tgtEl>
                                          <p:spTgt spid="7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4">
                                            <p:txEl>
                                              <p:pRg st="1" end="1"/>
                                            </p:txEl>
                                          </p:spTgt>
                                        </p:tgtEl>
                                        <p:attrNameLst>
                                          <p:attrName>style.visibility</p:attrName>
                                        </p:attrNameLst>
                                      </p:cBhvr>
                                      <p:to>
                                        <p:strVal val="visible"/>
                                      </p:to>
                                    </p:set>
                                    <p:animEffect transition="in" filter="fade">
                                      <p:cBhvr>
                                        <p:cTn id="17" dur="1000"/>
                                        <p:tgtEl>
                                          <p:spTgt spid="70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4">
                                            <p:txEl>
                                              <p:pRg st="2" end="2"/>
                                            </p:txEl>
                                          </p:spTgt>
                                        </p:tgtEl>
                                        <p:attrNameLst>
                                          <p:attrName>style.visibility</p:attrName>
                                        </p:attrNameLst>
                                      </p:cBhvr>
                                      <p:to>
                                        <p:strVal val="visible"/>
                                      </p:to>
                                    </p:set>
                                    <p:animEffect transition="in" filter="fade">
                                      <p:cBhvr>
                                        <p:cTn id="22" dur="1000"/>
                                        <p:tgtEl>
                                          <p:spTgt spid="70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4">
                                            <p:txEl>
                                              <p:pRg st="3" end="3"/>
                                            </p:txEl>
                                          </p:spTgt>
                                        </p:tgtEl>
                                        <p:attrNameLst>
                                          <p:attrName>style.visibility</p:attrName>
                                        </p:attrNameLst>
                                      </p:cBhvr>
                                      <p:to>
                                        <p:strVal val="visible"/>
                                      </p:to>
                                    </p:set>
                                    <p:animEffect transition="in" filter="fade">
                                      <p:cBhvr>
                                        <p:cTn id="27" dur="1000"/>
                                        <p:tgtEl>
                                          <p:spTgt spid="70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4">
                                            <p:txEl>
                                              <p:pRg st="4" end="4"/>
                                            </p:txEl>
                                          </p:spTgt>
                                        </p:tgtEl>
                                        <p:attrNameLst>
                                          <p:attrName>style.visibility</p:attrName>
                                        </p:attrNameLst>
                                      </p:cBhvr>
                                      <p:to>
                                        <p:strVal val="visible"/>
                                      </p:to>
                                    </p:set>
                                    <p:animEffect transition="in" filter="fade">
                                      <p:cBhvr>
                                        <p:cTn id="32" dur="1000"/>
                                        <p:tgtEl>
                                          <p:spTgt spid="70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4">
                                            <p:txEl>
                                              <p:pRg st="5" end="5"/>
                                            </p:txEl>
                                          </p:spTgt>
                                        </p:tgtEl>
                                        <p:attrNameLst>
                                          <p:attrName>style.visibility</p:attrName>
                                        </p:attrNameLst>
                                      </p:cBhvr>
                                      <p:to>
                                        <p:strVal val="visible"/>
                                      </p:to>
                                    </p:set>
                                    <p:animEffect transition="in" filter="fade">
                                      <p:cBhvr>
                                        <p:cTn id="37" dur="1000"/>
                                        <p:tgtEl>
                                          <p:spTgt spid="70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4">
                                            <p:txEl>
                                              <p:pRg st="6" end="6"/>
                                            </p:txEl>
                                          </p:spTgt>
                                        </p:tgtEl>
                                        <p:attrNameLst>
                                          <p:attrName>style.visibility</p:attrName>
                                        </p:attrNameLst>
                                      </p:cBhvr>
                                      <p:to>
                                        <p:strVal val="visible"/>
                                      </p:to>
                                    </p:set>
                                    <p:animEffect transition="in" filter="fade">
                                      <p:cBhvr>
                                        <p:cTn id="42" dur="1000"/>
                                        <p:tgtEl>
                                          <p:spTgt spid="70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4">
                                            <p:txEl>
                                              <p:pRg st="7" end="7"/>
                                            </p:txEl>
                                          </p:spTgt>
                                        </p:tgtEl>
                                        <p:attrNameLst>
                                          <p:attrName>style.visibility</p:attrName>
                                        </p:attrNameLst>
                                      </p:cBhvr>
                                      <p:to>
                                        <p:strVal val="visible"/>
                                      </p:to>
                                    </p:set>
                                    <p:animEffect transition="in" filter="fade">
                                      <p:cBhvr>
                                        <p:cTn id="47" dur="1000"/>
                                        <p:tgtEl>
                                          <p:spTgt spid="70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5">
                                            <p:txEl>
                                              <p:pRg st="0" end="0"/>
                                            </p:txEl>
                                          </p:spTgt>
                                        </p:tgtEl>
                                        <p:attrNameLst>
                                          <p:attrName>style.visibility</p:attrName>
                                        </p:attrNameLst>
                                      </p:cBhvr>
                                      <p:to>
                                        <p:strVal val="visible"/>
                                      </p:to>
                                    </p:set>
                                    <p:animEffect transition="in" filter="fade">
                                      <p:cBhvr>
                                        <p:cTn id="52" dur="1000"/>
                                        <p:tgtEl>
                                          <p:spTgt spid="70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05">
                                            <p:txEl>
                                              <p:pRg st="1" end="1"/>
                                            </p:txEl>
                                          </p:spTgt>
                                        </p:tgtEl>
                                        <p:attrNameLst>
                                          <p:attrName>style.visibility</p:attrName>
                                        </p:attrNameLst>
                                      </p:cBhvr>
                                      <p:to>
                                        <p:strVal val="visible"/>
                                      </p:to>
                                    </p:set>
                                    <p:animEffect transition="in" filter="fade">
                                      <p:cBhvr>
                                        <p:cTn id="57" dur="1000"/>
                                        <p:tgtEl>
                                          <p:spTgt spid="70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05">
                                            <p:txEl>
                                              <p:pRg st="2" end="2"/>
                                            </p:txEl>
                                          </p:spTgt>
                                        </p:tgtEl>
                                        <p:attrNameLst>
                                          <p:attrName>style.visibility</p:attrName>
                                        </p:attrNameLst>
                                      </p:cBhvr>
                                      <p:to>
                                        <p:strVal val="visible"/>
                                      </p:to>
                                    </p:set>
                                    <p:animEffect transition="in" filter="fade">
                                      <p:cBhvr>
                                        <p:cTn id="62" dur="1000"/>
                                        <p:tgtEl>
                                          <p:spTgt spid="70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05">
                                            <p:txEl>
                                              <p:pRg st="3" end="3"/>
                                            </p:txEl>
                                          </p:spTgt>
                                        </p:tgtEl>
                                        <p:attrNameLst>
                                          <p:attrName>style.visibility</p:attrName>
                                        </p:attrNameLst>
                                      </p:cBhvr>
                                      <p:to>
                                        <p:strVal val="visible"/>
                                      </p:to>
                                    </p:set>
                                    <p:animEffect transition="in" filter="fade">
                                      <p:cBhvr>
                                        <p:cTn id="67" dur="1000"/>
                                        <p:tgtEl>
                                          <p:spTgt spid="70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05">
                                            <p:txEl>
                                              <p:pRg st="4" end="4"/>
                                            </p:txEl>
                                          </p:spTgt>
                                        </p:tgtEl>
                                        <p:attrNameLst>
                                          <p:attrName>style.visibility</p:attrName>
                                        </p:attrNameLst>
                                      </p:cBhvr>
                                      <p:to>
                                        <p:strVal val="visible"/>
                                      </p:to>
                                    </p:set>
                                    <p:animEffect transition="in" filter="fade">
                                      <p:cBhvr>
                                        <p:cTn id="72" dur="1000"/>
                                        <p:tgtEl>
                                          <p:spTgt spid="705">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05">
                                            <p:txEl>
                                              <p:pRg st="5" end="5"/>
                                            </p:txEl>
                                          </p:spTgt>
                                        </p:tgtEl>
                                        <p:attrNameLst>
                                          <p:attrName>style.visibility</p:attrName>
                                        </p:attrNameLst>
                                      </p:cBhvr>
                                      <p:to>
                                        <p:strVal val="visible"/>
                                      </p:to>
                                    </p:set>
                                    <p:animEffect transition="in" filter="fade">
                                      <p:cBhvr>
                                        <p:cTn id="77" dur="1000"/>
                                        <p:tgtEl>
                                          <p:spTgt spid="705">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05">
                                            <p:txEl>
                                              <p:pRg st="6" end="6"/>
                                            </p:txEl>
                                          </p:spTgt>
                                        </p:tgtEl>
                                        <p:attrNameLst>
                                          <p:attrName>style.visibility</p:attrName>
                                        </p:attrNameLst>
                                      </p:cBhvr>
                                      <p:to>
                                        <p:strVal val="visible"/>
                                      </p:to>
                                    </p:set>
                                    <p:animEffect transition="in" filter="fade">
                                      <p:cBhvr>
                                        <p:cTn id="82" dur="1000"/>
                                        <p:tgtEl>
                                          <p:spTgt spid="705">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05">
                                            <p:txEl>
                                              <p:pRg st="7" end="7"/>
                                            </p:txEl>
                                          </p:spTgt>
                                        </p:tgtEl>
                                        <p:attrNameLst>
                                          <p:attrName>style.visibility</p:attrName>
                                        </p:attrNameLst>
                                      </p:cBhvr>
                                      <p:to>
                                        <p:strVal val="visible"/>
                                      </p:to>
                                    </p:set>
                                    <p:animEffect transition="in" filter="fade">
                                      <p:cBhvr>
                                        <p:cTn id="87" dur="1000"/>
                                        <p:tgtEl>
                                          <p:spTgt spid="705">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06">
                                            <p:txEl>
                                              <p:pRg st="0" end="0"/>
                                            </p:txEl>
                                          </p:spTgt>
                                        </p:tgtEl>
                                        <p:attrNameLst>
                                          <p:attrName>style.visibility</p:attrName>
                                        </p:attrNameLst>
                                      </p:cBhvr>
                                      <p:to>
                                        <p:strVal val="visible"/>
                                      </p:to>
                                    </p:set>
                                    <p:animEffect transition="in" filter="fade">
                                      <p:cBhvr>
                                        <p:cTn id="92" dur="1000"/>
                                        <p:tgtEl>
                                          <p:spTgt spid="706">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06">
                                            <p:txEl>
                                              <p:pRg st="1" end="1"/>
                                            </p:txEl>
                                          </p:spTgt>
                                        </p:tgtEl>
                                        <p:attrNameLst>
                                          <p:attrName>style.visibility</p:attrName>
                                        </p:attrNameLst>
                                      </p:cBhvr>
                                      <p:to>
                                        <p:strVal val="visible"/>
                                      </p:to>
                                    </p:set>
                                    <p:animEffect transition="in" filter="fade">
                                      <p:cBhvr>
                                        <p:cTn id="97" dur="1000"/>
                                        <p:tgtEl>
                                          <p:spTgt spid="70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06">
                                            <p:txEl>
                                              <p:pRg st="2" end="2"/>
                                            </p:txEl>
                                          </p:spTgt>
                                        </p:tgtEl>
                                        <p:attrNameLst>
                                          <p:attrName>style.visibility</p:attrName>
                                        </p:attrNameLst>
                                      </p:cBhvr>
                                      <p:to>
                                        <p:strVal val="visible"/>
                                      </p:to>
                                    </p:set>
                                    <p:animEffect transition="in" filter="fade">
                                      <p:cBhvr>
                                        <p:cTn id="102" dur="1000"/>
                                        <p:tgtEl>
                                          <p:spTgt spid="706">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06">
                                            <p:txEl>
                                              <p:pRg st="3" end="3"/>
                                            </p:txEl>
                                          </p:spTgt>
                                        </p:tgtEl>
                                        <p:attrNameLst>
                                          <p:attrName>style.visibility</p:attrName>
                                        </p:attrNameLst>
                                      </p:cBhvr>
                                      <p:to>
                                        <p:strVal val="visible"/>
                                      </p:to>
                                    </p:set>
                                    <p:animEffect transition="in" filter="fade">
                                      <p:cBhvr>
                                        <p:cTn id="107" dur="1000"/>
                                        <p:tgtEl>
                                          <p:spTgt spid="706">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06">
                                            <p:txEl>
                                              <p:pRg st="4" end="4"/>
                                            </p:txEl>
                                          </p:spTgt>
                                        </p:tgtEl>
                                        <p:attrNameLst>
                                          <p:attrName>style.visibility</p:attrName>
                                        </p:attrNameLst>
                                      </p:cBhvr>
                                      <p:to>
                                        <p:strVal val="visible"/>
                                      </p:to>
                                    </p:set>
                                    <p:animEffect transition="in" filter="fade">
                                      <p:cBhvr>
                                        <p:cTn id="112" dur="1000"/>
                                        <p:tgtEl>
                                          <p:spTgt spid="706">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706">
                                            <p:txEl>
                                              <p:pRg st="5" end="5"/>
                                            </p:txEl>
                                          </p:spTgt>
                                        </p:tgtEl>
                                        <p:attrNameLst>
                                          <p:attrName>style.visibility</p:attrName>
                                        </p:attrNameLst>
                                      </p:cBhvr>
                                      <p:to>
                                        <p:strVal val="visible"/>
                                      </p:to>
                                    </p:set>
                                    <p:animEffect transition="in" filter="fade">
                                      <p:cBhvr>
                                        <p:cTn id="117" dur="1000"/>
                                        <p:tgtEl>
                                          <p:spTgt spid="706">
                                            <p:txEl>
                                              <p:pRg st="5" end="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707"/>
                                        </p:tgtEl>
                                        <p:attrNameLst>
                                          <p:attrName>style.visibility</p:attrName>
                                        </p:attrNameLst>
                                      </p:cBhvr>
                                      <p:to>
                                        <p:strVal val="visible"/>
                                      </p:to>
                                    </p:set>
                                    <p:animEffect transition="in" filter="fade">
                                      <p:cBhvr>
                                        <p:cTn id="122" dur="1000"/>
                                        <p:tgtEl>
                                          <p:spTgt spid="70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10"/>
                                        </p:tgtEl>
                                        <p:attrNameLst>
                                          <p:attrName>style.visibility</p:attrName>
                                        </p:attrNameLst>
                                      </p:cBhvr>
                                      <p:to>
                                        <p:strVal val="visible"/>
                                      </p:to>
                                    </p:set>
                                    <p:animEffect transition="in" filter="fade">
                                      <p:cBhvr>
                                        <p:cTn id="127"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Shape 715" descr="5paragraphessay.jpg"/>
          <p:cNvPicPr preferRelativeResize="0"/>
          <p:nvPr/>
        </p:nvPicPr>
        <p:blipFill rotWithShape="1">
          <a:blip r:embed="rId3">
            <a:alphaModFix/>
          </a:blip>
          <a:srcRect l="7893" t="3834" r="8312" b="7197"/>
          <a:stretch/>
        </p:blipFill>
        <p:spPr>
          <a:xfrm>
            <a:off x="3505780" y="0"/>
            <a:ext cx="4990986" cy="68580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209800" y="3810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Arial"/>
              <a:buNone/>
            </a:pPr>
            <a:r>
              <a:rPr lang="en-US" sz="3600" b="0" i="0" u="none" strike="noStrike" cap="none">
                <a:solidFill>
                  <a:schemeClr val="dk2"/>
                </a:solidFill>
                <a:latin typeface="Arial"/>
                <a:ea typeface="Arial"/>
                <a:cs typeface="Arial"/>
                <a:sym typeface="Arial"/>
              </a:rPr>
              <a:t>HISTORY SHOWS US WHAT IT MEANS TO BE HUMAN.</a:t>
            </a:r>
          </a:p>
        </p:txBody>
      </p:sp>
      <p:pic>
        <p:nvPicPr>
          <p:cNvPr id="323" name="Shape 323"/>
          <p:cNvPicPr preferRelativeResize="0">
            <a:picLocks noGrp="1"/>
          </p:cNvPicPr>
          <p:nvPr>
            <p:ph type="body" idx="1"/>
          </p:nvPr>
        </p:nvPicPr>
        <p:blipFill rotWithShape="1">
          <a:blip r:embed="rId3">
            <a:alphaModFix/>
          </a:blip>
          <a:srcRect/>
          <a:stretch/>
        </p:blipFill>
        <p:spPr>
          <a:xfrm>
            <a:off x="4038600" y="1828800"/>
            <a:ext cx="4090988" cy="4419599"/>
          </a:xfrm>
          <a:prstGeom prst="rect">
            <a:avLst/>
          </a:prstGeom>
          <a:noFill/>
          <a:ln>
            <a:noFill/>
          </a:ln>
        </p:spPr>
      </p:pic>
      <p:sp>
        <p:nvSpPr>
          <p:cNvPr id="324" name="Shape 324"/>
          <p:cNvSpPr/>
          <p:nvPr/>
        </p:nvSpPr>
        <p:spPr>
          <a:xfrm>
            <a:off x="3733801" y="6521450"/>
            <a:ext cx="5192713"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0" i="0" u="none" strike="noStrike" cap="none">
                <a:solidFill>
                  <a:schemeClr val="dk1"/>
                </a:solidFill>
                <a:latin typeface="Calibri"/>
                <a:ea typeface="Calibri"/>
                <a:cs typeface="Calibri"/>
                <a:sym typeface="Calibri"/>
              </a:rPr>
              <a:t>http://www.gandhi-king-ikeda.fi/lehdisto.html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Write a Thesis</a:t>
            </a:r>
          </a:p>
        </p:txBody>
      </p:sp>
      <p:sp>
        <p:nvSpPr>
          <p:cNvPr id="722" name="Shape 722"/>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endParaRPr/>
          </a:p>
        </p:txBody>
      </p:sp>
      <p:pic>
        <p:nvPicPr>
          <p:cNvPr id="723" name="Shape 723"/>
          <p:cNvPicPr preferRelativeResize="0"/>
          <p:nvPr/>
        </p:nvPicPr>
        <p:blipFill>
          <a:blip r:embed="rId3">
            <a:alphaModFix/>
          </a:blip>
          <a:stretch>
            <a:fillRect/>
          </a:stretch>
        </p:blipFill>
        <p:spPr>
          <a:xfrm>
            <a:off x="1251675" y="1209675"/>
            <a:ext cx="6934200" cy="52006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Write a Thesis</a:t>
            </a:r>
          </a:p>
        </p:txBody>
      </p:sp>
      <p:sp>
        <p:nvSpPr>
          <p:cNvPr id="730" name="Shape 730"/>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endParaRPr/>
          </a:p>
        </p:txBody>
      </p:sp>
      <p:pic>
        <p:nvPicPr>
          <p:cNvPr id="731" name="Shape 731"/>
          <p:cNvPicPr preferRelativeResize="0"/>
          <p:nvPr/>
        </p:nvPicPr>
        <p:blipFill>
          <a:blip r:embed="rId3">
            <a:alphaModFix/>
          </a:blip>
          <a:stretch>
            <a:fillRect/>
          </a:stretch>
        </p:blipFill>
        <p:spPr>
          <a:xfrm>
            <a:off x="1251678" y="1482028"/>
            <a:ext cx="7338150" cy="5162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Write a Thesis</a:t>
            </a:r>
          </a:p>
        </p:txBody>
      </p:sp>
      <p:sp>
        <p:nvSpPr>
          <p:cNvPr id="738" name="Shape 738"/>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marL="0" lvl="0" indent="0" rtl="0">
              <a:spcBef>
                <a:spcPts val="0"/>
              </a:spcBef>
              <a:buNone/>
            </a:pPr>
            <a:r>
              <a:rPr lang="en-US" sz="3600"/>
              <a:t>Write a specific, clear, thesis:</a:t>
            </a:r>
          </a:p>
          <a:p>
            <a:pPr lvl="0">
              <a:spcBef>
                <a:spcPts val="0"/>
              </a:spcBef>
              <a:buNone/>
            </a:pPr>
            <a:r>
              <a:rPr lang="en-US" sz="3600"/>
              <a:t>“Was the Neolithic revolution a good thing? Is civilization always a good thing?”</a:t>
            </a:r>
          </a:p>
          <a:p>
            <a:pPr lvl="0">
              <a:spcBef>
                <a:spcPts val="0"/>
              </a:spcBef>
              <a:buNone/>
            </a:pPr>
            <a:r>
              <a:rPr lang="en-US" sz="3600"/>
              <a:t>Turn into box when done.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Geography Assignment</a:t>
            </a:r>
          </a:p>
        </p:txBody>
      </p:sp>
      <p:sp>
        <p:nvSpPr>
          <p:cNvPr id="745" name="Shape 745"/>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a:spcBef>
                <a:spcPts val="0"/>
              </a:spcBef>
              <a:buNone/>
            </a:pPr>
            <a:r>
              <a:rPr lang="en-US"/>
              <a:t>Summarize Notes</a:t>
            </a:r>
          </a:p>
        </p:txBody>
      </p:sp>
      <p:sp>
        <p:nvSpPr>
          <p:cNvPr id="752" name="Shape 752"/>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a:spcBef>
                <a:spcPts val="0"/>
              </a:spcBef>
              <a:buNone/>
            </a:pPr>
            <a:r>
              <a:rPr lang="en-US"/>
              <a:t>Day 3</a:t>
            </a:r>
          </a:p>
        </p:txBody>
      </p:sp>
      <p:sp>
        <p:nvSpPr>
          <p:cNvPr id="759" name="Shape 759"/>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Shape 765"/>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rtl="0">
              <a:spcBef>
                <a:spcPts val="0"/>
              </a:spcBef>
              <a:buNone/>
            </a:pPr>
            <a:r>
              <a:rPr lang="en-US"/>
              <a:t>WARM-UP</a:t>
            </a:r>
          </a:p>
        </p:txBody>
      </p:sp>
      <p:sp>
        <p:nvSpPr>
          <p:cNvPr id="766" name="Shape 76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rtl="0">
              <a:spcBef>
                <a:spcPts val="0"/>
              </a:spcBef>
              <a:buNone/>
            </a:pPr>
            <a:r>
              <a:rPr lang="en-US" sz="4800"/>
              <a:t>What are the key characteristics of a civilization? Why are each of them significant?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Shape 785"/>
          <p:cNvPicPr preferRelativeResize="0"/>
          <p:nvPr/>
        </p:nvPicPr>
        <p:blipFill rotWithShape="1">
          <a:blip r:embed="rId3">
            <a:alphaModFix/>
          </a:blip>
          <a:srcRect l="25016" t="9478" r="10081" b="18163"/>
          <a:stretch/>
        </p:blipFill>
        <p:spPr>
          <a:xfrm>
            <a:off x="1474395" y="-5949"/>
            <a:ext cx="9243209" cy="6869898"/>
          </a:xfrm>
          <a:prstGeom prst="rect">
            <a:avLst/>
          </a:prstGeom>
          <a:noFill/>
          <a:ln>
            <a:noFill/>
          </a:ln>
        </p:spPr>
      </p:pic>
      <p:sp>
        <p:nvSpPr>
          <p:cNvPr id="786" name="Shape 786"/>
          <p:cNvSpPr/>
          <p:nvPr/>
        </p:nvSpPr>
        <p:spPr>
          <a:xfrm>
            <a:off x="1473200" y="4356100"/>
            <a:ext cx="9131300" cy="1805979"/>
          </a:xfrm>
          <a:prstGeom prst="rect">
            <a:avLst/>
          </a:prstGeom>
          <a:solidFill>
            <a:srgbClr val="000000">
              <a:alpha val="46274"/>
            </a:srgbClr>
          </a:solid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787" name="Shape 787"/>
          <p:cNvSpPr/>
          <p:nvPr/>
        </p:nvSpPr>
        <p:spPr>
          <a:xfrm>
            <a:off x="1680103" y="4262457"/>
            <a:ext cx="8606896" cy="1917700"/>
          </a:xfrm>
          <a:prstGeom prst="rect">
            <a:avLst/>
          </a:prstGeom>
          <a:noFill/>
          <a:ln>
            <a:noFill/>
          </a:ln>
          <a:effectLst>
            <a:outerShdw blurRad="63500" dist="76200" dir="3080411"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8300" b="1" cap="none">
                <a:solidFill>
                  <a:srgbClr val="FFFFFF"/>
                </a:solidFill>
                <a:latin typeface="Cabin"/>
                <a:ea typeface="Cabin"/>
                <a:cs typeface="Cabin"/>
                <a:sym typeface="Cabin"/>
              </a:rPr>
              <a:t>MESOPOTAMIA</a:t>
            </a:r>
          </a:p>
          <a:p>
            <a:pPr marL="0" marR="0" lvl="0" indent="0" algn="ctr" rtl="0">
              <a:spcBef>
                <a:spcPts val="0"/>
              </a:spcBef>
              <a:buSzPct val="25000"/>
              <a:buNone/>
            </a:pPr>
            <a:r>
              <a:rPr lang="en-US" sz="4000" cap="none">
                <a:solidFill>
                  <a:srgbClr val="FFFFFF"/>
                </a:solidFill>
                <a:latin typeface="Cabin"/>
                <a:ea typeface="Cabin"/>
                <a:cs typeface="Cabin"/>
                <a:sym typeface="Cabin"/>
              </a:rPr>
              <a:t>THE FIRST CIVILIZATION</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Shape 792"/>
          <p:cNvPicPr preferRelativeResize="0"/>
          <p:nvPr/>
        </p:nvPicPr>
        <p:blipFill rotWithShape="1">
          <a:blip r:embed="rId3">
            <a:alphaModFix/>
          </a:blip>
          <a:srcRect/>
          <a:stretch/>
        </p:blipFill>
        <p:spPr>
          <a:xfrm>
            <a:off x="2847122" y="340240"/>
            <a:ext cx="7820830" cy="6556046"/>
          </a:xfrm>
          <a:prstGeom prst="rect">
            <a:avLst/>
          </a:prstGeom>
          <a:noFill/>
          <a:ln>
            <a:noFill/>
          </a:ln>
          <a:effectLst>
            <a:outerShdw blurRad="279399" dist="203354" dir="10762886" rotWithShape="0">
              <a:srgbClr val="6087D8">
                <a:alpha val="77254"/>
              </a:srgbClr>
            </a:outerShdw>
          </a:effectLst>
        </p:spPr>
      </p:pic>
      <p:sp>
        <p:nvSpPr>
          <p:cNvPr id="793" name="Shape 793"/>
          <p:cNvSpPr/>
          <p:nvPr/>
        </p:nvSpPr>
        <p:spPr>
          <a:xfrm>
            <a:off x="1481666" y="5556"/>
            <a:ext cx="9228667" cy="1384512"/>
          </a:xfrm>
          <a:prstGeom prst="rect">
            <a:avLst/>
          </a:prstGeom>
          <a:no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cxnSp>
        <p:nvCxnSpPr>
          <p:cNvPr id="794" name="Shape 794"/>
          <p:cNvCxnSpPr/>
          <p:nvPr/>
        </p:nvCxnSpPr>
        <p:spPr>
          <a:xfrm>
            <a:off x="2057400" y="485775"/>
            <a:ext cx="8534399" cy="126"/>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cxnSp>
        <p:nvCxnSpPr>
          <p:cNvPr id="795" name="Shape 795"/>
          <p:cNvCxnSpPr/>
          <p:nvPr/>
        </p:nvCxnSpPr>
        <p:spPr>
          <a:xfrm>
            <a:off x="2413000" y="422275"/>
            <a:ext cx="0" cy="214312"/>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796" name="Shape 796"/>
          <p:cNvSpPr/>
          <p:nvPr/>
        </p:nvSpPr>
        <p:spPr>
          <a:xfrm>
            <a:off x="1688511" y="701675"/>
            <a:ext cx="1717265"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Earliest Known human </a:t>
            </a:r>
          </a:p>
          <a:p>
            <a:pPr marL="0" marR="0" lvl="0" indent="0" algn="ctr" rtl="0">
              <a:spcBef>
                <a:spcPts val="0"/>
              </a:spcBef>
              <a:buSzPct val="25000"/>
              <a:buNone/>
            </a:pPr>
            <a:r>
              <a:rPr lang="en-US" sz="1300">
                <a:solidFill>
                  <a:srgbClr val="FFFFFF"/>
                </a:solidFill>
                <a:latin typeface="Arial"/>
                <a:ea typeface="Arial"/>
                <a:cs typeface="Arial"/>
                <a:sym typeface="Arial"/>
              </a:rPr>
              <a:t>ancestor Lives in Africa</a:t>
            </a:r>
          </a:p>
        </p:txBody>
      </p:sp>
      <p:sp>
        <p:nvSpPr>
          <p:cNvPr id="797" name="Shape 797"/>
          <p:cNvSpPr/>
          <p:nvPr/>
        </p:nvSpPr>
        <p:spPr>
          <a:xfrm>
            <a:off x="1863725" y="115888"/>
            <a:ext cx="1410643"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4,400,000 BC</a:t>
            </a:r>
          </a:p>
        </p:txBody>
      </p:sp>
      <p:cxnSp>
        <p:nvCxnSpPr>
          <p:cNvPr id="798" name="Shape 798"/>
          <p:cNvCxnSpPr/>
          <p:nvPr/>
        </p:nvCxnSpPr>
        <p:spPr>
          <a:xfrm>
            <a:off x="4622800" y="423862"/>
            <a:ext cx="0" cy="21113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799" name="Shape 799"/>
          <p:cNvSpPr/>
          <p:nvPr/>
        </p:nvSpPr>
        <p:spPr>
          <a:xfrm>
            <a:off x="3898126" y="690562"/>
            <a:ext cx="1755737"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Neanderthals spread </a:t>
            </a:r>
          </a:p>
          <a:p>
            <a:pPr marL="0" marR="0" lvl="0" indent="0" algn="ctr" rtl="0">
              <a:spcBef>
                <a:spcPts val="0"/>
              </a:spcBef>
              <a:buSzPct val="25000"/>
              <a:buNone/>
            </a:pPr>
            <a:r>
              <a:rPr lang="en-US" sz="1300">
                <a:solidFill>
                  <a:srgbClr val="FFFFFF"/>
                </a:solidFill>
                <a:latin typeface="Arial"/>
                <a:ea typeface="Arial"/>
                <a:cs typeface="Arial"/>
                <a:sym typeface="Arial"/>
              </a:rPr>
              <a:t>from Africa Into Europe </a:t>
            </a:r>
          </a:p>
          <a:p>
            <a:pPr marL="0" marR="0" lvl="0" indent="0" algn="ctr" rtl="0">
              <a:spcBef>
                <a:spcPts val="0"/>
              </a:spcBef>
              <a:buSzPct val="25000"/>
              <a:buNone/>
            </a:pPr>
            <a:r>
              <a:rPr lang="en-US" sz="1300">
                <a:solidFill>
                  <a:srgbClr val="FFFFFF"/>
                </a:solidFill>
                <a:latin typeface="Arial"/>
                <a:ea typeface="Arial"/>
                <a:cs typeface="Arial"/>
                <a:sym typeface="Arial"/>
              </a:rPr>
              <a:t>and Asia</a:t>
            </a:r>
          </a:p>
        </p:txBody>
      </p:sp>
      <p:sp>
        <p:nvSpPr>
          <p:cNvPr id="800" name="Shape 800"/>
          <p:cNvSpPr/>
          <p:nvPr/>
        </p:nvSpPr>
        <p:spPr>
          <a:xfrm>
            <a:off x="4073525" y="104776"/>
            <a:ext cx="1218282"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100,000 BC</a:t>
            </a:r>
          </a:p>
        </p:txBody>
      </p:sp>
      <p:cxnSp>
        <p:nvCxnSpPr>
          <p:cNvPr id="801" name="Shape 801"/>
          <p:cNvCxnSpPr/>
          <p:nvPr/>
        </p:nvCxnSpPr>
        <p:spPr>
          <a:xfrm>
            <a:off x="6308726" y="420685"/>
            <a:ext cx="0" cy="217492"/>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02" name="Shape 802"/>
          <p:cNvSpPr/>
          <p:nvPr/>
        </p:nvSpPr>
        <p:spPr>
          <a:xfrm>
            <a:off x="5786912" y="690562"/>
            <a:ext cx="1272783"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People begin </a:t>
            </a:r>
          </a:p>
          <a:p>
            <a:pPr marL="0" marR="0" lvl="0" indent="0" algn="ctr" rtl="0">
              <a:spcBef>
                <a:spcPts val="0"/>
              </a:spcBef>
              <a:buSzPct val="25000"/>
              <a:buNone/>
            </a:pPr>
            <a:r>
              <a:rPr lang="en-US" sz="1300">
                <a:solidFill>
                  <a:srgbClr val="FFFFFF"/>
                </a:solidFill>
                <a:latin typeface="Arial"/>
                <a:ea typeface="Arial"/>
                <a:cs typeface="Arial"/>
                <a:sym typeface="Arial"/>
              </a:rPr>
              <a:t>to settle the</a:t>
            </a:r>
          </a:p>
          <a:p>
            <a:pPr marL="0" marR="0" lvl="0" indent="0" algn="ctr" rtl="0">
              <a:spcBef>
                <a:spcPts val="0"/>
              </a:spcBef>
              <a:buSzPct val="25000"/>
              <a:buNone/>
            </a:pPr>
            <a:r>
              <a:rPr lang="en-US" sz="1300">
                <a:solidFill>
                  <a:srgbClr val="FFFFFF"/>
                </a:solidFill>
                <a:latin typeface="Arial"/>
                <a:ea typeface="Arial"/>
                <a:cs typeface="Arial"/>
                <a:sym typeface="Arial"/>
              </a:rPr>
              <a:t>Fertile Crescent  </a:t>
            </a:r>
          </a:p>
        </p:txBody>
      </p:sp>
      <p:sp>
        <p:nvSpPr>
          <p:cNvPr id="803" name="Shape 803"/>
          <p:cNvSpPr/>
          <p:nvPr/>
        </p:nvSpPr>
        <p:spPr>
          <a:xfrm>
            <a:off x="5867400" y="104776"/>
            <a:ext cx="1003300"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5,000 BC</a:t>
            </a:r>
          </a:p>
        </p:txBody>
      </p:sp>
      <p:cxnSp>
        <p:nvCxnSpPr>
          <p:cNvPr id="804" name="Shape 804"/>
          <p:cNvCxnSpPr/>
          <p:nvPr/>
        </p:nvCxnSpPr>
        <p:spPr>
          <a:xfrm>
            <a:off x="7908925" y="398462"/>
            <a:ext cx="0" cy="261938"/>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05" name="Shape 805"/>
          <p:cNvSpPr/>
          <p:nvPr/>
        </p:nvSpPr>
        <p:spPr>
          <a:xfrm>
            <a:off x="7334685" y="690562"/>
            <a:ext cx="1280800"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Cities develop</a:t>
            </a:r>
          </a:p>
          <a:p>
            <a:pPr marL="0" marR="0" lvl="0" indent="0" algn="ctr" rtl="0">
              <a:spcBef>
                <a:spcPts val="0"/>
              </a:spcBef>
              <a:buSzPct val="25000"/>
              <a:buNone/>
            </a:pPr>
            <a:r>
              <a:rPr lang="en-US" sz="1300">
                <a:solidFill>
                  <a:srgbClr val="FFFFFF"/>
                </a:solidFill>
                <a:latin typeface="Arial"/>
                <a:ea typeface="Arial"/>
                <a:cs typeface="Arial"/>
                <a:sym typeface="Arial"/>
              </a:rPr>
              <a:t>Along the Tigris-</a:t>
            </a:r>
          </a:p>
          <a:p>
            <a:pPr marL="0" marR="0" lvl="0" indent="0" algn="ctr" rtl="0">
              <a:spcBef>
                <a:spcPts val="0"/>
              </a:spcBef>
              <a:buSzPct val="25000"/>
              <a:buNone/>
            </a:pPr>
            <a:r>
              <a:rPr lang="en-US" sz="1300">
                <a:solidFill>
                  <a:srgbClr val="FFFFFF"/>
                </a:solidFill>
                <a:latin typeface="Arial"/>
                <a:ea typeface="Arial"/>
                <a:cs typeface="Arial"/>
                <a:sym typeface="Arial"/>
              </a:rPr>
              <a:t>Euphrates Rivers</a:t>
            </a:r>
          </a:p>
        </p:txBody>
      </p:sp>
      <p:sp>
        <p:nvSpPr>
          <p:cNvPr id="806" name="Shape 806"/>
          <p:cNvSpPr/>
          <p:nvPr/>
        </p:nvSpPr>
        <p:spPr>
          <a:xfrm>
            <a:off x="7451725" y="104775"/>
            <a:ext cx="927100" cy="553997"/>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3,500 BC</a:t>
            </a:r>
          </a:p>
        </p:txBody>
      </p:sp>
      <p:cxnSp>
        <p:nvCxnSpPr>
          <p:cNvPr id="807" name="Shape 807"/>
          <p:cNvCxnSpPr/>
          <p:nvPr/>
        </p:nvCxnSpPr>
        <p:spPr>
          <a:xfrm>
            <a:off x="9509125" y="415924"/>
            <a:ext cx="0" cy="227013"/>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08" name="Shape 808"/>
          <p:cNvSpPr/>
          <p:nvPr/>
        </p:nvSpPr>
        <p:spPr>
          <a:xfrm>
            <a:off x="9051925" y="109538"/>
            <a:ext cx="965199"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3,000 BC</a:t>
            </a:r>
          </a:p>
        </p:txBody>
      </p:sp>
      <p:sp>
        <p:nvSpPr>
          <p:cNvPr id="809" name="Shape 809"/>
          <p:cNvSpPr/>
          <p:nvPr/>
        </p:nvSpPr>
        <p:spPr>
          <a:xfrm>
            <a:off x="9143257" y="752475"/>
            <a:ext cx="1032333"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 King Menes </a:t>
            </a:r>
          </a:p>
          <a:p>
            <a:pPr marL="0" marR="0" lvl="0" indent="0" algn="ctr" rtl="0">
              <a:spcBef>
                <a:spcPts val="0"/>
              </a:spcBef>
              <a:buSzPct val="25000"/>
              <a:buNone/>
            </a:pPr>
            <a:r>
              <a:rPr lang="en-US" sz="1300">
                <a:solidFill>
                  <a:srgbClr val="FFFFFF"/>
                </a:solidFill>
                <a:latin typeface="Arial"/>
                <a:ea typeface="Arial"/>
                <a:cs typeface="Arial"/>
                <a:sym typeface="Arial"/>
              </a:rPr>
              <a:t>Unifies Egypt</a:t>
            </a:r>
          </a:p>
        </p:txBody>
      </p:sp>
      <p:sp>
        <p:nvSpPr>
          <p:cNvPr id="810" name="Shape 810"/>
          <p:cNvSpPr/>
          <p:nvPr/>
        </p:nvSpPr>
        <p:spPr>
          <a:xfrm>
            <a:off x="1765775" y="1024087"/>
            <a:ext cx="4100732" cy="1849630"/>
          </a:xfrm>
          <a:prstGeom prst="rect">
            <a:avLst/>
          </a:prstGeom>
          <a:noFill/>
          <a:ln>
            <a:noFill/>
          </a:ln>
          <a:effectLst>
            <a:outerShdw blurRad="63500" dist="12236" dir="2700000" rotWithShape="0">
              <a:srgbClr val="000000"/>
            </a:outerShdw>
          </a:effectLst>
        </p:spPr>
        <p:txBody>
          <a:bodyPr lIns="0" tIns="0" rIns="0" bIns="0" anchor="t" anchorCtr="0">
            <a:noAutofit/>
          </a:bodyPr>
          <a:lstStyle/>
          <a:p>
            <a:pPr marL="222080" marR="0" lvl="0" indent="-222080" algn="l" rtl="0">
              <a:spcBef>
                <a:spcPts val="0"/>
              </a:spcBef>
              <a:buSzPct val="25000"/>
              <a:buNone/>
            </a:pPr>
            <a:r>
              <a:rPr lang="en-US" sz="4100" b="1" cap="none">
                <a:solidFill>
                  <a:srgbClr val="FFFFFF"/>
                </a:solidFill>
                <a:latin typeface="Arial"/>
                <a:ea typeface="Arial"/>
                <a:cs typeface="Arial"/>
                <a:sym typeface="Arial"/>
              </a:rPr>
              <a:t>I. GEOGRAPHY</a:t>
            </a:r>
          </a:p>
          <a:p>
            <a:pPr marL="222080" marR="0" lvl="0" indent="-222080" algn="l" rtl="0">
              <a:lnSpc>
                <a:spcPct val="50000"/>
              </a:lnSpc>
              <a:spcBef>
                <a:spcPts val="0"/>
              </a:spcBef>
              <a:buNone/>
            </a:pPr>
            <a:endParaRPr sz="2200">
              <a:solidFill>
                <a:srgbClr val="FEEB00"/>
              </a:solidFill>
              <a:latin typeface="Cabin"/>
              <a:ea typeface="Cabin"/>
              <a:cs typeface="Cabin"/>
              <a:sym typeface="Cabin"/>
            </a:endParaRPr>
          </a:p>
          <a:p>
            <a:pPr marL="222080" marR="0" lvl="0" indent="-222080" algn="l" rtl="0">
              <a:spcBef>
                <a:spcPts val="0"/>
              </a:spcBef>
              <a:buSzPct val="25000"/>
              <a:buNone/>
            </a:pPr>
            <a:r>
              <a:rPr lang="en-US" sz="2200">
                <a:solidFill>
                  <a:srgbClr val="FEEB00"/>
                </a:solidFill>
                <a:latin typeface="Cabin"/>
                <a:ea typeface="Cabin"/>
                <a:cs typeface="Cabin"/>
                <a:sym typeface="Cabin"/>
              </a:rPr>
              <a:t> </a:t>
            </a:r>
            <a:r>
              <a:rPr lang="en-US" sz="2200">
                <a:solidFill>
                  <a:srgbClr val="FEEB00"/>
                </a:solidFill>
                <a:latin typeface="Arial"/>
                <a:ea typeface="Arial"/>
                <a:cs typeface="Arial"/>
                <a:sym typeface="Arial"/>
              </a:rPr>
              <a:t>A. </a:t>
            </a:r>
            <a:r>
              <a:rPr lang="en-US" sz="2200" u="sng">
                <a:solidFill>
                  <a:srgbClr val="FEEB00"/>
                </a:solidFill>
                <a:latin typeface="Arial"/>
                <a:ea typeface="Arial"/>
                <a:cs typeface="Arial"/>
                <a:sym typeface="Arial"/>
              </a:rPr>
              <a:t>Fertile Crescent</a:t>
            </a:r>
          </a:p>
          <a:p>
            <a:pPr marL="222080" marR="0" lvl="1" indent="108120" algn="l" rtl="0">
              <a:spcBef>
                <a:spcPts val="0"/>
              </a:spcBef>
              <a:buSzPct val="25000"/>
              <a:buNone/>
            </a:pPr>
            <a:r>
              <a:rPr lang="en-US" sz="2200" b="0" i="0" u="none" strike="noStrike" cap="none">
                <a:solidFill>
                  <a:srgbClr val="FEEB00"/>
                </a:solidFill>
                <a:latin typeface="Arial"/>
                <a:ea typeface="Arial"/>
                <a:cs typeface="Arial"/>
                <a:sym typeface="Arial"/>
              </a:rPr>
              <a:t>- Curved area in middle east  </a:t>
            </a:r>
          </a:p>
          <a:p>
            <a:pPr marL="222080" marR="0" lvl="1" indent="108120" algn="l" rtl="0">
              <a:spcBef>
                <a:spcPts val="0"/>
              </a:spcBef>
              <a:buSzPct val="25000"/>
              <a:buNone/>
            </a:pPr>
            <a:r>
              <a:rPr lang="en-US" sz="2200" b="0" i="0" u="none" strike="noStrike" cap="none">
                <a:solidFill>
                  <a:srgbClr val="FEEB00"/>
                </a:solidFill>
                <a:latin typeface="Arial"/>
                <a:ea typeface="Arial"/>
                <a:cs typeface="Arial"/>
                <a:sym typeface="Arial"/>
              </a:rPr>
              <a:t>  w/fertile land</a:t>
            </a:r>
          </a:p>
        </p:txBody>
      </p:sp>
      <p:cxnSp>
        <p:nvCxnSpPr>
          <p:cNvPr id="811" name="Shape 811"/>
          <p:cNvCxnSpPr/>
          <p:nvPr/>
        </p:nvCxnSpPr>
        <p:spPr>
          <a:xfrm rot="10800000" flipH="1">
            <a:off x="1646208" y="485894"/>
            <a:ext cx="7878792" cy="7"/>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1"/>
              </a:srgbClr>
            </a:outerShdw>
          </a:effectLst>
        </p:spPr>
      </p:cxnSp>
      <p:grpSp>
        <p:nvGrpSpPr>
          <p:cNvPr id="812" name="Shape 812"/>
          <p:cNvGrpSpPr/>
          <p:nvPr/>
        </p:nvGrpSpPr>
        <p:grpSpPr>
          <a:xfrm>
            <a:off x="7076140" y="4557757"/>
            <a:ext cx="3581751" cy="1175079"/>
            <a:chOff x="0" y="0"/>
            <a:chExt cx="3581751" cy="1175078"/>
          </a:xfrm>
        </p:grpSpPr>
        <p:sp>
          <p:nvSpPr>
            <p:cNvPr id="813" name="Shape 813"/>
            <p:cNvSpPr/>
            <p:nvPr/>
          </p:nvSpPr>
          <p:spPr>
            <a:xfrm>
              <a:off x="1521201" y="0"/>
              <a:ext cx="522283" cy="311268"/>
            </a:xfrm>
            <a:custGeom>
              <a:avLst/>
              <a:gdLst/>
              <a:ahLst/>
              <a:cxnLst/>
              <a:rect l="0" t="0" r="0" b="0"/>
              <a:pathLst>
                <a:path w="120000" h="120000" extrusionOk="0">
                  <a:moveTo>
                    <a:pt x="117943" y="119994"/>
                  </a:moveTo>
                  <a:cubicBezTo>
                    <a:pt x="114502" y="97631"/>
                    <a:pt x="119316" y="117078"/>
                    <a:pt x="111615" y="104436"/>
                  </a:cubicBezTo>
                  <a:cubicBezTo>
                    <a:pt x="108999" y="100352"/>
                    <a:pt x="108863" y="92573"/>
                    <a:pt x="105281" y="91015"/>
                  </a:cubicBezTo>
                  <a:cubicBezTo>
                    <a:pt x="93315" y="85184"/>
                    <a:pt x="99095" y="87320"/>
                    <a:pt x="88083" y="84405"/>
                  </a:cubicBezTo>
                  <a:cubicBezTo>
                    <a:pt x="85885" y="79931"/>
                    <a:pt x="82992" y="76041"/>
                    <a:pt x="81755" y="70983"/>
                  </a:cubicBezTo>
                  <a:cubicBezTo>
                    <a:pt x="80653" y="66510"/>
                    <a:pt x="79557" y="60873"/>
                    <a:pt x="77077" y="57763"/>
                  </a:cubicBezTo>
                  <a:cubicBezTo>
                    <a:pt x="73641" y="53484"/>
                    <a:pt x="66070" y="46673"/>
                    <a:pt x="66070" y="46673"/>
                  </a:cubicBezTo>
                  <a:cubicBezTo>
                    <a:pt x="64969" y="44342"/>
                    <a:pt x="64421" y="41231"/>
                    <a:pt x="62906" y="39868"/>
                  </a:cubicBezTo>
                  <a:cubicBezTo>
                    <a:pt x="58364" y="35784"/>
                    <a:pt x="49426" y="33647"/>
                    <a:pt x="44058" y="31115"/>
                  </a:cubicBezTo>
                  <a:cubicBezTo>
                    <a:pt x="42408" y="30336"/>
                    <a:pt x="40753" y="29368"/>
                    <a:pt x="39244" y="28784"/>
                  </a:cubicBezTo>
                  <a:cubicBezTo>
                    <a:pt x="37589" y="28005"/>
                    <a:pt x="34566" y="26641"/>
                    <a:pt x="34566" y="26641"/>
                  </a:cubicBezTo>
                  <a:cubicBezTo>
                    <a:pt x="32911" y="25089"/>
                    <a:pt x="30984" y="24115"/>
                    <a:pt x="29888" y="22168"/>
                  </a:cubicBezTo>
                  <a:cubicBezTo>
                    <a:pt x="28786" y="20226"/>
                    <a:pt x="29334" y="17115"/>
                    <a:pt x="28232" y="15557"/>
                  </a:cubicBezTo>
                  <a:cubicBezTo>
                    <a:pt x="26995" y="13810"/>
                    <a:pt x="24933" y="14194"/>
                    <a:pt x="23560" y="13226"/>
                  </a:cubicBezTo>
                  <a:cubicBezTo>
                    <a:pt x="20119" y="10499"/>
                    <a:pt x="17091" y="7389"/>
                    <a:pt x="14062" y="4473"/>
                  </a:cubicBezTo>
                  <a:cubicBezTo>
                    <a:pt x="12413" y="2915"/>
                    <a:pt x="9384" y="0"/>
                    <a:pt x="9384" y="0"/>
                  </a:cubicBezTo>
                  <a:cubicBezTo>
                    <a:pt x="6774" y="584"/>
                    <a:pt x="3745" y="0"/>
                    <a:pt x="1542" y="2136"/>
                  </a:cubicBezTo>
                  <a:cubicBezTo>
                    <a:pt x="169" y="3305"/>
                    <a:pt x="-107" y="6415"/>
                    <a:pt x="28" y="8752"/>
                  </a:cubicBezTo>
                  <a:cubicBezTo>
                    <a:pt x="853" y="25284"/>
                    <a:pt x="2779" y="39478"/>
                    <a:pt x="12548" y="48815"/>
                  </a:cubicBezTo>
                  <a:cubicBezTo>
                    <a:pt x="17639" y="70983"/>
                    <a:pt x="37866" y="73320"/>
                    <a:pt x="51900" y="75457"/>
                  </a:cubicBezTo>
                  <a:cubicBezTo>
                    <a:pt x="63042" y="80710"/>
                    <a:pt x="58505" y="77210"/>
                    <a:pt x="66070" y="84405"/>
                  </a:cubicBezTo>
                  <a:cubicBezTo>
                    <a:pt x="68686" y="89463"/>
                    <a:pt x="75014" y="93742"/>
                    <a:pt x="73913" y="99962"/>
                  </a:cubicBezTo>
                  <a:cubicBezTo>
                    <a:pt x="73365" y="102878"/>
                    <a:pt x="72811" y="105799"/>
                    <a:pt x="72263" y="108910"/>
                  </a:cubicBezTo>
                  <a:cubicBezTo>
                    <a:pt x="71715" y="111047"/>
                    <a:pt x="69376" y="114163"/>
                    <a:pt x="70749" y="115520"/>
                  </a:cubicBezTo>
                  <a:cubicBezTo>
                    <a:pt x="72540" y="117078"/>
                    <a:pt x="74879" y="114163"/>
                    <a:pt x="77077" y="113384"/>
                  </a:cubicBezTo>
                  <a:cubicBezTo>
                    <a:pt x="80105" y="112020"/>
                    <a:pt x="86433" y="108910"/>
                    <a:pt x="86433" y="108910"/>
                  </a:cubicBezTo>
                  <a:cubicBezTo>
                    <a:pt x="93591" y="110462"/>
                    <a:pt x="99778" y="113189"/>
                    <a:pt x="106937" y="115520"/>
                  </a:cubicBezTo>
                  <a:cubicBezTo>
                    <a:pt x="109411" y="116299"/>
                    <a:pt x="112163" y="116689"/>
                    <a:pt x="114779" y="117662"/>
                  </a:cubicBezTo>
                  <a:cubicBezTo>
                    <a:pt x="121932" y="120189"/>
                    <a:pt x="120418" y="119994"/>
                    <a:pt x="117943" y="119994"/>
                  </a:cubicBezTo>
                  <a:close/>
                </a:path>
              </a:pathLst>
            </a:custGeom>
            <a:solidFill>
              <a:srgbClr val="FF2600">
                <a:alpha val="49803"/>
              </a:srgbClr>
            </a:solid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14" name="Shape 814"/>
            <p:cNvSpPr/>
            <p:nvPr/>
          </p:nvSpPr>
          <p:spPr>
            <a:xfrm>
              <a:off x="0" y="501977"/>
              <a:ext cx="3581751" cy="673100"/>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800">
                  <a:solidFill>
                    <a:srgbClr val="FFFFFF"/>
                  </a:solidFill>
                  <a:latin typeface="Questrial"/>
                  <a:ea typeface="Questrial"/>
                  <a:cs typeface="Questrial"/>
                  <a:sym typeface="Questrial"/>
                </a:rPr>
                <a:t>Sumer 3,000 B.C.</a:t>
              </a:r>
            </a:p>
          </p:txBody>
        </p:sp>
      </p:grpSp>
      <p:sp>
        <p:nvSpPr>
          <p:cNvPr id="815" name="Shape 815"/>
          <p:cNvSpPr/>
          <p:nvPr/>
        </p:nvSpPr>
        <p:spPr>
          <a:xfrm>
            <a:off x="7276307" y="3753207"/>
            <a:ext cx="1808722" cy="1292072"/>
          </a:xfrm>
          <a:custGeom>
            <a:avLst/>
            <a:gdLst/>
            <a:ahLst/>
            <a:cxnLst/>
            <a:rect l="0" t="0" r="0" b="0"/>
            <a:pathLst>
              <a:path w="120000" h="120000" extrusionOk="0">
                <a:moveTo>
                  <a:pt x="120000" y="112055"/>
                </a:moveTo>
                <a:lnTo>
                  <a:pt x="88838" y="44677"/>
                </a:lnTo>
                <a:lnTo>
                  <a:pt x="73711" y="1227"/>
                </a:lnTo>
                <a:lnTo>
                  <a:pt x="40177" y="0"/>
                </a:lnTo>
                <a:lnTo>
                  <a:pt x="13411" y="26911"/>
                </a:lnTo>
                <a:lnTo>
                  <a:pt x="2311" y="79688"/>
                </a:lnTo>
                <a:lnTo>
                  <a:pt x="0" y="94438"/>
                </a:lnTo>
                <a:lnTo>
                  <a:pt x="8283" y="106266"/>
                </a:lnTo>
                <a:lnTo>
                  <a:pt x="13472" y="100133"/>
                </a:lnTo>
                <a:lnTo>
                  <a:pt x="15838" y="91616"/>
                </a:lnTo>
                <a:lnTo>
                  <a:pt x="23944" y="62066"/>
                </a:lnTo>
                <a:lnTo>
                  <a:pt x="33127" y="46972"/>
                </a:lnTo>
                <a:lnTo>
                  <a:pt x="50305" y="55927"/>
                </a:lnTo>
                <a:lnTo>
                  <a:pt x="68633" y="73844"/>
                </a:lnTo>
                <a:lnTo>
                  <a:pt x="87555" y="104077"/>
                </a:lnTo>
                <a:lnTo>
                  <a:pt x="106127" y="120000"/>
                </a:lnTo>
                <a:lnTo>
                  <a:pt x="120000" y="112055"/>
                </a:lnTo>
                <a:close/>
              </a:path>
            </a:pathLst>
          </a:custGeom>
          <a:solidFill>
            <a:srgbClr val="70BF41">
              <a:alpha val="42745"/>
            </a:srgbClr>
          </a:solid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16" name="Shape 816"/>
          <p:cNvSpPr/>
          <p:nvPr/>
        </p:nvSpPr>
        <p:spPr>
          <a:xfrm>
            <a:off x="6653910" y="3625139"/>
            <a:ext cx="1388930" cy="276998"/>
          </a:xfrm>
          <a:prstGeom prst="rect">
            <a:avLst/>
          </a:prstGeom>
          <a:noFill/>
          <a:ln>
            <a:noFill/>
          </a:ln>
          <a:effectLst>
            <a:outerShdw blurRad="63500" rotWithShape="0">
              <a:srgbClr val="FFFFFF"/>
            </a:outerShdw>
          </a:effectLst>
        </p:spPr>
        <p:txBody>
          <a:bodyPr lIns="0" tIns="0" rIns="0" bIns="0" anchor="t" anchorCtr="0">
            <a:noAutofit/>
          </a:bodyPr>
          <a:lstStyle/>
          <a:p>
            <a:pPr marL="0" marR="0" lvl="0" indent="0" algn="ctr" rtl="0">
              <a:spcBef>
                <a:spcPts val="0"/>
              </a:spcBef>
              <a:buSzPct val="25000"/>
              <a:buNone/>
            </a:pPr>
            <a:r>
              <a:rPr lang="en-US" sz="1800" b="1" i="0">
                <a:solidFill>
                  <a:srgbClr val="0F2C8C"/>
                </a:solidFill>
                <a:latin typeface="Arial"/>
                <a:ea typeface="Arial"/>
                <a:cs typeface="Arial"/>
                <a:sym typeface="Arial"/>
              </a:rPr>
              <a:t>Euphrates R.</a:t>
            </a:r>
          </a:p>
        </p:txBody>
      </p:sp>
      <p:sp>
        <p:nvSpPr>
          <p:cNvPr id="817" name="Shape 817"/>
          <p:cNvSpPr/>
          <p:nvPr/>
        </p:nvSpPr>
        <p:spPr>
          <a:xfrm>
            <a:off x="8278464" y="3631282"/>
            <a:ext cx="927100" cy="276998"/>
          </a:xfrm>
          <a:prstGeom prst="rect">
            <a:avLst/>
          </a:prstGeom>
          <a:noFill/>
          <a:ln>
            <a:noFill/>
          </a:ln>
          <a:effectLst>
            <a:outerShdw blurRad="63500" rotWithShape="0">
              <a:srgbClr val="FFFFFF"/>
            </a:outerShdw>
          </a:effectLst>
        </p:spPr>
        <p:txBody>
          <a:bodyPr lIns="0" tIns="0" rIns="0" bIns="0" anchor="t" anchorCtr="0">
            <a:noAutofit/>
          </a:bodyPr>
          <a:lstStyle/>
          <a:p>
            <a:pPr marL="0" marR="0" lvl="0" indent="0" algn="ctr" rtl="0">
              <a:spcBef>
                <a:spcPts val="0"/>
              </a:spcBef>
              <a:buSzPct val="25000"/>
              <a:buNone/>
            </a:pPr>
            <a:r>
              <a:rPr lang="en-US" sz="1800" b="1" i="0">
                <a:solidFill>
                  <a:srgbClr val="0A368A"/>
                </a:solidFill>
                <a:latin typeface="Arial"/>
                <a:ea typeface="Arial"/>
                <a:cs typeface="Arial"/>
                <a:sym typeface="Arial"/>
              </a:rPr>
              <a:t>Tigris R.</a:t>
            </a:r>
          </a:p>
        </p:txBody>
      </p:sp>
      <p:sp>
        <p:nvSpPr>
          <p:cNvPr id="818" name="Shape 818"/>
          <p:cNvSpPr/>
          <p:nvPr/>
        </p:nvSpPr>
        <p:spPr>
          <a:xfrm>
            <a:off x="1826214" y="2916731"/>
            <a:ext cx="3688922" cy="2734060"/>
          </a:xfrm>
          <a:prstGeom prst="rect">
            <a:avLst/>
          </a:prstGeom>
          <a:noFill/>
          <a:ln>
            <a:noFill/>
          </a:ln>
          <a:effectLst>
            <a:outerShdw blurRad="63500" dist="12236" dir="2700000" rotWithShape="0">
              <a:srgbClr val="000000"/>
            </a:outerShdw>
          </a:effectLst>
        </p:spPr>
        <p:txBody>
          <a:bodyPr lIns="0" tIns="0" rIns="0" bIns="0" anchor="ctr" anchorCtr="0">
            <a:noAutofit/>
          </a:bodyPr>
          <a:lstStyle/>
          <a:p>
            <a:pPr marL="408985" marR="0" lvl="0" indent="-408985" algn="l" rtl="0">
              <a:spcBef>
                <a:spcPts val="0"/>
              </a:spcBef>
              <a:buSzPct val="25000"/>
              <a:buNone/>
            </a:pPr>
            <a:r>
              <a:rPr lang="en-US" sz="2200">
                <a:solidFill>
                  <a:srgbClr val="FEEB00"/>
                </a:solidFill>
                <a:latin typeface="Arial"/>
                <a:ea typeface="Arial"/>
                <a:cs typeface="Arial"/>
                <a:sym typeface="Arial"/>
              </a:rPr>
              <a:t>B. </a:t>
            </a:r>
            <a:r>
              <a:rPr lang="en-US" sz="2200" u="sng">
                <a:solidFill>
                  <a:srgbClr val="FEEB00"/>
                </a:solidFill>
                <a:latin typeface="Arial"/>
                <a:ea typeface="Arial"/>
                <a:cs typeface="Arial"/>
                <a:sym typeface="Arial"/>
              </a:rPr>
              <a:t>Mesopotamia</a:t>
            </a:r>
            <a:r>
              <a:rPr lang="en-US" sz="2200">
                <a:solidFill>
                  <a:srgbClr val="FEEB00"/>
                </a:solidFill>
                <a:latin typeface="Arial"/>
                <a:ea typeface="Arial"/>
                <a:cs typeface="Arial"/>
                <a:sym typeface="Arial"/>
              </a:rPr>
              <a:t>,(land between 2 rivers) between the Tigris &amp; Euphrates Rivers.</a:t>
            </a:r>
          </a:p>
          <a:p>
            <a:pPr marL="408985" marR="0" lvl="0" indent="-408985" algn="l" rtl="0">
              <a:spcBef>
                <a:spcPts val="0"/>
              </a:spcBef>
              <a:buNone/>
            </a:pPr>
            <a:endParaRPr sz="2200">
              <a:solidFill>
                <a:srgbClr val="FEEB00"/>
              </a:solidFill>
              <a:latin typeface="Arial"/>
              <a:ea typeface="Arial"/>
              <a:cs typeface="Arial"/>
              <a:sym typeface="Arial"/>
            </a:endParaRPr>
          </a:p>
          <a:p>
            <a:pPr marL="408985" marR="0" lvl="0" indent="-408985" algn="l" rtl="0">
              <a:spcBef>
                <a:spcPts val="0"/>
              </a:spcBef>
              <a:buSzPct val="25000"/>
              <a:buNone/>
            </a:pPr>
            <a:r>
              <a:rPr lang="en-US" sz="2200">
                <a:solidFill>
                  <a:srgbClr val="FEEB00"/>
                </a:solidFill>
                <a:latin typeface="Arial"/>
                <a:ea typeface="Arial"/>
                <a:cs typeface="Arial"/>
                <a:sym typeface="Arial"/>
              </a:rPr>
              <a:t>C. Flooding Rivers forced people to organize  </a:t>
            </a:r>
          </a:p>
          <a:p>
            <a:pPr marL="408985" marR="0" lvl="1" indent="-66085" algn="l" rtl="0">
              <a:spcBef>
                <a:spcPts val="0"/>
              </a:spcBef>
              <a:buSzPct val="25000"/>
              <a:buNone/>
            </a:pPr>
            <a:r>
              <a:rPr lang="en-US" sz="2200" b="0" i="0" u="none" strike="noStrike" cap="none">
                <a:solidFill>
                  <a:srgbClr val="FEEB00"/>
                </a:solidFill>
                <a:latin typeface="Arial"/>
                <a:ea typeface="Arial"/>
                <a:cs typeface="Arial"/>
                <a:sym typeface="Arial"/>
              </a:rPr>
              <a:t>- Govts formed.</a:t>
            </a:r>
          </a:p>
        </p:txBody>
      </p:sp>
      <p:sp>
        <p:nvSpPr>
          <p:cNvPr id="819" name="Shape 819"/>
          <p:cNvSpPr/>
          <p:nvPr/>
        </p:nvSpPr>
        <p:spPr>
          <a:xfrm>
            <a:off x="1866241" y="5785733"/>
            <a:ext cx="3688921" cy="677108"/>
          </a:xfrm>
          <a:prstGeom prst="rect">
            <a:avLst/>
          </a:prstGeom>
          <a:noFill/>
          <a:ln>
            <a:noFill/>
          </a:ln>
          <a:effectLst>
            <a:outerShdw blurRad="63500" dist="12236" dir="2700000" rotWithShape="0">
              <a:srgbClr val="000000"/>
            </a:outerShdw>
          </a:effectLst>
        </p:spPr>
        <p:txBody>
          <a:bodyPr lIns="0" tIns="0" rIns="0" bIns="0" anchor="ctr" anchorCtr="0">
            <a:noAutofit/>
          </a:bodyPr>
          <a:lstStyle/>
          <a:p>
            <a:pPr marL="408985" marR="0" lvl="0" indent="-408985" algn="l" rtl="0">
              <a:spcBef>
                <a:spcPts val="0"/>
              </a:spcBef>
              <a:buSzPct val="25000"/>
              <a:buNone/>
            </a:pPr>
            <a:r>
              <a:rPr lang="en-US" sz="2200">
                <a:solidFill>
                  <a:srgbClr val="FEEB00"/>
                </a:solidFill>
                <a:latin typeface="Arial"/>
                <a:ea typeface="Arial"/>
                <a:cs typeface="Arial"/>
                <a:sym typeface="Arial"/>
              </a:rPr>
              <a:t>D. </a:t>
            </a:r>
            <a:r>
              <a:rPr lang="en-US" sz="2200" u="sng">
                <a:solidFill>
                  <a:srgbClr val="FEEB00"/>
                </a:solidFill>
                <a:latin typeface="Arial"/>
                <a:ea typeface="Arial"/>
                <a:cs typeface="Arial"/>
                <a:sym typeface="Arial"/>
              </a:rPr>
              <a:t>Sumer</a:t>
            </a:r>
            <a:r>
              <a:rPr lang="en-US" sz="2200">
                <a:solidFill>
                  <a:srgbClr val="FEEB00"/>
                </a:solidFill>
                <a:latin typeface="Arial"/>
                <a:ea typeface="Arial"/>
                <a:cs typeface="Arial"/>
                <a:sym typeface="Arial"/>
              </a:rPr>
              <a:t> formed 3,000BC</a:t>
            </a:r>
          </a:p>
          <a:p>
            <a:pPr marL="408985" marR="0" lvl="1" indent="-66085" algn="l" rtl="0">
              <a:spcBef>
                <a:spcPts val="0"/>
              </a:spcBef>
              <a:buSzPct val="25000"/>
              <a:buNone/>
            </a:pPr>
            <a:r>
              <a:rPr lang="en-US" sz="2200" b="0" i="0" u="none" strike="noStrike" cap="none">
                <a:solidFill>
                  <a:srgbClr val="FEEB00"/>
                </a:solidFill>
                <a:latin typeface="Arial"/>
                <a:ea typeface="Arial"/>
                <a:cs typeface="Arial"/>
                <a:sym typeface="Arial"/>
              </a:rPr>
              <a:t>- 1st Civilization!</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11"/>
                                        </p:tgtEl>
                                        <p:attrNameLst>
                                          <p:attrName>style.visibility</p:attrName>
                                        </p:attrNameLst>
                                      </p:cBhvr>
                                      <p:to>
                                        <p:strVal val="visible"/>
                                      </p:to>
                                    </p:set>
                                    <p:anim calcmode="lin" valueType="num">
                                      <p:cBhvr additive="base">
                                        <p:cTn id="7" dur="2000"/>
                                        <p:tgtEl>
                                          <p:spTgt spid="811"/>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0"/>
                                        </p:tgtEl>
                                        <p:attrNameLst>
                                          <p:attrName>style.visibility</p:attrName>
                                        </p:attrNameLst>
                                      </p:cBhvr>
                                      <p:to>
                                        <p:strVal val="visible"/>
                                      </p:to>
                                    </p:set>
                                    <p:animEffect transition="in" filter="fade">
                                      <p:cBhvr>
                                        <p:cTn id="11" dur="750"/>
                                        <p:tgtEl>
                                          <p:spTgt spid="810"/>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815"/>
                                        </p:tgtEl>
                                        <p:attrNameLst>
                                          <p:attrName>style.visibility</p:attrName>
                                        </p:attrNameLst>
                                      </p:cBhvr>
                                      <p:to>
                                        <p:strVal val="visible"/>
                                      </p:to>
                                    </p:set>
                                    <p:animEffect transition="in" filter="fade">
                                      <p:cBhvr>
                                        <p:cTn id="15" dur="1000"/>
                                        <p:tgtEl>
                                          <p:spTgt spid="8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8"/>
                                        </p:tgtEl>
                                        <p:attrNameLst>
                                          <p:attrName>style.visibility</p:attrName>
                                        </p:attrNameLst>
                                      </p:cBhvr>
                                      <p:to>
                                        <p:strVal val="visible"/>
                                      </p:to>
                                    </p:set>
                                    <p:animEffect transition="in" filter="fade">
                                      <p:cBhvr>
                                        <p:cTn id="20" dur="1000"/>
                                        <p:tgtEl>
                                          <p:spTgt spid="818"/>
                                        </p:tgtEl>
                                      </p:cBhvr>
                                    </p:animEffec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1000"/>
                                        <p:tgtEl>
                                          <p:spTgt spid="815"/>
                                        </p:tgtEl>
                                      </p:cBhvr>
                                    </p:animEffect>
                                    <p:set>
                                      <p:cBhvr>
                                        <p:cTn id="24" dur="1" fill="hold">
                                          <p:stCondLst>
                                            <p:cond delay="1000"/>
                                          </p:stCondLst>
                                        </p:cTn>
                                        <p:tgtEl>
                                          <p:spTgt spid="815"/>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16"/>
                                        </p:tgtEl>
                                        <p:attrNameLst>
                                          <p:attrName>style.visibility</p:attrName>
                                        </p:attrNameLst>
                                      </p:cBhvr>
                                      <p:to>
                                        <p:strVal val="visible"/>
                                      </p:to>
                                    </p:set>
                                    <p:animEffect transition="in" filter="fade">
                                      <p:cBhvr>
                                        <p:cTn id="28" dur="500"/>
                                        <p:tgtEl>
                                          <p:spTgt spid="81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817"/>
                                        </p:tgtEl>
                                        <p:attrNameLst>
                                          <p:attrName>style.visibility</p:attrName>
                                        </p:attrNameLst>
                                      </p:cBhvr>
                                      <p:to>
                                        <p:strVal val="visible"/>
                                      </p:to>
                                    </p:set>
                                    <p:animEffect transition="in" filter="fade">
                                      <p:cBhvr>
                                        <p:cTn id="32" dur="500"/>
                                        <p:tgtEl>
                                          <p:spTgt spid="8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9"/>
                                        </p:tgtEl>
                                        <p:attrNameLst>
                                          <p:attrName>style.visibility</p:attrName>
                                        </p:attrNameLst>
                                      </p:cBhvr>
                                      <p:to>
                                        <p:strVal val="visible"/>
                                      </p:to>
                                    </p:set>
                                    <p:animEffect transition="in" filter="fade">
                                      <p:cBhvr>
                                        <p:cTn id="37" dur="1000"/>
                                        <p:tgtEl>
                                          <p:spTgt spid="819"/>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12"/>
                                        </p:tgtEl>
                                        <p:attrNameLst>
                                          <p:attrName>style.visibility</p:attrName>
                                        </p:attrNameLst>
                                      </p:cBhvr>
                                      <p:to>
                                        <p:strVal val="visible"/>
                                      </p:to>
                                    </p:set>
                                    <p:animEffect transition="in" filter="fade">
                                      <p:cBhvr>
                                        <p:cTn id="41" dur="1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Shape 824"/>
          <p:cNvPicPr preferRelativeResize="0"/>
          <p:nvPr/>
        </p:nvPicPr>
        <p:blipFill rotWithShape="1">
          <a:blip r:embed="rId3">
            <a:alphaModFix/>
          </a:blip>
          <a:srcRect r="15537"/>
          <a:stretch/>
        </p:blipFill>
        <p:spPr>
          <a:xfrm>
            <a:off x="1462087" y="-757"/>
            <a:ext cx="9267843" cy="6858000"/>
          </a:xfrm>
          <a:prstGeom prst="rect">
            <a:avLst/>
          </a:prstGeom>
          <a:noFill/>
          <a:ln>
            <a:noFill/>
          </a:ln>
        </p:spPr>
      </p:pic>
      <p:sp>
        <p:nvSpPr>
          <p:cNvPr id="825" name="Shape 825"/>
          <p:cNvSpPr/>
          <p:nvPr/>
        </p:nvSpPr>
        <p:spPr>
          <a:xfrm>
            <a:off x="1481666" y="-7144"/>
            <a:ext cx="9267826" cy="1262063"/>
          </a:xfrm>
          <a:prstGeom prst="rect">
            <a:avLst/>
          </a:prstGeom>
          <a:no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cxnSp>
        <p:nvCxnSpPr>
          <p:cNvPr id="826" name="Shape 826"/>
          <p:cNvCxnSpPr/>
          <p:nvPr/>
        </p:nvCxnSpPr>
        <p:spPr>
          <a:xfrm>
            <a:off x="2057400" y="485775"/>
            <a:ext cx="8534399" cy="126"/>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cxnSp>
        <p:nvCxnSpPr>
          <p:cNvPr id="827" name="Shape 827"/>
          <p:cNvCxnSpPr/>
          <p:nvPr/>
        </p:nvCxnSpPr>
        <p:spPr>
          <a:xfrm>
            <a:off x="2413000" y="422275"/>
            <a:ext cx="0" cy="214312"/>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28" name="Shape 828"/>
          <p:cNvSpPr/>
          <p:nvPr/>
        </p:nvSpPr>
        <p:spPr>
          <a:xfrm>
            <a:off x="1688511" y="625475"/>
            <a:ext cx="1717265"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Earliest Known human </a:t>
            </a:r>
          </a:p>
          <a:p>
            <a:pPr marL="0" marR="0" lvl="0" indent="0" algn="ctr" rtl="0">
              <a:spcBef>
                <a:spcPts val="0"/>
              </a:spcBef>
              <a:buSzPct val="25000"/>
              <a:buNone/>
            </a:pPr>
            <a:r>
              <a:rPr lang="en-US" sz="1300">
                <a:solidFill>
                  <a:srgbClr val="FFFFFF"/>
                </a:solidFill>
                <a:latin typeface="Arial"/>
                <a:ea typeface="Arial"/>
                <a:cs typeface="Arial"/>
                <a:sym typeface="Arial"/>
              </a:rPr>
              <a:t>ancestor Lives in Africa</a:t>
            </a:r>
          </a:p>
        </p:txBody>
      </p:sp>
      <p:sp>
        <p:nvSpPr>
          <p:cNvPr id="829" name="Shape 829"/>
          <p:cNvSpPr/>
          <p:nvPr/>
        </p:nvSpPr>
        <p:spPr>
          <a:xfrm>
            <a:off x="1863725" y="115888"/>
            <a:ext cx="1410643"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4,400,000 BC</a:t>
            </a:r>
          </a:p>
        </p:txBody>
      </p:sp>
      <p:cxnSp>
        <p:nvCxnSpPr>
          <p:cNvPr id="830" name="Shape 830"/>
          <p:cNvCxnSpPr/>
          <p:nvPr/>
        </p:nvCxnSpPr>
        <p:spPr>
          <a:xfrm>
            <a:off x="4622800" y="423862"/>
            <a:ext cx="0" cy="211139"/>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31" name="Shape 831"/>
          <p:cNvSpPr/>
          <p:nvPr/>
        </p:nvSpPr>
        <p:spPr>
          <a:xfrm>
            <a:off x="3898126" y="614362"/>
            <a:ext cx="1755737"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Neanderthals spread </a:t>
            </a:r>
          </a:p>
          <a:p>
            <a:pPr marL="0" marR="0" lvl="0" indent="0" algn="ctr" rtl="0">
              <a:spcBef>
                <a:spcPts val="0"/>
              </a:spcBef>
              <a:buSzPct val="25000"/>
              <a:buNone/>
            </a:pPr>
            <a:r>
              <a:rPr lang="en-US" sz="1300">
                <a:solidFill>
                  <a:srgbClr val="FFFFFF"/>
                </a:solidFill>
                <a:latin typeface="Arial"/>
                <a:ea typeface="Arial"/>
                <a:cs typeface="Arial"/>
                <a:sym typeface="Arial"/>
              </a:rPr>
              <a:t>from Africa Into Europe </a:t>
            </a:r>
          </a:p>
          <a:p>
            <a:pPr marL="0" marR="0" lvl="0" indent="0" algn="ctr" rtl="0">
              <a:spcBef>
                <a:spcPts val="0"/>
              </a:spcBef>
              <a:buSzPct val="25000"/>
              <a:buNone/>
            </a:pPr>
            <a:r>
              <a:rPr lang="en-US" sz="1300">
                <a:solidFill>
                  <a:srgbClr val="FFFFFF"/>
                </a:solidFill>
                <a:latin typeface="Arial"/>
                <a:ea typeface="Arial"/>
                <a:cs typeface="Arial"/>
                <a:sym typeface="Arial"/>
              </a:rPr>
              <a:t>and Asia</a:t>
            </a:r>
          </a:p>
        </p:txBody>
      </p:sp>
      <p:sp>
        <p:nvSpPr>
          <p:cNvPr id="832" name="Shape 832"/>
          <p:cNvSpPr/>
          <p:nvPr/>
        </p:nvSpPr>
        <p:spPr>
          <a:xfrm>
            <a:off x="4073525" y="104776"/>
            <a:ext cx="1218282"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100,000 BC</a:t>
            </a:r>
          </a:p>
        </p:txBody>
      </p:sp>
      <p:cxnSp>
        <p:nvCxnSpPr>
          <p:cNvPr id="833" name="Shape 833"/>
          <p:cNvCxnSpPr/>
          <p:nvPr/>
        </p:nvCxnSpPr>
        <p:spPr>
          <a:xfrm>
            <a:off x="6308726" y="420685"/>
            <a:ext cx="0" cy="217492"/>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34" name="Shape 834"/>
          <p:cNvSpPr/>
          <p:nvPr/>
        </p:nvSpPr>
        <p:spPr>
          <a:xfrm>
            <a:off x="5786912" y="614362"/>
            <a:ext cx="1272783"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People begin </a:t>
            </a:r>
          </a:p>
          <a:p>
            <a:pPr marL="0" marR="0" lvl="0" indent="0" algn="ctr" rtl="0">
              <a:spcBef>
                <a:spcPts val="0"/>
              </a:spcBef>
              <a:buSzPct val="25000"/>
              <a:buNone/>
            </a:pPr>
            <a:r>
              <a:rPr lang="en-US" sz="1300">
                <a:solidFill>
                  <a:srgbClr val="FFFFFF"/>
                </a:solidFill>
                <a:latin typeface="Arial"/>
                <a:ea typeface="Arial"/>
                <a:cs typeface="Arial"/>
                <a:sym typeface="Arial"/>
              </a:rPr>
              <a:t>to settle the</a:t>
            </a:r>
          </a:p>
          <a:p>
            <a:pPr marL="0" marR="0" lvl="0" indent="0" algn="ctr" rtl="0">
              <a:spcBef>
                <a:spcPts val="0"/>
              </a:spcBef>
              <a:buSzPct val="25000"/>
              <a:buNone/>
            </a:pPr>
            <a:r>
              <a:rPr lang="en-US" sz="1300">
                <a:solidFill>
                  <a:srgbClr val="FFFFFF"/>
                </a:solidFill>
                <a:latin typeface="Arial"/>
                <a:ea typeface="Arial"/>
                <a:cs typeface="Arial"/>
                <a:sym typeface="Arial"/>
              </a:rPr>
              <a:t>Fertile Crescent  </a:t>
            </a:r>
          </a:p>
        </p:txBody>
      </p:sp>
      <p:sp>
        <p:nvSpPr>
          <p:cNvPr id="835" name="Shape 835"/>
          <p:cNvSpPr/>
          <p:nvPr/>
        </p:nvSpPr>
        <p:spPr>
          <a:xfrm>
            <a:off x="5867400" y="104776"/>
            <a:ext cx="1003300"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5,000 BC</a:t>
            </a:r>
          </a:p>
        </p:txBody>
      </p:sp>
      <p:cxnSp>
        <p:nvCxnSpPr>
          <p:cNvPr id="836" name="Shape 836"/>
          <p:cNvCxnSpPr/>
          <p:nvPr/>
        </p:nvCxnSpPr>
        <p:spPr>
          <a:xfrm>
            <a:off x="7908925" y="398462"/>
            <a:ext cx="0" cy="261938"/>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37" name="Shape 837"/>
          <p:cNvSpPr/>
          <p:nvPr/>
        </p:nvSpPr>
        <p:spPr>
          <a:xfrm>
            <a:off x="7334685" y="614362"/>
            <a:ext cx="1280800"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Cities develop</a:t>
            </a:r>
          </a:p>
          <a:p>
            <a:pPr marL="0" marR="0" lvl="0" indent="0" algn="ctr" rtl="0">
              <a:spcBef>
                <a:spcPts val="0"/>
              </a:spcBef>
              <a:buSzPct val="25000"/>
              <a:buNone/>
            </a:pPr>
            <a:r>
              <a:rPr lang="en-US" sz="1300">
                <a:solidFill>
                  <a:srgbClr val="FFFFFF"/>
                </a:solidFill>
                <a:latin typeface="Arial"/>
                <a:ea typeface="Arial"/>
                <a:cs typeface="Arial"/>
                <a:sym typeface="Arial"/>
              </a:rPr>
              <a:t>Along the Tigris-</a:t>
            </a:r>
          </a:p>
          <a:p>
            <a:pPr marL="0" marR="0" lvl="0" indent="0" algn="ctr" rtl="0">
              <a:spcBef>
                <a:spcPts val="0"/>
              </a:spcBef>
              <a:buSzPct val="25000"/>
              <a:buNone/>
            </a:pPr>
            <a:r>
              <a:rPr lang="en-US" sz="1300">
                <a:solidFill>
                  <a:srgbClr val="FFFFFF"/>
                </a:solidFill>
                <a:latin typeface="Arial"/>
                <a:ea typeface="Arial"/>
                <a:cs typeface="Arial"/>
                <a:sym typeface="Arial"/>
              </a:rPr>
              <a:t>Euphrates Rivers</a:t>
            </a:r>
          </a:p>
        </p:txBody>
      </p:sp>
      <p:sp>
        <p:nvSpPr>
          <p:cNvPr id="838" name="Shape 838"/>
          <p:cNvSpPr/>
          <p:nvPr/>
        </p:nvSpPr>
        <p:spPr>
          <a:xfrm>
            <a:off x="7451725" y="104775"/>
            <a:ext cx="927100" cy="553997"/>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3,500 BC</a:t>
            </a:r>
          </a:p>
        </p:txBody>
      </p:sp>
      <p:cxnSp>
        <p:nvCxnSpPr>
          <p:cNvPr id="839" name="Shape 839"/>
          <p:cNvCxnSpPr/>
          <p:nvPr/>
        </p:nvCxnSpPr>
        <p:spPr>
          <a:xfrm>
            <a:off x="9509125" y="415924"/>
            <a:ext cx="0" cy="227013"/>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840" name="Shape 840"/>
          <p:cNvSpPr/>
          <p:nvPr/>
        </p:nvSpPr>
        <p:spPr>
          <a:xfrm>
            <a:off x="9051925" y="109538"/>
            <a:ext cx="965199"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3,000 BC</a:t>
            </a:r>
          </a:p>
        </p:txBody>
      </p:sp>
      <p:sp>
        <p:nvSpPr>
          <p:cNvPr id="841" name="Shape 841"/>
          <p:cNvSpPr/>
          <p:nvPr/>
        </p:nvSpPr>
        <p:spPr>
          <a:xfrm>
            <a:off x="9143257" y="676275"/>
            <a:ext cx="1032333"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 King Menes </a:t>
            </a:r>
          </a:p>
          <a:p>
            <a:pPr marL="0" marR="0" lvl="0" indent="0" algn="ctr" rtl="0">
              <a:spcBef>
                <a:spcPts val="0"/>
              </a:spcBef>
              <a:buSzPct val="25000"/>
              <a:buNone/>
            </a:pPr>
            <a:r>
              <a:rPr lang="en-US" sz="1300">
                <a:solidFill>
                  <a:srgbClr val="FFFFFF"/>
                </a:solidFill>
                <a:latin typeface="Arial"/>
                <a:ea typeface="Arial"/>
                <a:cs typeface="Arial"/>
                <a:sym typeface="Arial"/>
              </a:rPr>
              <a:t>Unifies Egypt</a:t>
            </a:r>
          </a:p>
        </p:txBody>
      </p:sp>
      <p:sp>
        <p:nvSpPr>
          <p:cNvPr id="842" name="Shape 842"/>
          <p:cNvSpPr/>
          <p:nvPr/>
        </p:nvSpPr>
        <p:spPr>
          <a:xfrm>
            <a:off x="1874464" y="1636925"/>
            <a:ext cx="3018148" cy="1422012"/>
          </a:xfrm>
          <a:prstGeom prst="rect">
            <a:avLst/>
          </a:prstGeom>
          <a:no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43" name="Shape 843"/>
          <p:cNvSpPr/>
          <p:nvPr/>
        </p:nvSpPr>
        <p:spPr>
          <a:xfrm>
            <a:off x="1968344" y="1787372"/>
            <a:ext cx="2830386" cy="1007275"/>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222080" marR="0" lvl="0" indent="-222080" algn="l" rtl="0">
              <a:spcBef>
                <a:spcPts val="0"/>
              </a:spcBef>
              <a:buSzPct val="25000"/>
              <a:buNone/>
            </a:pPr>
            <a:r>
              <a:rPr lang="en-US" sz="2100" b="1">
                <a:solidFill>
                  <a:srgbClr val="FEEB00"/>
                </a:solidFill>
                <a:latin typeface="Arial"/>
                <a:ea typeface="Arial"/>
                <a:cs typeface="Arial"/>
                <a:sym typeface="Arial"/>
              </a:rPr>
              <a:t>E. </a:t>
            </a:r>
            <a:r>
              <a:rPr lang="en-US" sz="2100" b="1" u="sng">
                <a:solidFill>
                  <a:srgbClr val="FEEB00"/>
                </a:solidFill>
                <a:latin typeface="Arial"/>
                <a:ea typeface="Arial"/>
                <a:cs typeface="Arial"/>
                <a:sym typeface="Arial"/>
              </a:rPr>
              <a:t>City-state</a:t>
            </a:r>
            <a:r>
              <a:rPr lang="en-US" sz="2100" b="1">
                <a:solidFill>
                  <a:srgbClr val="FEEB00"/>
                </a:solidFill>
                <a:latin typeface="Arial"/>
                <a:ea typeface="Arial"/>
                <a:cs typeface="Arial"/>
                <a:sym typeface="Arial"/>
              </a:rPr>
              <a:t> - </a:t>
            </a:r>
            <a:r>
              <a:rPr lang="en-US" sz="2100">
                <a:solidFill>
                  <a:srgbClr val="FEEB00"/>
                </a:solidFill>
                <a:latin typeface="Arial"/>
                <a:ea typeface="Arial"/>
                <a:cs typeface="Arial"/>
                <a:sym typeface="Arial"/>
              </a:rPr>
              <a:t>City &amp; surrounding area w/its own govt</a:t>
            </a:r>
          </a:p>
        </p:txBody>
      </p:sp>
      <p:cxnSp>
        <p:nvCxnSpPr>
          <p:cNvPr id="844" name="Shape 844"/>
          <p:cNvCxnSpPr/>
          <p:nvPr/>
        </p:nvCxnSpPr>
        <p:spPr>
          <a:xfrm rot="10800000" flipH="1">
            <a:off x="1646208" y="485894"/>
            <a:ext cx="7878792" cy="7"/>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1"/>
              </a:srgbClr>
            </a:outerShdw>
          </a:effectLst>
        </p:spPr>
      </p:cxn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4"/>
                                        </p:tgtEl>
                                        <p:attrNameLst>
                                          <p:attrName>style.visibility</p:attrName>
                                        </p:attrNameLst>
                                      </p:cBhvr>
                                      <p:to>
                                        <p:strVal val="visible"/>
                                      </p:to>
                                    </p:set>
                                    <p:anim calcmode="lin" valueType="num">
                                      <p:cBhvr additive="base">
                                        <p:cTn id="7" dur="2000"/>
                                        <p:tgtEl>
                                          <p:spTgt spid="844"/>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842"/>
                                        </p:tgtEl>
                                        <p:attrNameLst>
                                          <p:attrName>style.visibility</p:attrName>
                                        </p:attrNameLst>
                                      </p:cBhvr>
                                      <p:to>
                                        <p:strVal val="visible"/>
                                      </p:to>
                                    </p:set>
                                    <p:anim calcmode="lin" valueType="num">
                                      <p:cBhvr additive="base">
                                        <p:cTn id="11" dur="2500"/>
                                        <p:tgtEl>
                                          <p:spTgt spid="842"/>
                                        </p:tgtEl>
                                        <p:attrNameLst>
                                          <p:attrName>ppt_w</p:attrName>
                                        </p:attrNameLst>
                                      </p:cBhvr>
                                      <p:tavLst>
                                        <p:tav tm="0">
                                          <p:val>
                                            <p:strVal val="0"/>
                                          </p:val>
                                        </p:tav>
                                        <p:tav tm="100000">
                                          <p:val>
                                            <p:strVal val="#ppt_w"/>
                                          </p:val>
                                        </p:tav>
                                      </p:tavLst>
                                    </p:anim>
                                    <p:anim calcmode="lin" valueType="num">
                                      <p:cBhvr additive="base">
                                        <p:cTn id="12" dur="2500"/>
                                        <p:tgtEl>
                                          <p:spTgt spid="84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43"/>
                                        </p:tgtEl>
                                        <p:attrNameLst>
                                          <p:attrName>style.visibility</p:attrName>
                                        </p:attrNameLst>
                                      </p:cBhvr>
                                      <p:to>
                                        <p:strVal val="visible"/>
                                      </p:to>
                                    </p:set>
                                    <p:anim calcmode="lin" valueType="num">
                                      <p:cBhvr additive="base">
                                        <p:cTn id="15" dur="2500"/>
                                        <p:tgtEl>
                                          <p:spTgt spid="843"/>
                                        </p:tgtEl>
                                        <p:attrNameLst>
                                          <p:attrName>ppt_w</p:attrName>
                                        </p:attrNameLst>
                                      </p:cBhvr>
                                      <p:tavLst>
                                        <p:tav tm="0">
                                          <p:val>
                                            <p:strVal val="0"/>
                                          </p:val>
                                        </p:tav>
                                        <p:tav tm="100000">
                                          <p:val>
                                            <p:strVal val="#ppt_w"/>
                                          </p:val>
                                        </p:tav>
                                      </p:tavLst>
                                    </p:anim>
                                    <p:anim calcmode="lin" valueType="num">
                                      <p:cBhvr additive="base">
                                        <p:cTn id="16" dur="2500"/>
                                        <p:tgtEl>
                                          <p:spTgt spid="8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2209800" y="2286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Libre Baskerville"/>
              <a:buNone/>
            </a:pPr>
            <a:r>
              <a:rPr lang="en-US" sz="4590" b="0" i="0" u="none" strike="noStrike" cap="none">
                <a:solidFill>
                  <a:schemeClr val="dk2"/>
                </a:solidFill>
                <a:latin typeface="Libre Baskerville"/>
                <a:ea typeface="Libre Baskerville"/>
                <a:cs typeface="Libre Baskerville"/>
                <a:sym typeface="Libre Baskerville"/>
              </a:rPr>
              <a:t>HISTORY GIVES US HEROES.</a:t>
            </a:r>
          </a:p>
        </p:txBody>
      </p:sp>
      <p:pic>
        <p:nvPicPr>
          <p:cNvPr id="331" name="Shape 331"/>
          <p:cNvPicPr preferRelativeResize="0">
            <a:picLocks noGrp="1"/>
          </p:cNvPicPr>
          <p:nvPr>
            <p:ph type="body" idx="1"/>
          </p:nvPr>
        </p:nvPicPr>
        <p:blipFill rotWithShape="1">
          <a:blip r:embed="rId3">
            <a:alphaModFix/>
          </a:blip>
          <a:srcRect/>
          <a:stretch/>
        </p:blipFill>
        <p:spPr>
          <a:xfrm>
            <a:off x="4343401" y="1524000"/>
            <a:ext cx="3527424" cy="4114800"/>
          </a:xfrm>
          <a:prstGeom prst="rect">
            <a:avLst/>
          </a:prstGeom>
          <a:noFill/>
          <a:ln>
            <a:noFill/>
          </a:ln>
        </p:spPr>
      </p:pic>
      <p:sp>
        <p:nvSpPr>
          <p:cNvPr id="332" name="Shape 332"/>
          <p:cNvSpPr/>
          <p:nvPr/>
        </p:nvSpPr>
        <p:spPr>
          <a:xfrm>
            <a:off x="3962400" y="6276976"/>
            <a:ext cx="4649788" cy="5810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http://www.sonofthesouth.net/leefoundation/civil-war/1865/president-abraham-lincoln.htm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Shape 849"/>
          <p:cNvPicPr preferRelativeResize="0"/>
          <p:nvPr/>
        </p:nvPicPr>
        <p:blipFill rotWithShape="1">
          <a:blip r:embed="rId3">
            <a:alphaModFix/>
          </a:blip>
          <a:srcRect l="11087" r="2832"/>
          <a:stretch/>
        </p:blipFill>
        <p:spPr>
          <a:xfrm>
            <a:off x="1486159" y="840669"/>
            <a:ext cx="9181800" cy="5626500"/>
          </a:xfrm>
          <a:prstGeom prst="rect">
            <a:avLst/>
          </a:prstGeom>
          <a:noFill/>
          <a:ln>
            <a:noFill/>
          </a:ln>
        </p:spPr>
      </p:pic>
      <p:sp>
        <p:nvSpPr>
          <p:cNvPr id="850" name="Shape 850"/>
          <p:cNvSpPr/>
          <p:nvPr/>
        </p:nvSpPr>
        <p:spPr>
          <a:xfrm>
            <a:off x="9253654" y="3865030"/>
            <a:ext cx="1168800" cy="1106100"/>
          </a:xfrm>
          <a:custGeom>
            <a:avLst/>
            <a:gdLst/>
            <a:ahLst/>
            <a:cxnLst/>
            <a:rect l="0" t="0" r="0" b="0"/>
            <a:pathLst>
              <a:path w="120000" h="120000" extrusionOk="0">
                <a:moveTo>
                  <a:pt x="117943" y="119994"/>
                </a:moveTo>
                <a:cubicBezTo>
                  <a:pt x="114502" y="97631"/>
                  <a:pt x="119316" y="117078"/>
                  <a:pt x="111615" y="104436"/>
                </a:cubicBezTo>
                <a:cubicBezTo>
                  <a:pt x="108999" y="100352"/>
                  <a:pt x="108863" y="92573"/>
                  <a:pt x="105281" y="91015"/>
                </a:cubicBezTo>
                <a:cubicBezTo>
                  <a:pt x="93315" y="85184"/>
                  <a:pt x="99095" y="87320"/>
                  <a:pt x="88083" y="84405"/>
                </a:cubicBezTo>
                <a:cubicBezTo>
                  <a:pt x="85885" y="79931"/>
                  <a:pt x="82992" y="76041"/>
                  <a:pt x="81755" y="70983"/>
                </a:cubicBezTo>
                <a:cubicBezTo>
                  <a:pt x="80653" y="66510"/>
                  <a:pt x="79557" y="60873"/>
                  <a:pt x="77077" y="57763"/>
                </a:cubicBezTo>
                <a:cubicBezTo>
                  <a:pt x="73641" y="53484"/>
                  <a:pt x="66070" y="46673"/>
                  <a:pt x="66070" y="46673"/>
                </a:cubicBezTo>
                <a:cubicBezTo>
                  <a:pt x="64969" y="44342"/>
                  <a:pt x="64421" y="41231"/>
                  <a:pt x="62906" y="39868"/>
                </a:cubicBezTo>
                <a:cubicBezTo>
                  <a:pt x="58364" y="35784"/>
                  <a:pt x="49426" y="33647"/>
                  <a:pt x="44058" y="31115"/>
                </a:cubicBezTo>
                <a:cubicBezTo>
                  <a:pt x="42408" y="30336"/>
                  <a:pt x="40753" y="29368"/>
                  <a:pt x="39244" y="28784"/>
                </a:cubicBezTo>
                <a:cubicBezTo>
                  <a:pt x="37589" y="28005"/>
                  <a:pt x="34566" y="26641"/>
                  <a:pt x="34566" y="26641"/>
                </a:cubicBezTo>
                <a:cubicBezTo>
                  <a:pt x="32911" y="25089"/>
                  <a:pt x="30984" y="24115"/>
                  <a:pt x="29888" y="22168"/>
                </a:cubicBezTo>
                <a:cubicBezTo>
                  <a:pt x="28786" y="20226"/>
                  <a:pt x="29334" y="17115"/>
                  <a:pt x="28232" y="15557"/>
                </a:cubicBezTo>
                <a:cubicBezTo>
                  <a:pt x="26995" y="13810"/>
                  <a:pt x="24933" y="14194"/>
                  <a:pt x="23560" y="13226"/>
                </a:cubicBezTo>
                <a:cubicBezTo>
                  <a:pt x="20119" y="10499"/>
                  <a:pt x="17091" y="7389"/>
                  <a:pt x="14062" y="4473"/>
                </a:cubicBezTo>
                <a:cubicBezTo>
                  <a:pt x="12413" y="2915"/>
                  <a:pt x="9384" y="0"/>
                  <a:pt x="9384" y="0"/>
                </a:cubicBezTo>
                <a:cubicBezTo>
                  <a:pt x="6774" y="584"/>
                  <a:pt x="3745" y="0"/>
                  <a:pt x="1542" y="2136"/>
                </a:cubicBezTo>
                <a:cubicBezTo>
                  <a:pt x="169" y="3305"/>
                  <a:pt x="-107" y="6415"/>
                  <a:pt x="28" y="8752"/>
                </a:cubicBezTo>
                <a:cubicBezTo>
                  <a:pt x="853" y="25284"/>
                  <a:pt x="2779" y="39478"/>
                  <a:pt x="12548" y="48815"/>
                </a:cubicBezTo>
                <a:cubicBezTo>
                  <a:pt x="17639" y="70983"/>
                  <a:pt x="37866" y="73320"/>
                  <a:pt x="51900" y="75457"/>
                </a:cubicBezTo>
                <a:cubicBezTo>
                  <a:pt x="63042" y="80710"/>
                  <a:pt x="58505" y="77210"/>
                  <a:pt x="66070" y="84405"/>
                </a:cubicBezTo>
                <a:cubicBezTo>
                  <a:pt x="68686" y="89463"/>
                  <a:pt x="75014" y="93742"/>
                  <a:pt x="73913" y="99962"/>
                </a:cubicBezTo>
                <a:cubicBezTo>
                  <a:pt x="73365" y="102878"/>
                  <a:pt x="72811" y="105799"/>
                  <a:pt x="72263" y="108910"/>
                </a:cubicBezTo>
                <a:cubicBezTo>
                  <a:pt x="71715" y="111047"/>
                  <a:pt x="69376" y="114163"/>
                  <a:pt x="70749" y="115520"/>
                </a:cubicBezTo>
                <a:cubicBezTo>
                  <a:pt x="72540" y="117078"/>
                  <a:pt x="74879" y="114163"/>
                  <a:pt x="77077" y="113384"/>
                </a:cubicBezTo>
                <a:cubicBezTo>
                  <a:pt x="80105" y="112020"/>
                  <a:pt x="86433" y="108910"/>
                  <a:pt x="86433" y="108910"/>
                </a:cubicBezTo>
                <a:cubicBezTo>
                  <a:pt x="93591" y="110462"/>
                  <a:pt x="99778" y="113189"/>
                  <a:pt x="106937" y="115520"/>
                </a:cubicBezTo>
                <a:cubicBezTo>
                  <a:pt x="109411" y="116299"/>
                  <a:pt x="112163" y="116689"/>
                  <a:pt x="114779" y="117662"/>
                </a:cubicBezTo>
                <a:cubicBezTo>
                  <a:pt x="121932" y="120189"/>
                  <a:pt x="120418" y="119994"/>
                  <a:pt x="117943" y="119994"/>
                </a:cubicBezTo>
                <a:close/>
              </a:path>
            </a:pathLst>
          </a:custGeom>
          <a:solidFill>
            <a:srgbClr val="FF2600">
              <a:alpha val="49800"/>
            </a:srgbClr>
          </a:solidFill>
          <a:ln>
            <a:noFill/>
          </a:ln>
        </p:spPr>
        <p:txBody>
          <a:bodyPr lIns="0" tIns="0" rIns="0" bIns="0" anchor="t" anchorCtr="0">
            <a:noAutofit/>
          </a:bodyPr>
          <a:lstStyle/>
          <a:p>
            <a:pPr marL="0" marR="0" lvl="0" indent="0" algn="l" rtl="0">
              <a:spcBef>
                <a:spcPts val="0"/>
              </a:spcBef>
              <a:buSzPct val="25000"/>
              <a:buNone/>
            </a:pPr>
            <a:r>
              <a:rPr lang="en-US" sz="2400">
                <a:solidFill>
                  <a:schemeClr val="dk1"/>
                </a:solidFill>
                <a:latin typeface="Cabin"/>
                <a:ea typeface="Cabin"/>
                <a:cs typeface="Cabin"/>
                <a:sym typeface="Cabin"/>
              </a:rPr>
              <a:t>`</a:t>
            </a:r>
          </a:p>
        </p:txBody>
      </p:sp>
      <p:sp>
        <p:nvSpPr>
          <p:cNvPr id="851" name="Shape 851"/>
          <p:cNvSpPr/>
          <p:nvPr/>
        </p:nvSpPr>
        <p:spPr>
          <a:xfrm>
            <a:off x="1386798" y="111802"/>
            <a:ext cx="9173700" cy="2769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769302" marR="0" lvl="0" indent="-502602" algn="l" rtl="0">
              <a:spcBef>
                <a:spcPts val="0"/>
              </a:spcBef>
              <a:buSzPct val="25000"/>
              <a:buNone/>
            </a:pPr>
            <a:r>
              <a:rPr lang="en-US" sz="1800" b="1" cap="none">
                <a:solidFill>
                  <a:srgbClr val="FFFFFF"/>
                </a:solidFill>
                <a:latin typeface="Cabin"/>
                <a:ea typeface="Cabin"/>
                <a:cs typeface="Cabin"/>
                <a:sym typeface="Cabin"/>
              </a:rPr>
              <a:t>II. Sumerian Society</a:t>
            </a:r>
          </a:p>
        </p:txBody>
      </p:sp>
      <p:sp>
        <p:nvSpPr>
          <p:cNvPr id="852" name="Shape 852"/>
          <p:cNvSpPr/>
          <p:nvPr/>
        </p:nvSpPr>
        <p:spPr>
          <a:xfrm>
            <a:off x="1486159" y="1336295"/>
            <a:ext cx="6024900" cy="4873200"/>
          </a:xfrm>
          <a:custGeom>
            <a:avLst/>
            <a:gdLst/>
            <a:ahLst/>
            <a:cxnLst/>
            <a:rect l="0" t="0" r="0" b="0"/>
            <a:pathLst>
              <a:path w="120000" h="120000" extrusionOk="0">
                <a:moveTo>
                  <a:pt x="60000" y="0"/>
                </a:moveTo>
                <a:lnTo>
                  <a:pt x="120000" y="120000"/>
                </a:lnTo>
                <a:lnTo>
                  <a:pt x="0" y="120000"/>
                </a:lnTo>
                <a:close/>
              </a:path>
            </a:pathLst>
          </a:custGeom>
          <a:noFill/>
          <a:ln w="12700" cap="flat" cmpd="sng">
            <a:solidFill>
              <a:srgbClr val="FFFFFF"/>
            </a:solidFill>
            <a:prstDash val="solid"/>
            <a:miter lim="8000"/>
            <a:headEnd type="none" w="med" len="med"/>
            <a:tailEnd type="none" w="med" len="med"/>
          </a:ln>
          <a:effectLst>
            <a:outerShdw blurRad="965199"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53" name="Shape 853"/>
          <p:cNvSpPr/>
          <p:nvPr/>
        </p:nvSpPr>
        <p:spPr>
          <a:xfrm>
            <a:off x="2624702" y="2117267"/>
            <a:ext cx="3660000" cy="3754500"/>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79303" marR="74287" lvl="0" indent="-79303" algn="ctr" rtl="0">
              <a:spcBef>
                <a:spcPts val="0"/>
              </a:spcBef>
              <a:buSzPct val="25000"/>
              <a:buNone/>
            </a:pPr>
            <a:r>
              <a:rPr lang="en-US" sz="2300">
                <a:solidFill>
                  <a:srgbClr val="FFD300"/>
                </a:solidFill>
                <a:latin typeface="Arial"/>
                <a:ea typeface="Arial"/>
                <a:cs typeface="Arial"/>
                <a:sym typeface="Arial"/>
              </a:rPr>
              <a:t>	1. </a:t>
            </a:r>
          </a:p>
          <a:p>
            <a:pPr marL="79303" marR="74287" lvl="0" indent="-79303" algn="ctr" rtl="0">
              <a:lnSpc>
                <a:spcPct val="150000"/>
              </a:lnSpc>
              <a:spcBef>
                <a:spcPts val="0"/>
              </a:spcBef>
              <a:buSzPct val="25000"/>
              <a:buNone/>
            </a:pPr>
            <a:r>
              <a:rPr lang="en-US" sz="2300">
                <a:solidFill>
                  <a:srgbClr val="FFD300"/>
                </a:solidFill>
                <a:latin typeface="Arial"/>
                <a:ea typeface="Arial"/>
                <a:cs typeface="Arial"/>
                <a:sym typeface="Arial"/>
              </a:rPr>
              <a:t>  ——————</a:t>
            </a:r>
          </a:p>
          <a:p>
            <a:pPr marL="79303" marR="74287" lvl="0" indent="-79303" algn="ctr" rtl="0">
              <a:spcBef>
                <a:spcPts val="0"/>
              </a:spcBef>
              <a:buSzPct val="25000"/>
              <a:buNone/>
            </a:pPr>
            <a:r>
              <a:rPr lang="en-US" sz="2300">
                <a:solidFill>
                  <a:srgbClr val="FFD300"/>
                </a:solidFill>
                <a:latin typeface="Arial"/>
                <a:ea typeface="Arial"/>
                <a:cs typeface="Arial"/>
                <a:sym typeface="Arial"/>
              </a:rPr>
              <a:t>	2.</a:t>
            </a:r>
          </a:p>
          <a:p>
            <a:pPr marL="79303" marR="74287" lvl="0" indent="-79303" algn="ctr" rtl="0">
              <a:lnSpc>
                <a:spcPct val="120000"/>
              </a:lnSpc>
              <a:spcBef>
                <a:spcPts val="0"/>
              </a:spcBef>
              <a:buSzPct val="25000"/>
              <a:buNone/>
            </a:pPr>
            <a:r>
              <a:rPr lang="en-US" sz="2300">
                <a:solidFill>
                  <a:srgbClr val="FFD300"/>
                </a:solidFill>
                <a:latin typeface="Arial"/>
                <a:ea typeface="Arial"/>
                <a:cs typeface="Arial"/>
                <a:sym typeface="Arial"/>
              </a:rPr>
              <a:t>    ———————	</a:t>
            </a:r>
          </a:p>
          <a:p>
            <a:pPr marL="79303" marR="74287" lvl="1" indent="250896" algn="ctr" rtl="0">
              <a:spcBef>
                <a:spcPts val="0"/>
              </a:spcBef>
              <a:buSzPct val="25000"/>
              <a:buNone/>
            </a:pPr>
            <a:r>
              <a:rPr lang="en-US" sz="2300" b="0" i="0" u="none" strike="noStrike" cap="none">
                <a:solidFill>
                  <a:srgbClr val="FFD300"/>
                </a:solidFill>
                <a:latin typeface="Arial"/>
                <a:ea typeface="Arial"/>
                <a:cs typeface="Arial"/>
                <a:sym typeface="Arial"/>
              </a:rPr>
              <a:t>3. </a:t>
            </a:r>
          </a:p>
        </p:txBody>
      </p:sp>
      <p:sp>
        <p:nvSpPr>
          <p:cNvPr id="854" name="Shape 854"/>
          <p:cNvSpPr/>
          <p:nvPr/>
        </p:nvSpPr>
        <p:spPr>
          <a:xfrm>
            <a:off x="1560287" y="1387034"/>
            <a:ext cx="2007600" cy="276900"/>
          </a:xfrm>
          <a:prstGeom prst="rect">
            <a:avLst/>
          </a:prstGeom>
          <a:noFill/>
          <a:ln>
            <a:noFill/>
          </a:ln>
        </p:spPr>
        <p:txBody>
          <a:bodyPr lIns="0" tIns="0" rIns="0" bIns="0" anchor="ctr" anchorCtr="0">
            <a:noAutofit/>
          </a:bodyPr>
          <a:lstStyle/>
          <a:p>
            <a:pPr marL="0" marR="0" lvl="0" indent="12700" algn="l" rtl="0">
              <a:spcBef>
                <a:spcPts val="0"/>
              </a:spcBef>
              <a:buSzPct val="25000"/>
              <a:buNone/>
            </a:pPr>
            <a:r>
              <a:rPr lang="en-US" sz="1800" b="1">
                <a:solidFill>
                  <a:srgbClr val="FFD300"/>
                </a:solidFill>
                <a:latin typeface="Arial"/>
                <a:ea typeface="Arial"/>
                <a:cs typeface="Arial"/>
                <a:sym typeface="Arial"/>
              </a:rPr>
              <a:t>A. 3 Social Classes</a:t>
            </a:r>
          </a:p>
        </p:txBody>
      </p:sp>
      <p:pic>
        <p:nvPicPr>
          <p:cNvPr id="855" name="Shape 855"/>
          <p:cNvPicPr preferRelativeResize="0"/>
          <p:nvPr/>
        </p:nvPicPr>
        <p:blipFill rotWithShape="1">
          <a:blip r:embed="rId4">
            <a:alphaModFix/>
          </a:blip>
          <a:srcRect/>
          <a:stretch/>
        </p:blipFill>
        <p:spPr>
          <a:xfrm flipH="1">
            <a:off x="6176693" y="3445719"/>
            <a:ext cx="657300" cy="1653900"/>
          </a:xfrm>
          <a:prstGeom prst="rect">
            <a:avLst/>
          </a:prstGeom>
          <a:noFill/>
          <a:ln>
            <a:noFill/>
          </a:ln>
          <a:effectLst>
            <a:outerShdw blurRad="63500" dist="38100" dir="2700000" rotWithShape="0">
              <a:srgbClr val="000000"/>
            </a:outerShdw>
          </a:effectLst>
        </p:spPr>
      </p:pic>
      <p:pic>
        <p:nvPicPr>
          <p:cNvPr id="856" name="Shape 856"/>
          <p:cNvPicPr preferRelativeResize="0"/>
          <p:nvPr/>
        </p:nvPicPr>
        <p:blipFill rotWithShape="1">
          <a:blip r:embed="rId5">
            <a:alphaModFix/>
          </a:blip>
          <a:srcRect/>
          <a:stretch/>
        </p:blipFill>
        <p:spPr>
          <a:xfrm>
            <a:off x="6500562" y="1636713"/>
            <a:ext cx="757199" cy="1106099"/>
          </a:xfrm>
          <a:prstGeom prst="rect">
            <a:avLst/>
          </a:prstGeom>
          <a:noFill/>
          <a:ln>
            <a:noFill/>
          </a:ln>
          <a:effectLst>
            <a:outerShdw blurRad="63500" dist="38100" dir="2700000" rotWithShape="0">
              <a:srgbClr val="000000"/>
            </a:outerShdw>
          </a:effectLst>
        </p:spPr>
      </p:pic>
      <p:pic>
        <p:nvPicPr>
          <p:cNvPr id="857" name="Shape 857"/>
          <p:cNvPicPr preferRelativeResize="0"/>
          <p:nvPr/>
        </p:nvPicPr>
        <p:blipFill rotWithShape="1">
          <a:blip r:embed="rId6">
            <a:alphaModFix/>
          </a:blip>
          <a:srcRect/>
          <a:stretch/>
        </p:blipFill>
        <p:spPr>
          <a:xfrm>
            <a:off x="5410492" y="1602779"/>
            <a:ext cx="856200" cy="1653600"/>
          </a:xfrm>
          <a:prstGeom prst="rect">
            <a:avLst/>
          </a:prstGeom>
          <a:noFill/>
          <a:ln>
            <a:noFill/>
          </a:ln>
          <a:effectLst>
            <a:outerShdw blurRad="63500" dist="38100" dir="2700000" rotWithShape="0">
              <a:srgbClr val="000000"/>
            </a:outerShdw>
          </a:effectLst>
        </p:spPr>
      </p:pic>
      <p:pic>
        <p:nvPicPr>
          <p:cNvPr id="858" name="Shape 858"/>
          <p:cNvPicPr preferRelativeResize="0"/>
          <p:nvPr/>
        </p:nvPicPr>
        <p:blipFill rotWithShape="1">
          <a:blip r:embed="rId7">
            <a:alphaModFix/>
          </a:blip>
          <a:srcRect/>
          <a:stretch/>
        </p:blipFill>
        <p:spPr>
          <a:xfrm>
            <a:off x="6849210" y="4759612"/>
            <a:ext cx="1168800" cy="1641300"/>
          </a:xfrm>
          <a:prstGeom prst="rect">
            <a:avLst/>
          </a:prstGeom>
          <a:noFill/>
          <a:ln>
            <a:noFill/>
          </a:ln>
          <a:effectLst>
            <a:outerShdw blurRad="63500" dist="12236" dir="2700000" rotWithShape="0">
              <a:srgbClr val="000000"/>
            </a:outerShdw>
          </a:effectLst>
        </p:spPr>
      </p:pic>
      <p:sp>
        <p:nvSpPr>
          <p:cNvPr id="859" name="Shape 859"/>
          <p:cNvSpPr/>
          <p:nvPr/>
        </p:nvSpPr>
        <p:spPr>
          <a:xfrm>
            <a:off x="7584139" y="3908900"/>
            <a:ext cx="3581700" cy="673200"/>
          </a:xfrm>
          <a:prstGeom prst="rect">
            <a:avLst/>
          </a:prstGeom>
          <a:noFill/>
          <a:ln>
            <a:noFill/>
          </a:ln>
          <a:effectLst>
            <a:outerShdw blurRad="63500" dist="38100" dir="2700000" rotWithShape="0">
              <a:srgbClr val="000000">
                <a:alpha val="74900"/>
              </a:srgbClr>
            </a:outerShdw>
          </a:effectLst>
        </p:spPr>
        <p:txBody>
          <a:bodyPr lIns="0" tIns="0" rIns="0" bIns="0" anchor="t" anchorCtr="0">
            <a:noAutofit/>
          </a:bodyPr>
          <a:lstStyle/>
          <a:p>
            <a:pPr marL="0" marR="0" lvl="0" indent="0" algn="ctr" rtl="0">
              <a:spcBef>
                <a:spcPts val="0"/>
              </a:spcBef>
              <a:buSzPct val="25000"/>
              <a:buNone/>
            </a:pPr>
            <a:r>
              <a:rPr lang="en-US" sz="1800">
                <a:solidFill>
                  <a:srgbClr val="FFFFFF"/>
                </a:solidFill>
                <a:latin typeface="Questrial"/>
                <a:ea typeface="Questrial"/>
                <a:cs typeface="Questrial"/>
                <a:sym typeface="Questrial"/>
              </a:rPr>
              <a:t>Sumer 3,000 B.C.</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51"/>
                                        </p:tgtEl>
                                        <p:attrNameLst>
                                          <p:attrName>style.visibility</p:attrName>
                                        </p:attrNameLst>
                                      </p:cBhvr>
                                      <p:to>
                                        <p:strVal val="visible"/>
                                      </p:to>
                                    </p:set>
                                    <p:anim calcmode="lin" valueType="num">
                                      <p:cBhvr additive="base">
                                        <p:cTn id="7" dur="500"/>
                                        <p:tgtEl>
                                          <p:spTgt spid="851"/>
                                        </p:tgtEl>
                                        <p:attrNameLst>
                                          <p:attrName>ppt_w</p:attrName>
                                        </p:attrNameLst>
                                      </p:cBhvr>
                                      <p:tavLst>
                                        <p:tav tm="0">
                                          <p:val>
                                            <p:strVal val="0"/>
                                          </p:val>
                                        </p:tav>
                                        <p:tav tm="100000">
                                          <p:val>
                                            <p:strVal val="#ppt_w"/>
                                          </p:val>
                                        </p:tav>
                                      </p:tavLst>
                                    </p:anim>
                                    <p:anim calcmode="lin" valueType="num">
                                      <p:cBhvr additive="base">
                                        <p:cTn id="8" dur="500"/>
                                        <p:tgtEl>
                                          <p:spTgt spid="85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1500"/>
                                        <p:tgtEl>
                                          <p:spTgt spid="850"/>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854"/>
                                        </p:tgtEl>
                                        <p:attrNameLst>
                                          <p:attrName>style.visibility</p:attrName>
                                        </p:attrNameLst>
                                      </p:cBhvr>
                                      <p:to>
                                        <p:strVal val="visible"/>
                                      </p:to>
                                    </p:set>
                                    <p:anim calcmode="lin" valueType="num">
                                      <p:cBhvr additive="base">
                                        <p:cTn id="16" dur="1000"/>
                                        <p:tgtEl>
                                          <p:spTgt spid="854"/>
                                        </p:tgtEl>
                                        <p:attrNameLst>
                                          <p:attrName>ppt_x</p:attrName>
                                        </p:attrNameLst>
                                      </p:cBhvr>
                                      <p:tavLst>
                                        <p:tav tm="0">
                                          <p:val>
                                            <p:strVal val="#ppt_x-1"/>
                                          </p:val>
                                        </p:tav>
                                        <p:tav tm="100000">
                                          <p:val>
                                            <p:strVal val="#ppt_x"/>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852"/>
                                        </p:tgtEl>
                                        <p:attrNameLst>
                                          <p:attrName>style.visibility</p:attrName>
                                        </p:attrNameLst>
                                      </p:cBhvr>
                                      <p:to>
                                        <p:strVal val="visible"/>
                                      </p:to>
                                    </p:set>
                                    <p:animEffect transition="in" filter="fade">
                                      <p:cBhvr>
                                        <p:cTn id="20" dur="1000"/>
                                        <p:tgtEl>
                                          <p:spTgt spid="85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853"/>
                                        </p:tgtEl>
                                        <p:attrNameLst>
                                          <p:attrName>style.visibility</p:attrName>
                                        </p:attrNameLst>
                                      </p:cBhvr>
                                      <p:to>
                                        <p:strVal val="visible"/>
                                      </p:to>
                                    </p:set>
                                    <p:animEffect transition="in" filter="fade">
                                      <p:cBhvr>
                                        <p:cTn id="24" dur="1000"/>
                                        <p:tgtEl>
                                          <p:spTgt spid="853"/>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857"/>
                                        </p:tgtEl>
                                        <p:attrNameLst>
                                          <p:attrName>style.visibility</p:attrName>
                                        </p:attrNameLst>
                                      </p:cBhvr>
                                      <p:to>
                                        <p:strVal val="visible"/>
                                      </p:to>
                                    </p:set>
                                    <p:animEffect transition="in" filter="fade">
                                      <p:cBhvr>
                                        <p:cTn id="28" dur="900"/>
                                        <p:tgtEl>
                                          <p:spTgt spid="857"/>
                                        </p:tgtEl>
                                      </p:cBhvr>
                                    </p:animEffect>
                                  </p:childTnLst>
                                </p:cTn>
                              </p:par>
                            </p:childTnLst>
                          </p:cTn>
                        </p:par>
                        <p:par>
                          <p:cTn id="29" fill="hold">
                            <p:stCondLst>
                              <p:cond delay="5900"/>
                            </p:stCondLst>
                            <p:childTnLst>
                              <p:par>
                                <p:cTn id="30" presetID="10" presetClass="entr" presetSubtype="0" fill="hold" nodeType="afterEffect">
                                  <p:stCondLst>
                                    <p:cond delay="0"/>
                                  </p:stCondLst>
                                  <p:childTnLst>
                                    <p:set>
                                      <p:cBhvr>
                                        <p:cTn id="31" dur="1" fill="hold">
                                          <p:stCondLst>
                                            <p:cond delay="0"/>
                                          </p:stCondLst>
                                        </p:cTn>
                                        <p:tgtEl>
                                          <p:spTgt spid="856"/>
                                        </p:tgtEl>
                                        <p:attrNameLst>
                                          <p:attrName>style.visibility</p:attrName>
                                        </p:attrNameLst>
                                      </p:cBhvr>
                                      <p:to>
                                        <p:strVal val="visible"/>
                                      </p:to>
                                    </p:set>
                                    <p:animEffect transition="in" filter="fade">
                                      <p:cBhvr>
                                        <p:cTn id="32" dur="900"/>
                                        <p:tgtEl>
                                          <p:spTgt spid="856"/>
                                        </p:tgtEl>
                                      </p:cBhvr>
                                    </p:animEffect>
                                  </p:childTnLst>
                                </p:cTn>
                              </p:par>
                            </p:childTnLst>
                          </p:cTn>
                        </p:par>
                        <p:par>
                          <p:cTn id="33" fill="hold">
                            <p:stCondLst>
                              <p:cond delay="6800"/>
                            </p:stCondLst>
                            <p:childTnLst>
                              <p:par>
                                <p:cTn id="34" presetID="10" presetClass="entr" presetSubtype="0" fill="hold" nodeType="afterEffect">
                                  <p:stCondLst>
                                    <p:cond delay="0"/>
                                  </p:stCondLst>
                                  <p:childTnLst>
                                    <p:set>
                                      <p:cBhvr>
                                        <p:cTn id="35" dur="1" fill="hold">
                                          <p:stCondLst>
                                            <p:cond delay="0"/>
                                          </p:stCondLst>
                                        </p:cTn>
                                        <p:tgtEl>
                                          <p:spTgt spid="855"/>
                                        </p:tgtEl>
                                        <p:attrNameLst>
                                          <p:attrName>style.visibility</p:attrName>
                                        </p:attrNameLst>
                                      </p:cBhvr>
                                      <p:to>
                                        <p:strVal val="visible"/>
                                      </p:to>
                                    </p:set>
                                    <p:animEffect transition="in" filter="fade">
                                      <p:cBhvr>
                                        <p:cTn id="36" dur="700"/>
                                        <p:tgtEl>
                                          <p:spTgt spid="855"/>
                                        </p:tgtEl>
                                      </p:cBhvr>
                                    </p:animEffect>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858"/>
                                        </p:tgtEl>
                                        <p:attrNameLst>
                                          <p:attrName>style.visibility</p:attrName>
                                        </p:attrNameLst>
                                      </p:cBhvr>
                                      <p:to>
                                        <p:strVal val="visible"/>
                                      </p:to>
                                    </p:set>
                                    <p:animEffect transition="in" filter="fade">
                                      <p:cBhvr>
                                        <p:cTn id="40" dur="7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Shape 864"/>
          <p:cNvPicPr preferRelativeResize="0"/>
          <p:nvPr/>
        </p:nvPicPr>
        <p:blipFill rotWithShape="1">
          <a:blip r:embed="rId3">
            <a:alphaModFix/>
          </a:blip>
          <a:srcRect l="11084" r="2833"/>
          <a:stretch/>
        </p:blipFill>
        <p:spPr>
          <a:xfrm>
            <a:off x="1486159" y="840669"/>
            <a:ext cx="9181840" cy="5626554"/>
          </a:xfrm>
          <a:prstGeom prst="rect">
            <a:avLst/>
          </a:prstGeom>
          <a:noFill/>
          <a:ln>
            <a:noFill/>
          </a:ln>
        </p:spPr>
      </p:pic>
      <p:sp>
        <p:nvSpPr>
          <p:cNvPr id="865" name="Shape 865"/>
          <p:cNvSpPr/>
          <p:nvPr/>
        </p:nvSpPr>
        <p:spPr>
          <a:xfrm>
            <a:off x="9253654" y="3865030"/>
            <a:ext cx="1168773" cy="1106092"/>
          </a:xfrm>
          <a:custGeom>
            <a:avLst/>
            <a:gdLst/>
            <a:ahLst/>
            <a:cxnLst/>
            <a:rect l="0" t="0" r="0" b="0"/>
            <a:pathLst>
              <a:path w="120000" h="120000" extrusionOk="0">
                <a:moveTo>
                  <a:pt x="117943" y="119994"/>
                </a:moveTo>
                <a:cubicBezTo>
                  <a:pt x="114502" y="97631"/>
                  <a:pt x="119316" y="117078"/>
                  <a:pt x="111615" y="104436"/>
                </a:cubicBezTo>
                <a:cubicBezTo>
                  <a:pt x="108999" y="100352"/>
                  <a:pt x="108863" y="92573"/>
                  <a:pt x="105281" y="91015"/>
                </a:cubicBezTo>
                <a:cubicBezTo>
                  <a:pt x="93315" y="85184"/>
                  <a:pt x="99095" y="87320"/>
                  <a:pt x="88083" y="84405"/>
                </a:cubicBezTo>
                <a:cubicBezTo>
                  <a:pt x="85885" y="79931"/>
                  <a:pt x="82992" y="76041"/>
                  <a:pt x="81755" y="70983"/>
                </a:cubicBezTo>
                <a:cubicBezTo>
                  <a:pt x="80653" y="66510"/>
                  <a:pt x="79557" y="60873"/>
                  <a:pt x="77077" y="57763"/>
                </a:cubicBezTo>
                <a:cubicBezTo>
                  <a:pt x="73641" y="53484"/>
                  <a:pt x="66070" y="46673"/>
                  <a:pt x="66070" y="46673"/>
                </a:cubicBezTo>
                <a:cubicBezTo>
                  <a:pt x="64969" y="44342"/>
                  <a:pt x="64421" y="41231"/>
                  <a:pt x="62906" y="39868"/>
                </a:cubicBezTo>
                <a:cubicBezTo>
                  <a:pt x="58364" y="35784"/>
                  <a:pt x="49426" y="33647"/>
                  <a:pt x="44058" y="31115"/>
                </a:cubicBezTo>
                <a:cubicBezTo>
                  <a:pt x="42408" y="30336"/>
                  <a:pt x="40753" y="29368"/>
                  <a:pt x="39244" y="28784"/>
                </a:cubicBezTo>
                <a:cubicBezTo>
                  <a:pt x="37589" y="28005"/>
                  <a:pt x="34566" y="26641"/>
                  <a:pt x="34566" y="26641"/>
                </a:cubicBezTo>
                <a:cubicBezTo>
                  <a:pt x="32911" y="25089"/>
                  <a:pt x="30984" y="24115"/>
                  <a:pt x="29888" y="22168"/>
                </a:cubicBezTo>
                <a:cubicBezTo>
                  <a:pt x="28786" y="20226"/>
                  <a:pt x="29334" y="17115"/>
                  <a:pt x="28232" y="15557"/>
                </a:cubicBezTo>
                <a:cubicBezTo>
                  <a:pt x="26995" y="13810"/>
                  <a:pt x="24933" y="14194"/>
                  <a:pt x="23560" y="13226"/>
                </a:cubicBezTo>
                <a:cubicBezTo>
                  <a:pt x="20119" y="10499"/>
                  <a:pt x="17091" y="7389"/>
                  <a:pt x="14062" y="4473"/>
                </a:cubicBezTo>
                <a:cubicBezTo>
                  <a:pt x="12413" y="2915"/>
                  <a:pt x="9384" y="0"/>
                  <a:pt x="9384" y="0"/>
                </a:cubicBezTo>
                <a:cubicBezTo>
                  <a:pt x="6774" y="584"/>
                  <a:pt x="3745" y="0"/>
                  <a:pt x="1542" y="2136"/>
                </a:cubicBezTo>
                <a:cubicBezTo>
                  <a:pt x="169" y="3305"/>
                  <a:pt x="-107" y="6415"/>
                  <a:pt x="28" y="8752"/>
                </a:cubicBezTo>
                <a:cubicBezTo>
                  <a:pt x="853" y="25284"/>
                  <a:pt x="2779" y="39478"/>
                  <a:pt x="12548" y="48815"/>
                </a:cubicBezTo>
                <a:cubicBezTo>
                  <a:pt x="17639" y="70983"/>
                  <a:pt x="37866" y="73320"/>
                  <a:pt x="51900" y="75457"/>
                </a:cubicBezTo>
                <a:cubicBezTo>
                  <a:pt x="63042" y="80710"/>
                  <a:pt x="58505" y="77210"/>
                  <a:pt x="66070" y="84405"/>
                </a:cubicBezTo>
                <a:cubicBezTo>
                  <a:pt x="68686" y="89463"/>
                  <a:pt x="75014" y="93742"/>
                  <a:pt x="73913" y="99962"/>
                </a:cubicBezTo>
                <a:cubicBezTo>
                  <a:pt x="73365" y="102878"/>
                  <a:pt x="72811" y="105799"/>
                  <a:pt x="72263" y="108910"/>
                </a:cubicBezTo>
                <a:cubicBezTo>
                  <a:pt x="71715" y="111047"/>
                  <a:pt x="69376" y="114163"/>
                  <a:pt x="70749" y="115520"/>
                </a:cubicBezTo>
                <a:cubicBezTo>
                  <a:pt x="72540" y="117078"/>
                  <a:pt x="74879" y="114163"/>
                  <a:pt x="77077" y="113384"/>
                </a:cubicBezTo>
                <a:cubicBezTo>
                  <a:pt x="80105" y="112020"/>
                  <a:pt x="86433" y="108910"/>
                  <a:pt x="86433" y="108910"/>
                </a:cubicBezTo>
                <a:cubicBezTo>
                  <a:pt x="93591" y="110462"/>
                  <a:pt x="99778" y="113189"/>
                  <a:pt x="106937" y="115520"/>
                </a:cubicBezTo>
                <a:cubicBezTo>
                  <a:pt x="109411" y="116299"/>
                  <a:pt x="112163" y="116689"/>
                  <a:pt x="114779" y="117662"/>
                </a:cubicBezTo>
                <a:cubicBezTo>
                  <a:pt x="121932" y="120189"/>
                  <a:pt x="120418" y="119994"/>
                  <a:pt x="117943" y="119994"/>
                </a:cubicBezTo>
                <a:close/>
              </a:path>
            </a:pathLst>
          </a:custGeom>
          <a:solidFill>
            <a:srgbClr val="FF2600">
              <a:alpha val="49803"/>
            </a:srgbClr>
          </a:solidFill>
          <a:ln>
            <a:noFill/>
          </a:ln>
        </p:spPr>
        <p:txBody>
          <a:bodyPr lIns="0" tIns="0" rIns="0" bIns="0" anchor="t" anchorCtr="0">
            <a:noAutofit/>
          </a:bodyPr>
          <a:lstStyle/>
          <a:p>
            <a:pPr marL="0" marR="0" lvl="0" indent="0" algn="l" rtl="0">
              <a:spcBef>
                <a:spcPts val="0"/>
              </a:spcBef>
              <a:buSzPct val="25000"/>
              <a:buNone/>
            </a:pPr>
            <a:r>
              <a:rPr lang="en-US" sz="2400">
                <a:solidFill>
                  <a:schemeClr val="dk1"/>
                </a:solidFill>
                <a:latin typeface="Cabin"/>
                <a:ea typeface="Cabin"/>
                <a:cs typeface="Cabin"/>
                <a:sym typeface="Cabin"/>
              </a:rPr>
              <a:t>`</a:t>
            </a:r>
          </a:p>
        </p:txBody>
      </p:sp>
      <p:sp>
        <p:nvSpPr>
          <p:cNvPr id="866" name="Shape 866"/>
          <p:cNvSpPr/>
          <p:nvPr/>
        </p:nvSpPr>
        <p:spPr>
          <a:xfrm>
            <a:off x="1386798" y="111802"/>
            <a:ext cx="9173765"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II. Sumerian Society</a:t>
            </a:r>
          </a:p>
        </p:txBody>
      </p:sp>
      <p:sp>
        <p:nvSpPr>
          <p:cNvPr id="867" name="Shape 867"/>
          <p:cNvSpPr/>
          <p:nvPr/>
        </p:nvSpPr>
        <p:spPr>
          <a:xfrm>
            <a:off x="1486159" y="1336295"/>
            <a:ext cx="6024870" cy="4873234"/>
          </a:xfrm>
          <a:custGeom>
            <a:avLst/>
            <a:gdLst/>
            <a:ahLst/>
            <a:cxnLst/>
            <a:rect l="0" t="0" r="0" b="0"/>
            <a:pathLst>
              <a:path w="120000" h="120000" extrusionOk="0">
                <a:moveTo>
                  <a:pt x="60000" y="0"/>
                </a:moveTo>
                <a:lnTo>
                  <a:pt x="120000" y="120000"/>
                </a:lnTo>
                <a:lnTo>
                  <a:pt x="0" y="120000"/>
                </a:lnTo>
                <a:close/>
              </a:path>
            </a:pathLst>
          </a:custGeom>
          <a:noFill/>
          <a:ln w="12700" cap="flat" cmpd="sng">
            <a:solidFill>
              <a:srgbClr val="FFFFFF"/>
            </a:solidFill>
            <a:prstDash val="solid"/>
            <a:miter lim="8000"/>
            <a:headEnd type="none" w="med" len="med"/>
            <a:tailEnd type="none" w="med" len="med"/>
          </a:ln>
          <a:effectLst>
            <a:outerShdw blurRad="965199"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68" name="Shape 868"/>
          <p:cNvSpPr/>
          <p:nvPr/>
        </p:nvSpPr>
        <p:spPr>
          <a:xfrm>
            <a:off x="2624702" y="2117267"/>
            <a:ext cx="3659887" cy="3754385"/>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79304" marR="74288" lvl="0" indent="-79304" algn="ctr" rtl="0">
              <a:spcBef>
                <a:spcPts val="0"/>
              </a:spcBef>
              <a:buSzPct val="25000"/>
              <a:buNone/>
            </a:pPr>
            <a:r>
              <a:rPr lang="en-US" sz="2300">
                <a:solidFill>
                  <a:srgbClr val="FFD300"/>
                </a:solidFill>
                <a:latin typeface="Arial"/>
                <a:ea typeface="Arial"/>
                <a:cs typeface="Arial"/>
                <a:sym typeface="Arial"/>
              </a:rPr>
              <a:t>	1. Kings, head </a:t>
            </a:r>
          </a:p>
          <a:p>
            <a:pPr marL="79304" marR="74288" lvl="1" indent="250896" algn="ctr" rtl="0">
              <a:spcBef>
                <a:spcPts val="0"/>
              </a:spcBef>
              <a:buSzPct val="25000"/>
              <a:buNone/>
            </a:pPr>
            <a:r>
              <a:rPr lang="en-US" sz="2300" b="0" i="0" u="none" strike="noStrike" cap="none">
                <a:solidFill>
                  <a:srgbClr val="FFD300"/>
                </a:solidFill>
                <a:latin typeface="Arial"/>
                <a:ea typeface="Arial"/>
                <a:cs typeface="Arial"/>
                <a:sym typeface="Arial"/>
              </a:rPr>
              <a:t>officials, &amp;</a:t>
            </a:r>
          </a:p>
          <a:p>
            <a:pPr marL="79304" marR="74288" lvl="0" indent="-79304" algn="ctr" rtl="0">
              <a:spcBef>
                <a:spcPts val="0"/>
              </a:spcBef>
              <a:buSzPct val="25000"/>
              <a:buNone/>
            </a:pPr>
            <a:r>
              <a:rPr lang="en-US" sz="2300">
                <a:solidFill>
                  <a:srgbClr val="FFD300"/>
                </a:solidFill>
                <a:latin typeface="Arial"/>
                <a:ea typeface="Arial"/>
                <a:cs typeface="Arial"/>
                <a:sym typeface="Arial"/>
              </a:rPr>
              <a:t>high priests</a:t>
            </a:r>
          </a:p>
          <a:p>
            <a:pPr marL="79304" marR="74288" lvl="0" indent="-79304" algn="ctr" rtl="0">
              <a:lnSpc>
                <a:spcPct val="150000"/>
              </a:lnSpc>
              <a:spcBef>
                <a:spcPts val="0"/>
              </a:spcBef>
              <a:buSzPct val="25000"/>
              <a:buNone/>
            </a:pPr>
            <a:r>
              <a:rPr lang="en-US" sz="2300">
                <a:solidFill>
                  <a:srgbClr val="FFD300"/>
                </a:solidFill>
                <a:latin typeface="Arial"/>
                <a:ea typeface="Arial"/>
                <a:cs typeface="Arial"/>
                <a:sym typeface="Arial"/>
              </a:rPr>
              <a:t>  ——————</a:t>
            </a:r>
          </a:p>
          <a:p>
            <a:pPr marL="79304" marR="74288" lvl="0" indent="-79304" algn="ctr" rtl="0">
              <a:spcBef>
                <a:spcPts val="0"/>
              </a:spcBef>
              <a:buSzPct val="25000"/>
              <a:buNone/>
            </a:pPr>
            <a:r>
              <a:rPr lang="en-US" sz="2300">
                <a:solidFill>
                  <a:srgbClr val="FFD300"/>
                </a:solidFill>
                <a:latin typeface="Arial"/>
                <a:ea typeface="Arial"/>
                <a:cs typeface="Arial"/>
                <a:sym typeface="Arial"/>
              </a:rPr>
              <a:t>	2. Middle class of priests, scribes, merchants &amp; artisans</a:t>
            </a:r>
          </a:p>
          <a:p>
            <a:pPr marL="79304" marR="74288" lvl="0" indent="-79304" algn="ctr" rtl="0">
              <a:lnSpc>
                <a:spcPct val="120000"/>
              </a:lnSpc>
              <a:spcBef>
                <a:spcPts val="0"/>
              </a:spcBef>
              <a:buSzPct val="25000"/>
              <a:buNone/>
            </a:pPr>
            <a:r>
              <a:rPr lang="en-US" sz="2300">
                <a:solidFill>
                  <a:srgbClr val="FFD300"/>
                </a:solidFill>
                <a:latin typeface="Arial"/>
                <a:ea typeface="Arial"/>
                <a:cs typeface="Arial"/>
                <a:sym typeface="Arial"/>
              </a:rPr>
              <a:t>    ———————	</a:t>
            </a:r>
          </a:p>
          <a:p>
            <a:pPr marL="79304" marR="74288" lvl="1" indent="250896" algn="ctr" rtl="0">
              <a:spcBef>
                <a:spcPts val="0"/>
              </a:spcBef>
              <a:buSzPct val="25000"/>
              <a:buNone/>
            </a:pPr>
            <a:r>
              <a:rPr lang="en-US" sz="2300" b="0" i="0" u="none" strike="noStrike" cap="none">
                <a:solidFill>
                  <a:srgbClr val="FFD300"/>
                </a:solidFill>
                <a:latin typeface="Arial"/>
                <a:ea typeface="Arial"/>
                <a:cs typeface="Arial"/>
                <a:sym typeface="Arial"/>
              </a:rPr>
              <a:t>3. Peasant farmers, slaves.</a:t>
            </a:r>
          </a:p>
        </p:txBody>
      </p:sp>
      <p:sp>
        <p:nvSpPr>
          <p:cNvPr id="869" name="Shape 869"/>
          <p:cNvSpPr/>
          <p:nvPr/>
        </p:nvSpPr>
        <p:spPr>
          <a:xfrm>
            <a:off x="1560287" y="1387034"/>
            <a:ext cx="2007601" cy="276998"/>
          </a:xfrm>
          <a:prstGeom prst="rect">
            <a:avLst/>
          </a:prstGeom>
          <a:noFill/>
          <a:ln>
            <a:noFill/>
          </a:ln>
        </p:spPr>
        <p:txBody>
          <a:bodyPr lIns="0" tIns="0" rIns="0" bIns="0" anchor="ctr" anchorCtr="0">
            <a:noAutofit/>
          </a:bodyPr>
          <a:lstStyle/>
          <a:p>
            <a:pPr marL="0" marR="0" lvl="0" indent="12700" algn="l" rtl="0">
              <a:spcBef>
                <a:spcPts val="0"/>
              </a:spcBef>
              <a:buSzPct val="25000"/>
              <a:buNone/>
            </a:pPr>
            <a:r>
              <a:rPr lang="en-US" sz="1800" b="1">
                <a:solidFill>
                  <a:srgbClr val="FFD300"/>
                </a:solidFill>
                <a:latin typeface="Arial"/>
                <a:ea typeface="Arial"/>
                <a:cs typeface="Arial"/>
                <a:sym typeface="Arial"/>
              </a:rPr>
              <a:t>A. 3 Social Classes</a:t>
            </a:r>
          </a:p>
        </p:txBody>
      </p:sp>
      <p:pic>
        <p:nvPicPr>
          <p:cNvPr id="870" name="Shape 870"/>
          <p:cNvPicPr preferRelativeResize="0"/>
          <p:nvPr/>
        </p:nvPicPr>
        <p:blipFill rotWithShape="1">
          <a:blip r:embed="rId4">
            <a:alphaModFix/>
          </a:blip>
          <a:srcRect/>
          <a:stretch/>
        </p:blipFill>
        <p:spPr>
          <a:xfrm flipH="1">
            <a:off x="6176764" y="3445719"/>
            <a:ext cx="657229" cy="1653778"/>
          </a:xfrm>
          <a:prstGeom prst="rect">
            <a:avLst/>
          </a:prstGeom>
          <a:noFill/>
          <a:ln>
            <a:noFill/>
          </a:ln>
          <a:effectLst>
            <a:outerShdw blurRad="63500" dist="38100" dir="2700000" rotWithShape="0">
              <a:srgbClr val="000000"/>
            </a:outerShdw>
          </a:effectLst>
        </p:spPr>
      </p:pic>
      <p:pic>
        <p:nvPicPr>
          <p:cNvPr id="871" name="Shape 871"/>
          <p:cNvPicPr preferRelativeResize="0"/>
          <p:nvPr/>
        </p:nvPicPr>
        <p:blipFill rotWithShape="1">
          <a:blip r:embed="rId5">
            <a:alphaModFix/>
          </a:blip>
          <a:srcRect/>
          <a:stretch/>
        </p:blipFill>
        <p:spPr>
          <a:xfrm>
            <a:off x="6500562" y="1636713"/>
            <a:ext cx="757293" cy="1106090"/>
          </a:xfrm>
          <a:prstGeom prst="rect">
            <a:avLst/>
          </a:prstGeom>
          <a:noFill/>
          <a:ln>
            <a:noFill/>
          </a:ln>
          <a:effectLst>
            <a:outerShdw blurRad="63500" dist="38100" dir="2700000" rotWithShape="0">
              <a:srgbClr val="000000"/>
            </a:outerShdw>
          </a:effectLst>
        </p:spPr>
      </p:pic>
      <p:pic>
        <p:nvPicPr>
          <p:cNvPr id="872" name="Shape 872"/>
          <p:cNvPicPr preferRelativeResize="0"/>
          <p:nvPr/>
        </p:nvPicPr>
        <p:blipFill rotWithShape="1">
          <a:blip r:embed="rId6">
            <a:alphaModFix/>
          </a:blip>
          <a:srcRect/>
          <a:stretch/>
        </p:blipFill>
        <p:spPr>
          <a:xfrm>
            <a:off x="5410492" y="1602779"/>
            <a:ext cx="856185" cy="1653634"/>
          </a:xfrm>
          <a:prstGeom prst="rect">
            <a:avLst/>
          </a:prstGeom>
          <a:noFill/>
          <a:ln>
            <a:noFill/>
          </a:ln>
          <a:effectLst>
            <a:outerShdw blurRad="63500" dist="38100" dir="2700000" rotWithShape="0">
              <a:srgbClr val="000000"/>
            </a:outerShdw>
          </a:effectLst>
        </p:spPr>
      </p:pic>
      <p:pic>
        <p:nvPicPr>
          <p:cNvPr id="873" name="Shape 873"/>
          <p:cNvPicPr preferRelativeResize="0"/>
          <p:nvPr/>
        </p:nvPicPr>
        <p:blipFill rotWithShape="1">
          <a:blip r:embed="rId7">
            <a:alphaModFix/>
          </a:blip>
          <a:srcRect/>
          <a:stretch/>
        </p:blipFill>
        <p:spPr>
          <a:xfrm>
            <a:off x="6849210" y="4759612"/>
            <a:ext cx="1168773" cy="1641188"/>
          </a:xfrm>
          <a:prstGeom prst="rect">
            <a:avLst/>
          </a:prstGeom>
          <a:noFill/>
          <a:ln>
            <a:noFill/>
          </a:ln>
          <a:effectLst>
            <a:outerShdw blurRad="63500" dist="12236" dir="2700000" rotWithShape="0">
              <a:srgbClr val="000000"/>
            </a:outerShdw>
          </a:effectLst>
        </p:spPr>
      </p:pic>
      <p:sp>
        <p:nvSpPr>
          <p:cNvPr id="874" name="Shape 874"/>
          <p:cNvSpPr/>
          <p:nvPr/>
        </p:nvSpPr>
        <p:spPr>
          <a:xfrm>
            <a:off x="7584139" y="3908900"/>
            <a:ext cx="3581751" cy="673102"/>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800">
                <a:solidFill>
                  <a:srgbClr val="FFFFFF"/>
                </a:solidFill>
                <a:latin typeface="Questrial"/>
                <a:ea typeface="Questrial"/>
                <a:cs typeface="Questrial"/>
                <a:sym typeface="Questrial"/>
              </a:rPr>
              <a:t>Sumer 3,000 B.C.</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66"/>
                                        </p:tgtEl>
                                        <p:attrNameLst>
                                          <p:attrName>style.visibility</p:attrName>
                                        </p:attrNameLst>
                                      </p:cBhvr>
                                      <p:to>
                                        <p:strVal val="visible"/>
                                      </p:to>
                                    </p:set>
                                    <p:anim calcmode="lin" valueType="num">
                                      <p:cBhvr additive="base">
                                        <p:cTn id="7" dur="500"/>
                                        <p:tgtEl>
                                          <p:spTgt spid="866"/>
                                        </p:tgtEl>
                                        <p:attrNameLst>
                                          <p:attrName>ppt_w</p:attrName>
                                        </p:attrNameLst>
                                      </p:cBhvr>
                                      <p:tavLst>
                                        <p:tav tm="0">
                                          <p:val>
                                            <p:strVal val="0"/>
                                          </p:val>
                                        </p:tav>
                                        <p:tav tm="100000">
                                          <p:val>
                                            <p:strVal val="#ppt_w"/>
                                          </p:val>
                                        </p:tav>
                                      </p:tavLst>
                                    </p:anim>
                                    <p:anim calcmode="lin" valueType="num">
                                      <p:cBhvr additive="base">
                                        <p:cTn id="8" dur="500"/>
                                        <p:tgtEl>
                                          <p:spTgt spid="86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65"/>
                                        </p:tgtEl>
                                        <p:attrNameLst>
                                          <p:attrName>style.visibility</p:attrName>
                                        </p:attrNameLst>
                                      </p:cBhvr>
                                      <p:to>
                                        <p:strVal val="visible"/>
                                      </p:to>
                                    </p:set>
                                    <p:animEffect transition="in" filter="fade">
                                      <p:cBhvr>
                                        <p:cTn id="12" dur="1500"/>
                                        <p:tgtEl>
                                          <p:spTgt spid="865"/>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869"/>
                                        </p:tgtEl>
                                        <p:attrNameLst>
                                          <p:attrName>style.visibility</p:attrName>
                                        </p:attrNameLst>
                                      </p:cBhvr>
                                      <p:to>
                                        <p:strVal val="visible"/>
                                      </p:to>
                                    </p:set>
                                    <p:anim calcmode="lin" valueType="num">
                                      <p:cBhvr additive="base">
                                        <p:cTn id="16" dur="1000"/>
                                        <p:tgtEl>
                                          <p:spTgt spid="869"/>
                                        </p:tgtEl>
                                        <p:attrNameLst>
                                          <p:attrName>ppt_x</p:attrName>
                                        </p:attrNameLst>
                                      </p:cBhvr>
                                      <p:tavLst>
                                        <p:tav tm="0">
                                          <p:val>
                                            <p:strVal val="#ppt_x-1"/>
                                          </p:val>
                                        </p:tav>
                                        <p:tav tm="100000">
                                          <p:val>
                                            <p:strVal val="#ppt_x"/>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867"/>
                                        </p:tgtEl>
                                        <p:attrNameLst>
                                          <p:attrName>style.visibility</p:attrName>
                                        </p:attrNameLst>
                                      </p:cBhvr>
                                      <p:to>
                                        <p:strVal val="visible"/>
                                      </p:to>
                                    </p:set>
                                    <p:animEffect transition="in" filter="fade">
                                      <p:cBhvr>
                                        <p:cTn id="20" dur="1000"/>
                                        <p:tgtEl>
                                          <p:spTgt spid="867"/>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868"/>
                                        </p:tgtEl>
                                        <p:attrNameLst>
                                          <p:attrName>style.visibility</p:attrName>
                                        </p:attrNameLst>
                                      </p:cBhvr>
                                      <p:to>
                                        <p:strVal val="visible"/>
                                      </p:to>
                                    </p:set>
                                    <p:animEffect transition="in" filter="fade">
                                      <p:cBhvr>
                                        <p:cTn id="24" dur="1000"/>
                                        <p:tgtEl>
                                          <p:spTgt spid="868"/>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872"/>
                                        </p:tgtEl>
                                        <p:attrNameLst>
                                          <p:attrName>style.visibility</p:attrName>
                                        </p:attrNameLst>
                                      </p:cBhvr>
                                      <p:to>
                                        <p:strVal val="visible"/>
                                      </p:to>
                                    </p:set>
                                    <p:animEffect transition="in" filter="fade">
                                      <p:cBhvr>
                                        <p:cTn id="28" dur="900"/>
                                        <p:tgtEl>
                                          <p:spTgt spid="872"/>
                                        </p:tgtEl>
                                      </p:cBhvr>
                                    </p:animEffect>
                                  </p:childTnLst>
                                </p:cTn>
                              </p:par>
                            </p:childTnLst>
                          </p:cTn>
                        </p:par>
                        <p:par>
                          <p:cTn id="29" fill="hold">
                            <p:stCondLst>
                              <p:cond delay="5900"/>
                            </p:stCondLst>
                            <p:childTnLst>
                              <p:par>
                                <p:cTn id="30" presetID="10" presetClass="entr" presetSubtype="0" fill="hold" nodeType="afterEffect">
                                  <p:stCondLst>
                                    <p:cond delay="0"/>
                                  </p:stCondLst>
                                  <p:childTnLst>
                                    <p:set>
                                      <p:cBhvr>
                                        <p:cTn id="31" dur="1" fill="hold">
                                          <p:stCondLst>
                                            <p:cond delay="0"/>
                                          </p:stCondLst>
                                        </p:cTn>
                                        <p:tgtEl>
                                          <p:spTgt spid="871"/>
                                        </p:tgtEl>
                                        <p:attrNameLst>
                                          <p:attrName>style.visibility</p:attrName>
                                        </p:attrNameLst>
                                      </p:cBhvr>
                                      <p:to>
                                        <p:strVal val="visible"/>
                                      </p:to>
                                    </p:set>
                                    <p:animEffect transition="in" filter="fade">
                                      <p:cBhvr>
                                        <p:cTn id="32" dur="900"/>
                                        <p:tgtEl>
                                          <p:spTgt spid="871"/>
                                        </p:tgtEl>
                                      </p:cBhvr>
                                    </p:animEffect>
                                  </p:childTnLst>
                                </p:cTn>
                              </p:par>
                            </p:childTnLst>
                          </p:cTn>
                        </p:par>
                        <p:par>
                          <p:cTn id="33" fill="hold">
                            <p:stCondLst>
                              <p:cond delay="6800"/>
                            </p:stCondLst>
                            <p:childTnLst>
                              <p:par>
                                <p:cTn id="34" presetID="10" presetClass="entr" presetSubtype="0" fill="hold" nodeType="afterEffect">
                                  <p:stCondLst>
                                    <p:cond delay="0"/>
                                  </p:stCondLst>
                                  <p:childTnLst>
                                    <p:set>
                                      <p:cBhvr>
                                        <p:cTn id="35" dur="1" fill="hold">
                                          <p:stCondLst>
                                            <p:cond delay="0"/>
                                          </p:stCondLst>
                                        </p:cTn>
                                        <p:tgtEl>
                                          <p:spTgt spid="870"/>
                                        </p:tgtEl>
                                        <p:attrNameLst>
                                          <p:attrName>style.visibility</p:attrName>
                                        </p:attrNameLst>
                                      </p:cBhvr>
                                      <p:to>
                                        <p:strVal val="visible"/>
                                      </p:to>
                                    </p:set>
                                    <p:animEffect transition="in" filter="fade">
                                      <p:cBhvr>
                                        <p:cTn id="36" dur="700"/>
                                        <p:tgtEl>
                                          <p:spTgt spid="870"/>
                                        </p:tgtEl>
                                      </p:cBhvr>
                                    </p:animEffect>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873"/>
                                        </p:tgtEl>
                                        <p:attrNameLst>
                                          <p:attrName>style.visibility</p:attrName>
                                        </p:attrNameLst>
                                      </p:cBhvr>
                                      <p:to>
                                        <p:strVal val="visible"/>
                                      </p:to>
                                    </p:set>
                                    <p:animEffect transition="in" filter="fade">
                                      <p:cBhvr>
                                        <p:cTn id="40" dur="7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Shape 879"/>
          <p:cNvSpPr/>
          <p:nvPr/>
        </p:nvSpPr>
        <p:spPr>
          <a:xfrm>
            <a:off x="1467223" y="-70352"/>
            <a:ext cx="9192684" cy="907058"/>
          </a:xfrm>
          <a:prstGeom prst="rect">
            <a:avLst/>
          </a:prstGeom>
          <a:noFill/>
          <a:ln>
            <a:noFill/>
          </a:ln>
          <a:effectLst>
            <a:outerShdw blurRad="1270000" dist="58567" dir="2700000"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pic>
        <p:nvPicPr>
          <p:cNvPr id="880" name="Shape 880"/>
          <p:cNvPicPr preferRelativeResize="0"/>
          <p:nvPr/>
        </p:nvPicPr>
        <p:blipFill rotWithShape="1">
          <a:blip r:embed="rId3">
            <a:alphaModFix/>
          </a:blip>
          <a:srcRect/>
          <a:stretch/>
        </p:blipFill>
        <p:spPr>
          <a:xfrm>
            <a:off x="1612900" y="1386045"/>
            <a:ext cx="9144000" cy="5499475"/>
          </a:xfrm>
          <a:prstGeom prst="rect">
            <a:avLst/>
          </a:prstGeom>
          <a:noFill/>
          <a:ln>
            <a:noFill/>
          </a:ln>
        </p:spPr>
      </p:pic>
      <p:sp>
        <p:nvSpPr>
          <p:cNvPr id="881" name="Shape 881"/>
          <p:cNvSpPr/>
          <p:nvPr/>
        </p:nvSpPr>
        <p:spPr>
          <a:xfrm>
            <a:off x="7607300" y="6675067"/>
            <a:ext cx="4927599" cy="2298701"/>
          </a:xfrm>
          <a:prstGeom prst="rect">
            <a:avLst/>
          </a:prstGeom>
          <a:noFill/>
          <a:ln>
            <a:noFill/>
          </a:ln>
        </p:spPr>
        <p:txBody>
          <a:bodyPr lIns="0" tIns="0" rIns="0" bIns="0" anchor="t" anchorCtr="0">
            <a:noAutofit/>
          </a:bodyPr>
          <a:lstStyle/>
          <a:p>
            <a:pPr marL="1172527" marR="0" lvl="0" indent="-512126" algn="l" rtl="0">
              <a:spcBef>
                <a:spcPts val="0"/>
              </a:spcBef>
              <a:buNone/>
            </a:pPr>
            <a:endParaRPr sz="2400">
              <a:solidFill>
                <a:srgbClr val="FFD300"/>
              </a:solidFill>
              <a:latin typeface="Arial"/>
              <a:ea typeface="Arial"/>
              <a:cs typeface="Arial"/>
              <a:sym typeface="Arial"/>
            </a:endParaRPr>
          </a:p>
          <a:p>
            <a:pPr marL="1172527" marR="0" lvl="0" indent="-512126" algn="l" rtl="0">
              <a:spcBef>
                <a:spcPts val="0"/>
              </a:spcBef>
              <a:buSzPct val="25000"/>
              <a:buNone/>
            </a:pPr>
            <a:r>
              <a:rPr lang="en-US" sz="2400">
                <a:solidFill>
                  <a:schemeClr val="dk1"/>
                </a:solidFill>
                <a:latin typeface="Cabin"/>
                <a:ea typeface="Cabin"/>
                <a:cs typeface="Cabin"/>
                <a:sym typeface="Cabin"/>
              </a:rPr>
              <a:t>F.	Sumerians are credited with numerous technological inventions, including the wagon wheel, the arch, the sundial and bronze.</a:t>
            </a:r>
          </a:p>
        </p:txBody>
      </p:sp>
      <p:sp>
        <p:nvSpPr>
          <p:cNvPr id="882" name="Shape 882"/>
          <p:cNvSpPr/>
          <p:nvPr/>
        </p:nvSpPr>
        <p:spPr>
          <a:xfrm>
            <a:off x="2151268" y="5758003"/>
            <a:ext cx="4653517" cy="369332"/>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0" marR="0" lvl="0" indent="0" algn="l" rtl="0">
              <a:spcBef>
                <a:spcPts val="0"/>
              </a:spcBef>
              <a:buSzPct val="25000"/>
              <a:buNone/>
            </a:pPr>
            <a:r>
              <a:rPr lang="en-US" sz="2400" b="1">
                <a:solidFill>
                  <a:srgbClr val="FFD300"/>
                </a:solidFill>
                <a:latin typeface="Arial"/>
                <a:ea typeface="Arial"/>
                <a:cs typeface="Arial"/>
                <a:sym typeface="Arial"/>
              </a:rPr>
              <a:t>- </a:t>
            </a:r>
            <a:r>
              <a:rPr lang="en-US" sz="2400">
                <a:solidFill>
                  <a:srgbClr val="FFD300"/>
                </a:solidFill>
                <a:latin typeface="Arial"/>
                <a:ea typeface="Arial"/>
                <a:cs typeface="Arial"/>
                <a:sym typeface="Arial"/>
              </a:rPr>
              <a:t>Saw the afterlife as a grim place.</a:t>
            </a:r>
          </a:p>
        </p:txBody>
      </p:sp>
      <p:grpSp>
        <p:nvGrpSpPr>
          <p:cNvPr id="883" name="Shape 883"/>
          <p:cNvGrpSpPr/>
          <p:nvPr/>
        </p:nvGrpSpPr>
        <p:grpSpPr>
          <a:xfrm>
            <a:off x="2959100" y="2794218"/>
            <a:ext cx="6794500" cy="3149601"/>
            <a:chOff x="0" y="0"/>
            <a:chExt cx="6794500" cy="3149600"/>
          </a:xfrm>
        </p:grpSpPr>
        <p:pic>
          <p:nvPicPr>
            <p:cNvPr id="884" name="Shape 884"/>
            <p:cNvPicPr preferRelativeResize="0"/>
            <p:nvPr/>
          </p:nvPicPr>
          <p:blipFill rotWithShape="1">
            <a:blip r:embed="rId4">
              <a:alphaModFix/>
            </a:blip>
            <a:srcRect/>
            <a:stretch/>
          </p:blipFill>
          <p:spPr>
            <a:xfrm>
              <a:off x="0" y="0"/>
              <a:ext cx="6794500" cy="3149600"/>
            </a:xfrm>
            <a:prstGeom prst="rect">
              <a:avLst/>
            </a:prstGeom>
            <a:noFill/>
            <a:ln>
              <a:noFill/>
            </a:ln>
            <a:effectLst>
              <a:outerShdw blurRad="279399" dist="76200" dir="2700000" rotWithShape="0">
                <a:srgbClr val="000000"/>
              </a:outerShdw>
            </a:effectLst>
          </p:spPr>
        </p:pic>
        <p:sp>
          <p:nvSpPr>
            <p:cNvPr id="885" name="Shape 885"/>
            <p:cNvSpPr/>
            <p:nvPr/>
          </p:nvSpPr>
          <p:spPr>
            <a:xfrm>
              <a:off x="127000" y="446458"/>
              <a:ext cx="6438900" cy="1477328"/>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a:solidFill>
                    <a:schemeClr val="dk1"/>
                  </a:solidFill>
                  <a:latin typeface="Times New Roman"/>
                  <a:ea typeface="Times New Roman"/>
                  <a:cs typeface="Times New Roman"/>
                  <a:sym typeface="Times New Roman"/>
                </a:rPr>
                <a:t>"the place where they live on dust, their food is mud, . . . and they see no light, living in blackness on the door and door-bolt, deeply settled dust."</a:t>
              </a:r>
            </a:p>
            <a:p>
              <a:pPr marL="0" marR="0" lvl="0" indent="0" algn="r" rtl="0">
                <a:spcBef>
                  <a:spcPts val="0"/>
                </a:spcBef>
                <a:buSzPct val="25000"/>
                <a:buNone/>
              </a:pPr>
              <a:r>
                <a:rPr lang="en-US" sz="2400" i="1">
                  <a:solidFill>
                    <a:schemeClr val="dk1"/>
                  </a:solidFill>
                  <a:latin typeface="Times New Roman"/>
                  <a:ea typeface="Times New Roman"/>
                  <a:cs typeface="Times New Roman"/>
                  <a:sym typeface="Times New Roman"/>
                </a:rPr>
                <a:t>--The Epic of Gilgamesh</a:t>
              </a:r>
            </a:p>
          </p:txBody>
        </p:sp>
      </p:grpSp>
      <p:sp>
        <p:nvSpPr>
          <p:cNvPr id="886" name="Shape 886"/>
          <p:cNvSpPr/>
          <p:nvPr/>
        </p:nvSpPr>
        <p:spPr>
          <a:xfrm>
            <a:off x="1386798" y="111802"/>
            <a:ext cx="9173765"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III. Sumerian Religion</a:t>
            </a:r>
          </a:p>
        </p:txBody>
      </p:sp>
      <p:sp>
        <p:nvSpPr>
          <p:cNvPr id="887" name="Shape 887"/>
          <p:cNvSpPr/>
          <p:nvPr/>
        </p:nvSpPr>
        <p:spPr>
          <a:xfrm>
            <a:off x="1739900" y="923850"/>
            <a:ext cx="8712199" cy="147732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2400">
                <a:solidFill>
                  <a:srgbClr val="FFD301"/>
                </a:solidFill>
                <a:latin typeface="Arial"/>
                <a:ea typeface="Arial"/>
                <a:cs typeface="Arial"/>
                <a:sym typeface="Arial"/>
              </a:rPr>
              <a:t>1. </a:t>
            </a:r>
            <a:r>
              <a:rPr lang="en-US" sz="2400" u="sng">
                <a:solidFill>
                  <a:srgbClr val="FFD301"/>
                </a:solidFill>
                <a:latin typeface="Arial"/>
                <a:ea typeface="Arial"/>
                <a:cs typeface="Arial"/>
                <a:sym typeface="Arial"/>
              </a:rPr>
              <a:t>Polytheistic religion</a:t>
            </a:r>
            <a:r>
              <a:rPr lang="en-US" sz="2400">
                <a:solidFill>
                  <a:srgbClr val="FFD301"/>
                </a:solidFill>
                <a:latin typeface="Arial"/>
                <a:ea typeface="Arial"/>
                <a:cs typeface="Arial"/>
                <a:sym typeface="Arial"/>
              </a:rPr>
              <a:t> - belief in many gods</a:t>
            </a:r>
          </a:p>
          <a:p>
            <a:pPr marL="0" marR="0" lvl="1" indent="228600" algn="l" rtl="0">
              <a:spcBef>
                <a:spcPts val="0"/>
              </a:spcBef>
              <a:buSzPct val="25000"/>
              <a:buNone/>
            </a:pPr>
            <a:r>
              <a:rPr lang="en-US" sz="2400" b="0" i="0" u="none" strike="noStrike" cap="none">
                <a:solidFill>
                  <a:srgbClr val="FFD301"/>
                </a:solidFill>
                <a:latin typeface="Arial"/>
                <a:ea typeface="Arial"/>
                <a:cs typeface="Arial"/>
                <a:sym typeface="Arial"/>
              </a:rPr>
              <a:t>- Gods looked like people</a:t>
            </a:r>
          </a:p>
          <a:p>
            <a:pPr marL="0" marR="0" lvl="1" indent="228600" algn="l" rtl="0">
              <a:spcBef>
                <a:spcPts val="0"/>
              </a:spcBef>
              <a:buSzPct val="25000"/>
              <a:buNone/>
            </a:pPr>
            <a:r>
              <a:rPr lang="en-US" sz="2400" b="0" i="0" u="none" strike="noStrike" cap="none">
                <a:solidFill>
                  <a:srgbClr val="FFD301"/>
                </a:solidFill>
                <a:latin typeface="Arial"/>
                <a:ea typeface="Arial"/>
                <a:cs typeface="Arial"/>
                <a:sym typeface="Arial"/>
              </a:rPr>
              <a:t>- Controlled nature</a:t>
            </a:r>
          </a:p>
          <a:p>
            <a:pPr marL="0" marR="0" lvl="1" indent="228600" algn="l" rtl="0">
              <a:spcBef>
                <a:spcPts val="0"/>
              </a:spcBef>
              <a:buSzPct val="25000"/>
              <a:buNone/>
            </a:pPr>
            <a:r>
              <a:rPr lang="en-US" sz="2400" b="0" i="0" u="none" strike="noStrike" cap="none">
                <a:solidFill>
                  <a:srgbClr val="FFD301"/>
                </a:solidFill>
                <a:latin typeface="Arial"/>
                <a:ea typeface="Arial"/>
                <a:cs typeface="Arial"/>
                <a:sym typeface="Arial"/>
              </a:rPr>
              <a:t>- Sacrificed food &amp; animals to gods</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000"/>
                                        <p:tgtEl>
                                          <p:spTgt spid="8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3"/>
                                        </p:tgtEl>
                                        <p:attrNameLst>
                                          <p:attrName>style.visibility</p:attrName>
                                        </p:attrNameLst>
                                      </p:cBhvr>
                                      <p:to>
                                        <p:strVal val="visible"/>
                                      </p:to>
                                    </p:set>
                                    <p:anim calcmode="lin" valueType="num">
                                      <p:cBhvr additive="base">
                                        <p:cTn id="12" dur="1000"/>
                                        <p:tgtEl>
                                          <p:spTgt spid="88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2"/>
                                        </p:tgtEl>
                                        <p:attrNameLst>
                                          <p:attrName>style.visibility</p:attrName>
                                        </p:attrNameLst>
                                      </p:cBhvr>
                                      <p:to>
                                        <p:strVal val="visible"/>
                                      </p:to>
                                    </p:set>
                                    <p:animEffect transition="in" filter="fade">
                                      <p:cBhvr>
                                        <p:cTn id="17" dur="10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p:nvPr/>
        </p:nvSpPr>
        <p:spPr>
          <a:xfrm>
            <a:off x="1499658" y="6403660"/>
            <a:ext cx="9192684" cy="907058"/>
          </a:xfrm>
          <a:prstGeom prst="rect">
            <a:avLst/>
          </a:prstGeom>
          <a:noFill/>
          <a:ln>
            <a:noFill/>
          </a:ln>
          <a:effectLst>
            <a:outerShdw blurRad="1270000" dist="58567" dir="2700000"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93" name="Shape 893"/>
          <p:cNvSpPr/>
          <p:nvPr/>
        </p:nvSpPr>
        <p:spPr>
          <a:xfrm>
            <a:off x="1467223" y="-70352"/>
            <a:ext cx="9192684" cy="907058"/>
          </a:xfrm>
          <a:prstGeom prst="rect">
            <a:avLst/>
          </a:prstGeom>
          <a:noFill/>
          <a:ln>
            <a:noFill/>
          </a:ln>
          <a:effectLst>
            <a:outerShdw blurRad="1270000" dist="58567" dir="2700000"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894" name="Shape 894"/>
          <p:cNvSpPr/>
          <p:nvPr/>
        </p:nvSpPr>
        <p:spPr>
          <a:xfrm>
            <a:off x="1386798" y="111802"/>
            <a:ext cx="7711084"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III. Sumerian Religion</a:t>
            </a:r>
          </a:p>
        </p:txBody>
      </p:sp>
      <p:pic>
        <p:nvPicPr>
          <p:cNvPr id="895" name="Shape 895"/>
          <p:cNvPicPr preferRelativeResize="0"/>
          <p:nvPr/>
        </p:nvPicPr>
        <p:blipFill rotWithShape="1">
          <a:blip r:embed="rId3">
            <a:alphaModFix/>
          </a:blip>
          <a:srcRect/>
          <a:stretch/>
        </p:blipFill>
        <p:spPr>
          <a:xfrm>
            <a:off x="2630626" y="928575"/>
            <a:ext cx="6930745" cy="5198059"/>
          </a:xfrm>
          <a:prstGeom prst="rect">
            <a:avLst/>
          </a:prstGeom>
          <a:noFill/>
          <a:ln>
            <a:noFill/>
          </a:ln>
        </p:spPr>
      </p:pic>
      <p:sp>
        <p:nvSpPr>
          <p:cNvPr id="896" name="Shape 896"/>
          <p:cNvSpPr/>
          <p:nvPr/>
        </p:nvSpPr>
        <p:spPr>
          <a:xfrm>
            <a:off x="1561353" y="4891723"/>
            <a:ext cx="8712201" cy="1477328"/>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419847" marR="0" lvl="0" indent="-419847" algn="l" rtl="0">
              <a:spcBef>
                <a:spcPts val="0"/>
              </a:spcBef>
              <a:buSzPct val="25000"/>
              <a:buNone/>
            </a:pPr>
            <a:r>
              <a:rPr lang="en-US" sz="2400" b="1">
                <a:solidFill>
                  <a:srgbClr val="FFD300"/>
                </a:solidFill>
                <a:latin typeface="Arial"/>
                <a:ea typeface="Arial"/>
                <a:cs typeface="Arial"/>
                <a:sym typeface="Arial"/>
              </a:rPr>
              <a:t>C. </a:t>
            </a:r>
            <a:r>
              <a:rPr lang="en-US" sz="2400" b="1" u="sng">
                <a:solidFill>
                  <a:srgbClr val="FFD300"/>
                </a:solidFill>
                <a:latin typeface="Arial"/>
                <a:ea typeface="Arial"/>
                <a:cs typeface="Arial"/>
                <a:sym typeface="Arial"/>
              </a:rPr>
              <a:t>Ziggurat </a:t>
            </a:r>
            <a:r>
              <a:rPr lang="en-US" sz="2400" b="1">
                <a:solidFill>
                  <a:srgbClr val="FFD300"/>
                </a:solidFill>
                <a:latin typeface="Arial"/>
                <a:ea typeface="Arial"/>
                <a:cs typeface="Arial"/>
                <a:sym typeface="Arial"/>
              </a:rPr>
              <a:t>-</a:t>
            </a:r>
            <a:r>
              <a:rPr lang="en-US" sz="2400">
                <a:solidFill>
                  <a:srgbClr val="FFD300"/>
                </a:solidFill>
                <a:latin typeface="Arial"/>
                <a:ea typeface="Arial"/>
                <a:cs typeface="Arial"/>
                <a:sym typeface="Arial"/>
              </a:rPr>
              <a:t> a pyramid temple used to sacrifice gifts to the Gods.</a:t>
            </a:r>
          </a:p>
          <a:p>
            <a:pPr marL="419847" marR="0" lvl="1" indent="-76947" algn="l" rtl="0">
              <a:spcBef>
                <a:spcPts val="0"/>
              </a:spcBef>
              <a:buSzPct val="25000"/>
              <a:buNone/>
            </a:pPr>
            <a:r>
              <a:rPr lang="en-US" sz="2400" b="0" i="0" u="none" strike="noStrike" cap="none">
                <a:solidFill>
                  <a:srgbClr val="FFD300"/>
                </a:solidFill>
                <a:latin typeface="Arial"/>
                <a:ea typeface="Arial"/>
                <a:cs typeface="Arial"/>
                <a:sym typeface="Arial"/>
              </a:rPr>
              <a:t>- Ziggurat in every city</a:t>
            </a:r>
          </a:p>
          <a:p>
            <a:pPr marL="419847" marR="0" lvl="0" indent="-419847" algn="l" rtl="0">
              <a:spcBef>
                <a:spcPts val="0"/>
              </a:spcBef>
              <a:buNone/>
            </a:pPr>
            <a:endParaRPr sz="2400">
              <a:solidFill>
                <a:srgbClr val="FFD3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125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p:nvPr/>
        </p:nvSpPr>
        <p:spPr>
          <a:xfrm>
            <a:off x="1467223" y="-70352"/>
            <a:ext cx="9192684" cy="907058"/>
          </a:xfrm>
          <a:prstGeom prst="rect">
            <a:avLst/>
          </a:prstGeom>
          <a:noFill/>
          <a:ln>
            <a:noFill/>
          </a:ln>
          <a:effectLst>
            <a:outerShdw blurRad="1270000" dist="58567" dir="2700000"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02" name="Shape 902"/>
          <p:cNvSpPr/>
          <p:nvPr/>
        </p:nvSpPr>
        <p:spPr>
          <a:xfrm>
            <a:off x="1386798" y="111802"/>
            <a:ext cx="7711084"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III. Sumerian Religion</a:t>
            </a:r>
          </a:p>
        </p:txBody>
      </p:sp>
      <p:sp>
        <p:nvSpPr>
          <p:cNvPr id="903" name="Shape 903"/>
          <p:cNvSpPr/>
          <p:nvPr/>
        </p:nvSpPr>
        <p:spPr>
          <a:xfrm>
            <a:off x="1499658" y="6403660"/>
            <a:ext cx="9192684" cy="907058"/>
          </a:xfrm>
          <a:prstGeom prst="rect">
            <a:avLst/>
          </a:prstGeom>
          <a:noFill/>
          <a:ln>
            <a:noFill/>
          </a:ln>
          <a:effectLst>
            <a:outerShdw blurRad="1270000" dist="58567" dir="2700000" rotWithShape="0">
              <a:srgbClr val="FFFFFF"/>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pic>
        <p:nvPicPr>
          <p:cNvPr id="904" name="Shape 904"/>
          <p:cNvPicPr preferRelativeResize="0"/>
          <p:nvPr/>
        </p:nvPicPr>
        <p:blipFill rotWithShape="1">
          <a:blip r:embed="rId3">
            <a:alphaModFix/>
          </a:blip>
          <a:srcRect l="9583" t="24999" r="5555" b="33148"/>
          <a:stretch/>
        </p:blipFill>
        <p:spPr>
          <a:xfrm>
            <a:off x="1677608" y="1079500"/>
            <a:ext cx="8824084" cy="3263901"/>
          </a:xfrm>
          <a:prstGeom prst="rect">
            <a:avLst/>
          </a:prstGeom>
          <a:noFill/>
          <a:ln>
            <a:noFill/>
          </a:ln>
          <a:effectLst>
            <a:outerShdw blurRad="38100" dist="139700" dir="2700000" rotWithShape="0">
              <a:srgbClr val="000000"/>
            </a:outerShdw>
            <a:reflection stA="50000" endPos="40000" sy="-100000" algn="bl" rotWithShape="0"/>
          </a:effectLst>
        </p:spPr>
      </p:pic>
      <p:pic>
        <p:nvPicPr>
          <p:cNvPr id="905" name="Shape 905"/>
          <p:cNvPicPr preferRelativeResize="0"/>
          <p:nvPr/>
        </p:nvPicPr>
        <p:blipFill rotWithShape="1">
          <a:blip r:embed="rId4">
            <a:alphaModFix/>
          </a:blip>
          <a:srcRect/>
          <a:stretch/>
        </p:blipFill>
        <p:spPr>
          <a:xfrm>
            <a:off x="1353842" y="1085850"/>
            <a:ext cx="4720731" cy="3276600"/>
          </a:xfrm>
          <a:prstGeom prst="rect">
            <a:avLst/>
          </a:prstGeom>
          <a:noFill/>
          <a:ln>
            <a:noFill/>
          </a:ln>
          <a:effectLst>
            <a:outerShdw blurRad="63500" dist="38100" dir="2700000" rotWithShape="0">
              <a:srgbClr val="000000"/>
            </a:outerShdw>
            <a:reflection stA="50000" endPos="40000" sy="-100000" algn="bl" rotWithShape="0"/>
          </a:effectLst>
        </p:spPr>
      </p:pic>
      <p:pic>
        <p:nvPicPr>
          <p:cNvPr id="906" name="Shape 906"/>
          <p:cNvPicPr preferRelativeResize="0"/>
          <p:nvPr/>
        </p:nvPicPr>
        <p:blipFill rotWithShape="1">
          <a:blip r:embed="rId5">
            <a:alphaModFix/>
          </a:blip>
          <a:srcRect l="18451" t="12874" r="19438" b="22094"/>
          <a:stretch/>
        </p:blipFill>
        <p:spPr>
          <a:xfrm>
            <a:off x="6007100" y="1066800"/>
            <a:ext cx="4787900" cy="3289299"/>
          </a:xfrm>
          <a:prstGeom prst="rect">
            <a:avLst/>
          </a:prstGeom>
          <a:noFill/>
          <a:ln>
            <a:noFill/>
          </a:ln>
          <a:effectLst>
            <a:outerShdw blurRad="63500" dist="38100" dir="2700000" rotWithShape="0">
              <a:srgbClr val="000000"/>
            </a:outerShdw>
            <a:reflection stA="50000" endPos="40000" sy="-100000" algn="bl" rotWithShape="0"/>
          </a:effectLst>
        </p:spPr>
      </p:pic>
      <p:sp>
        <p:nvSpPr>
          <p:cNvPr id="907" name="Shape 907"/>
          <p:cNvSpPr/>
          <p:nvPr/>
        </p:nvSpPr>
        <p:spPr>
          <a:xfrm>
            <a:off x="1561353" y="4891723"/>
            <a:ext cx="8712201" cy="1477328"/>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419847" marR="0" lvl="0" indent="-419847" algn="l" rtl="0">
              <a:spcBef>
                <a:spcPts val="0"/>
              </a:spcBef>
              <a:buSzPct val="25000"/>
              <a:buNone/>
            </a:pPr>
            <a:r>
              <a:rPr lang="en-US" sz="2400" b="1">
                <a:solidFill>
                  <a:srgbClr val="FFD300"/>
                </a:solidFill>
                <a:latin typeface="Arial"/>
                <a:ea typeface="Arial"/>
                <a:cs typeface="Arial"/>
                <a:sym typeface="Arial"/>
              </a:rPr>
              <a:t>C. </a:t>
            </a:r>
            <a:r>
              <a:rPr lang="en-US" sz="2400" b="1" u="sng">
                <a:solidFill>
                  <a:srgbClr val="FFD300"/>
                </a:solidFill>
                <a:latin typeface="Arial"/>
                <a:ea typeface="Arial"/>
                <a:cs typeface="Arial"/>
                <a:sym typeface="Arial"/>
              </a:rPr>
              <a:t>Ziggurat </a:t>
            </a:r>
            <a:r>
              <a:rPr lang="en-US" sz="2400" b="1">
                <a:solidFill>
                  <a:srgbClr val="FFD300"/>
                </a:solidFill>
                <a:latin typeface="Arial"/>
                <a:ea typeface="Arial"/>
                <a:cs typeface="Arial"/>
                <a:sym typeface="Arial"/>
              </a:rPr>
              <a:t>-</a:t>
            </a:r>
            <a:r>
              <a:rPr lang="en-US" sz="2400">
                <a:solidFill>
                  <a:srgbClr val="FFD300"/>
                </a:solidFill>
                <a:latin typeface="Arial"/>
                <a:ea typeface="Arial"/>
                <a:cs typeface="Arial"/>
                <a:sym typeface="Arial"/>
              </a:rPr>
              <a:t> a pyramid temple used to sacrifice gifts to the Gods.</a:t>
            </a:r>
          </a:p>
          <a:p>
            <a:pPr marL="419847" marR="0" lvl="1" indent="-76947" algn="l" rtl="0">
              <a:spcBef>
                <a:spcPts val="0"/>
              </a:spcBef>
              <a:buSzPct val="25000"/>
              <a:buNone/>
            </a:pPr>
            <a:r>
              <a:rPr lang="en-US" sz="2400" b="0" i="0" u="none" strike="noStrike" cap="none">
                <a:solidFill>
                  <a:srgbClr val="FFD300"/>
                </a:solidFill>
                <a:latin typeface="Arial"/>
                <a:ea typeface="Arial"/>
                <a:cs typeface="Arial"/>
                <a:sym typeface="Arial"/>
              </a:rPr>
              <a:t>- Ziggurat in every city</a:t>
            </a:r>
          </a:p>
          <a:p>
            <a:pPr marL="419847" marR="0" lvl="0" indent="-419847" algn="l" rtl="0">
              <a:spcBef>
                <a:spcPts val="0"/>
              </a:spcBef>
              <a:buNone/>
            </a:pPr>
            <a:endParaRPr sz="2400">
              <a:solidFill>
                <a:srgbClr val="FFD3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5"/>
                                        </p:tgtEl>
                                        <p:attrNameLst>
                                          <p:attrName>style.visibility</p:attrName>
                                        </p:attrNameLst>
                                      </p:cBhvr>
                                      <p:to>
                                        <p:strVal val="visible"/>
                                      </p:to>
                                    </p:set>
                                    <p:animEffect transition="in" filter="fade">
                                      <p:cBhvr>
                                        <p:cTn id="7" dur="2500"/>
                                        <p:tgtEl>
                                          <p:spTgt spid="905"/>
                                        </p:tgtEl>
                                      </p:cBhvr>
                                    </p:animEffect>
                                  </p:childTnLst>
                                </p:cTn>
                              </p:par>
                              <p:par>
                                <p:cTn id="8" presetID="10" presetClass="entr" presetSubtype="0" fill="hold" nodeType="withEffect">
                                  <p:stCondLst>
                                    <p:cond delay="0"/>
                                  </p:stCondLst>
                                  <p:childTnLst>
                                    <p:set>
                                      <p:cBhvr>
                                        <p:cTn id="9" dur="1" fill="hold">
                                          <p:stCondLst>
                                            <p:cond delay="0"/>
                                          </p:stCondLst>
                                        </p:cTn>
                                        <p:tgtEl>
                                          <p:spTgt spid="906"/>
                                        </p:tgtEl>
                                        <p:attrNameLst>
                                          <p:attrName>style.visibility</p:attrName>
                                        </p:attrNameLst>
                                      </p:cBhvr>
                                      <p:to>
                                        <p:strVal val="visible"/>
                                      </p:to>
                                    </p:set>
                                    <p:animEffect transition="in" filter="fade">
                                      <p:cBhvr>
                                        <p:cTn id="10" dur="2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p:nvPr/>
        </p:nvSpPr>
        <p:spPr>
          <a:xfrm>
            <a:off x="1467223" y="-70352"/>
            <a:ext cx="9192684" cy="907058"/>
          </a:xfrm>
          <a:prstGeom prst="rect">
            <a:avLst/>
          </a:prstGeom>
          <a:noFill/>
          <a:ln>
            <a:noFill/>
          </a:ln>
          <a:effectLst>
            <a:outerShdw blurRad="1270000" dist="58567" dir="2700000" rotWithShape="0">
              <a:srgbClr val="FFFFFF">
                <a:alpha val="58823"/>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13" name="Shape 913"/>
          <p:cNvSpPr/>
          <p:nvPr/>
        </p:nvSpPr>
        <p:spPr>
          <a:xfrm>
            <a:off x="1386798" y="111802"/>
            <a:ext cx="8595402"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IV.  Advances in learning</a:t>
            </a:r>
          </a:p>
        </p:txBody>
      </p:sp>
      <p:sp>
        <p:nvSpPr>
          <p:cNvPr id="914" name="Shape 914"/>
          <p:cNvSpPr/>
          <p:nvPr/>
        </p:nvSpPr>
        <p:spPr>
          <a:xfrm>
            <a:off x="1499658" y="6403660"/>
            <a:ext cx="9192684" cy="907058"/>
          </a:xfrm>
          <a:prstGeom prst="rect">
            <a:avLst/>
          </a:prstGeom>
          <a:noFill/>
          <a:ln>
            <a:noFill/>
          </a:ln>
          <a:effectLst>
            <a:outerShdw blurRad="1270000" dist="58567" dir="2700000" rotWithShape="0">
              <a:srgbClr val="FFFFFF">
                <a:alpha val="59215"/>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15" name="Shape 915"/>
          <p:cNvSpPr/>
          <p:nvPr/>
        </p:nvSpPr>
        <p:spPr>
          <a:xfrm>
            <a:off x="1732280" y="1641588"/>
            <a:ext cx="4254500" cy="3323986"/>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2400">
                <a:solidFill>
                  <a:srgbClr val="FFFF66"/>
                </a:solidFill>
                <a:latin typeface="Arial"/>
                <a:ea typeface="Arial"/>
                <a:cs typeface="Arial"/>
                <a:sym typeface="Arial"/>
              </a:rPr>
              <a:t>A. </a:t>
            </a:r>
            <a:r>
              <a:rPr lang="en-US" sz="2400" b="1">
                <a:solidFill>
                  <a:srgbClr val="FFFF66"/>
                </a:solidFill>
                <a:latin typeface="Arial"/>
                <a:ea typeface="Arial"/>
                <a:cs typeface="Arial"/>
                <a:sym typeface="Arial"/>
              </a:rPr>
              <a:t>Cuneiform</a:t>
            </a:r>
            <a:r>
              <a:rPr lang="en-US" sz="2400">
                <a:solidFill>
                  <a:srgbClr val="FFFF66"/>
                </a:solidFill>
                <a:latin typeface="Arial"/>
                <a:ea typeface="Arial"/>
                <a:cs typeface="Arial"/>
                <a:sym typeface="Arial"/>
              </a:rPr>
              <a:t> - system of writing invented by the Mesopotamians</a:t>
            </a:r>
          </a:p>
          <a:p>
            <a:pPr marL="769302" marR="0" lvl="1" indent="-159701" algn="l" rtl="0">
              <a:spcBef>
                <a:spcPts val="0"/>
              </a:spcBef>
              <a:buNone/>
            </a:pPr>
            <a:endParaRPr sz="2400" b="0" i="0" u="none" strike="noStrike" cap="none">
              <a:solidFill>
                <a:srgbClr val="FFFF66"/>
              </a:solidFill>
              <a:latin typeface="Arial"/>
              <a:ea typeface="Arial"/>
              <a:cs typeface="Arial"/>
              <a:sym typeface="Arial"/>
            </a:endParaRPr>
          </a:p>
          <a:p>
            <a:pPr marL="769302" marR="0" lvl="1" indent="-159701" algn="l" rtl="0">
              <a:spcBef>
                <a:spcPts val="0"/>
              </a:spcBef>
              <a:buSzPct val="25000"/>
              <a:buNone/>
            </a:pPr>
            <a:r>
              <a:rPr lang="en-US" sz="2400" b="0" i="0" u="none" strike="noStrike" cap="none">
                <a:solidFill>
                  <a:srgbClr val="FFFF66"/>
                </a:solidFill>
                <a:latin typeface="Arial"/>
                <a:ea typeface="Arial"/>
                <a:cs typeface="Arial"/>
                <a:sym typeface="Arial"/>
              </a:rPr>
              <a:t>- evolved from pictograms</a:t>
            </a:r>
          </a:p>
          <a:p>
            <a:pPr marL="769302" marR="0" lvl="0" indent="-502601" algn="l" rtl="0">
              <a:spcBef>
                <a:spcPts val="0"/>
              </a:spcBef>
              <a:buSzPct val="25000"/>
              <a:buNone/>
            </a:pPr>
            <a:r>
              <a:rPr lang="en-US" sz="2400">
                <a:solidFill>
                  <a:srgbClr val="FFFF66"/>
                </a:solidFill>
                <a:latin typeface="Arial"/>
                <a:ea typeface="Arial"/>
                <a:cs typeface="Arial"/>
                <a:sym typeface="Arial"/>
              </a:rPr>
              <a:t>	</a:t>
            </a:r>
          </a:p>
          <a:p>
            <a:pPr marL="769302" marR="0" lvl="0" indent="-502601" algn="l" rtl="0">
              <a:spcBef>
                <a:spcPts val="0"/>
              </a:spcBef>
              <a:buSzPct val="25000"/>
              <a:buNone/>
            </a:pPr>
            <a:r>
              <a:rPr lang="en-US" sz="2400">
                <a:solidFill>
                  <a:srgbClr val="FFFF66"/>
                </a:solidFill>
                <a:latin typeface="Arial"/>
                <a:ea typeface="Arial"/>
                <a:cs typeface="Arial"/>
                <a:sym typeface="Arial"/>
              </a:rPr>
              <a:t>•  began to keep accounts &amp; </a:t>
            </a:r>
          </a:p>
          <a:p>
            <a:pPr marL="769302" marR="0" lvl="0" indent="-502601" algn="l" rtl="0">
              <a:spcBef>
                <a:spcPts val="0"/>
              </a:spcBef>
              <a:buSzPct val="25000"/>
              <a:buNone/>
            </a:pPr>
            <a:r>
              <a:rPr lang="en-US" sz="1800">
                <a:solidFill>
                  <a:srgbClr val="FFFF66"/>
                </a:solidFill>
                <a:latin typeface="Arial"/>
                <a:ea typeface="Arial"/>
                <a:cs typeface="Arial"/>
                <a:sym typeface="Arial"/>
              </a:rPr>
              <a:t>    </a:t>
            </a:r>
            <a:r>
              <a:rPr lang="en-US" sz="2400">
                <a:solidFill>
                  <a:srgbClr val="FFFF66"/>
                </a:solidFill>
                <a:latin typeface="Arial"/>
                <a:ea typeface="Arial"/>
                <a:cs typeface="Arial"/>
                <a:sym typeface="Arial"/>
              </a:rPr>
              <a:t>documented commerce &amp; </a:t>
            </a:r>
          </a:p>
          <a:p>
            <a:pPr marL="769302" marR="0" lvl="0" indent="-502601" algn="l" rtl="0">
              <a:spcBef>
                <a:spcPts val="0"/>
              </a:spcBef>
              <a:buSzPct val="25000"/>
              <a:buNone/>
            </a:pPr>
            <a:r>
              <a:rPr lang="en-US" sz="1800">
                <a:solidFill>
                  <a:srgbClr val="FFFF66"/>
                </a:solidFill>
                <a:latin typeface="Arial"/>
                <a:ea typeface="Arial"/>
                <a:cs typeface="Arial"/>
                <a:sym typeface="Arial"/>
              </a:rPr>
              <a:t>    </a:t>
            </a:r>
            <a:r>
              <a:rPr lang="en-US" sz="2400">
                <a:solidFill>
                  <a:srgbClr val="FFFF66"/>
                </a:solidFill>
                <a:latin typeface="Arial"/>
                <a:ea typeface="Arial"/>
                <a:cs typeface="Arial"/>
                <a:sym typeface="Arial"/>
              </a:rPr>
              <a:t>trade.</a:t>
            </a:r>
          </a:p>
        </p:txBody>
      </p:sp>
      <p:pic>
        <p:nvPicPr>
          <p:cNvPr id="916" name="Shape 916"/>
          <p:cNvPicPr preferRelativeResize="0"/>
          <p:nvPr/>
        </p:nvPicPr>
        <p:blipFill rotWithShape="1">
          <a:blip r:embed="rId3">
            <a:alphaModFix/>
          </a:blip>
          <a:srcRect/>
          <a:stretch/>
        </p:blipFill>
        <p:spPr>
          <a:xfrm>
            <a:off x="6267450" y="1549400"/>
            <a:ext cx="4317999" cy="2692399"/>
          </a:xfrm>
          <a:prstGeom prst="rect">
            <a:avLst/>
          </a:prstGeom>
          <a:noFill/>
          <a:ln>
            <a:noFill/>
          </a:ln>
          <a:effectLst>
            <a:outerShdw blurRad="63500" dist="101600" dir="2700000" rotWithShape="0">
              <a:srgbClr val="000000"/>
            </a:outerShdw>
            <a:reflection stA="50000" endPos="40000" sy="-100000" algn="bl" rotWithShape="0"/>
          </a:effectLst>
        </p:spPr>
      </p:pic>
      <p:pic>
        <p:nvPicPr>
          <p:cNvPr id="917" name="Shape 917"/>
          <p:cNvPicPr preferRelativeResize="0"/>
          <p:nvPr/>
        </p:nvPicPr>
        <p:blipFill rotWithShape="1">
          <a:blip r:embed="rId4">
            <a:alphaModFix/>
          </a:blip>
          <a:srcRect/>
          <a:stretch/>
        </p:blipFill>
        <p:spPr>
          <a:xfrm>
            <a:off x="6057900" y="2287903"/>
            <a:ext cx="4291409" cy="4294955"/>
          </a:xfrm>
          <a:prstGeom prst="rect">
            <a:avLst/>
          </a:prstGeom>
          <a:noFill/>
          <a:ln>
            <a:noFill/>
          </a:ln>
          <a:effectLst>
            <a:outerShdw blurRad="63500" dist="101600" dir="2940000" rotWithShape="0">
              <a:srgbClr val="000000"/>
            </a:outerShdw>
          </a:effectLst>
        </p:spPr>
      </p:pic>
      <p:pic>
        <p:nvPicPr>
          <p:cNvPr id="918" name="Shape 918"/>
          <p:cNvPicPr preferRelativeResize="0"/>
          <p:nvPr/>
        </p:nvPicPr>
        <p:blipFill rotWithShape="1">
          <a:blip r:embed="rId5">
            <a:alphaModFix/>
          </a:blip>
          <a:srcRect/>
          <a:stretch/>
        </p:blipFill>
        <p:spPr>
          <a:xfrm rot="165326">
            <a:off x="6334789" y="1432596"/>
            <a:ext cx="3975101" cy="2696677"/>
          </a:xfrm>
          <a:prstGeom prst="rect">
            <a:avLst/>
          </a:prstGeom>
          <a:noFill/>
          <a:ln>
            <a:noFill/>
          </a:ln>
          <a:effectLst>
            <a:outerShdw blurRad="63500" dist="215900" dir="2700000" rotWithShape="0">
              <a:srgbClr val="000000"/>
            </a:outerShdw>
          </a:effectLst>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5"/>
                                        </p:tgtEl>
                                        <p:attrNameLst>
                                          <p:attrName>style.visibility</p:attrName>
                                        </p:attrNameLst>
                                      </p:cBhvr>
                                      <p:to>
                                        <p:strVal val="visible"/>
                                      </p:to>
                                    </p:set>
                                    <p:animEffect transition="in" filter="fade">
                                      <p:cBhvr>
                                        <p:cTn id="7" dur="4000"/>
                                        <p:tgtEl>
                                          <p:spTgt spid="915"/>
                                        </p:tgtEl>
                                      </p:cBhvr>
                                    </p:animEffect>
                                  </p:childTnLst>
                                </p:cTn>
                              </p:par>
                            </p:childTnLst>
                          </p:cTn>
                        </p:par>
                        <p:par>
                          <p:cTn id="8" fill="hold">
                            <p:stCondLst>
                              <p:cond delay="4000"/>
                            </p:stCondLst>
                            <p:childTnLst>
                              <p:par>
                                <p:cTn id="9" presetID="23" presetClass="entr" presetSubtype="16" fill="hold" nodeType="afterEffect">
                                  <p:stCondLst>
                                    <p:cond delay="0"/>
                                  </p:stCondLst>
                                  <p:childTnLst>
                                    <p:set>
                                      <p:cBhvr>
                                        <p:cTn id="10" dur="1" fill="hold">
                                          <p:stCondLst>
                                            <p:cond delay="0"/>
                                          </p:stCondLst>
                                        </p:cTn>
                                        <p:tgtEl>
                                          <p:spTgt spid="916"/>
                                        </p:tgtEl>
                                        <p:attrNameLst>
                                          <p:attrName>style.visibility</p:attrName>
                                        </p:attrNameLst>
                                      </p:cBhvr>
                                      <p:to>
                                        <p:strVal val="visible"/>
                                      </p:to>
                                    </p:set>
                                    <p:anim calcmode="lin" valueType="num">
                                      <p:cBhvr additive="base">
                                        <p:cTn id="11" dur="1000"/>
                                        <p:tgtEl>
                                          <p:spTgt spid="916"/>
                                        </p:tgtEl>
                                        <p:attrNameLst>
                                          <p:attrName>ppt_w</p:attrName>
                                        </p:attrNameLst>
                                      </p:cBhvr>
                                      <p:tavLst>
                                        <p:tav tm="0">
                                          <p:val>
                                            <p:strVal val="0"/>
                                          </p:val>
                                        </p:tav>
                                        <p:tav tm="100000">
                                          <p:val>
                                            <p:strVal val="#ppt_w"/>
                                          </p:val>
                                        </p:tav>
                                      </p:tavLst>
                                    </p:anim>
                                    <p:anim calcmode="lin" valueType="num">
                                      <p:cBhvr additive="base">
                                        <p:cTn id="12" dur="1000"/>
                                        <p:tgtEl>
                                          <p:spTgt spid="91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18"/>
                                        </p:tgtEl>
                                        <p:attrNameLst>
                                          <p:attrName>style.visibility</p:attrName>
                                        </p:attrNameLst>
                                      </p:cBhvr>
                                      <p:to>
                                        <p:strVal val="visible"/>
                                      </p:to>
                                    </p:set>
                                    <p:anim calcmode="lin" valueType="num">
                                      <p:cBhvr additive="base">
                                        <p:cTn id="17" dur="1500"/>
                                        <p:tgtEl>
                                          <p:spTgt spid="918"/>
                                        </p:tgtEl>
                                        <p:attrNameLst>
                                          <p:attrName>ppt_x</p:attrName>
                                        </p:attrNameLst>
                                      </p:cBhvr>
                                      <p:tavLst>
                                        <p:tav tm="0">
                                          <p:val>
                                            <p:strVal val="#ppt_x+1"/>
                                          </p:val>
                                        </p:tav>
                                        <p:tav tm="100000">
                                          <p:val>
                                            <p:strVal val="#ppt_x"/>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917"/>
                                        </p:tgtEl>
                                        <p:attrNameLst>
                                          <p:attrName>style.visibility</p:attrName>
                                        </p:attrNameLst>
                                      </p:cBhvr>
                                      <p:to>
                                        <p:strVal val="visible"/>
                                      </p:to>
                                    </p:set>
                                    <p:anim calcmode="lin" valueType="num">
                                      <p:cBhvr additive="base">
                                        <p:cTn id="21" dur="2000"/>
                                        <p:tgtEl>
                                          <p:spTgt spid="917"/>
                                        </p:tgtEl>
                                        <p:attrNameLst>
                                          <p:attrName>ppt_w</p:attrName>
                                        </p:attrNameLst>
                                      </p:cBhvr>
                                      <p:tavLst>
                                        <p:tav tm="0">
                                          <p:val>
                                            <p:strVal val="0"/>
                                          </p:val>
                                        </p:tav>
                                        <p:tav tm="100000">
                                          <p:val>
                                            <p:strVal val="#ppt_w"/>
                                          </p:val>
                                        </p:tav>
                                      </p:tavLst>
                                    </p:anim>
                                    <p:anim calcmode="lin" valueType="num">
                                      <p:cBhvr additive="base">
                                        <p:cTn id="22" dur="2000"/>
                                        <p:tgtEl>
                                          <p:spTgt spid="91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Shape 923"/>
          <p:cNvPicPr preferRelativeResize="0"/>
          <p:nvPr/>
        </p:nvPicPr>
        <p:blipFill rotWithShape="1">
          <a:blip r:embed="rId3">
            <a:alphaModFix/>
          </a:blip>
          <a:srcRect/>
          <a:stretch/>
        </p:blipFill>
        <p:spPr>
          <a:xfrm>
            <a:off x="5120541" y="400169"/>
            <a:ext cx="5606107" cy="6254503"/>
          </a:xfrm>
          <a:prstGeom prst="rect">
            <a:avLst/>
          </a:prstGeom>
          <a:noFill/>
          <a:ln>
            <a:noFill/>
          </a:ln>
        </p:spPr>
      </p:pic>
      <p:sp>
        <p:nvSpPr>
          <p:cNvPr id="924" name="Shape 924"/>
          <p:cNvSpPr/>
          <p:nvPr/>
        </p:nvSpPr>
        <p:spPr>
          <a:xfrm>
            <a:off x="1467223" y="-70352"/>
            <a:ext cx="9192684" cy="907058"/>
          </a:xfrm>
          <a:prstGeom prst="rect">
            <a:avLst/>
          </a:prstGeom>
          <a:noFill/>
          <a:ln>
            <a:noFill/>
          </a:ln>
          <a:effectLst>
            <a:outerShdw blurRad="1270000" dist="58567" dir="2700000" rotWithShape="0">
              <a:srgbClr val="FFFFFF">
                <a:alpha val="58823"/>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25" name="Shape 925"/>
          <p:cNvSpPr/>
          <p:nvPr/>
        </p:nvSpPr>
        <p:spPr>
          <a:xfrm>
            <a:off x="1386798" y="111802"/>
            <a:ext cx="8882740"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IV.  Advances in learning</a:t>
            </a:r>
          </a:p>
        </p:txBody>
      </p:sp>
      <p:sp>
        <p:nvSpPr>
          <p:cNvPr id="926" name="Shape 926"/>
          <p:cNvSpPr/>
          <p:nvPr/>
        </p:nvSpPr>
        <p:spPr>
          <a:xfrm>
            <a:off x="1732280" y="1113267"/>
            <a:ext cx="4254500" cy="2585322"/>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629919" marR="0" lvl="0" indent="-629919" algn="l" rtl="0">
              <a:spcBef>
                <a:spcPts val="0"/>
              </a:spcBef>
              <a:buSzPct val="25000"/>
              <a:buNone/>
            </a:pPr>
            <a:r>
              <a:rPr lang="en-US" sz="2400" b="1">
                <a:solidFill>
                  <a:srgbClr val="FFD300"/>
                </a:solidFill>
                <a:latin typeface="Arial"/>
                <a:ea typeface="Arial"/>
                <a:cs typeface="Arial"/>
                <a:sym typeface="Arial"/>
              </a:rPr>
              <a:t>B. Inventions </a:t>
            </a:r>
          </a:p>
          <a:p>
            <a:pPr marL="629919" marR="0" lvl="1" indent="-629919" algn="l" rtl="0">
              <a:spcBef>
                <a:spcPts val="0"/>
              </a:spcBef>
              <a:buSzPct val="25000"/>
              <a:buNone/>
            </a:pPr>
            <a:r>
              <a:rPr lang="en-US" sz="2400" b="0" i="0" u="none" strike="noStrike" cap="none">
                <a:solidFill>
                  <a:srgbClr val="FFD300"/>
                </a:solidFill>
                <a:latin typeface="Arial"/>
                <a:ea typeface="Arial"/>
                <a:cs typeface="Arial"/>
                <a:sym typeface="Arial"/>
              </a:rPr>
              <a:t>   - wagon wheel</a:t>
            </a:r>
          </a:p>
          <a:p>
            <a:pPr marL="629919" marR="0" lvl="1" indent="-629919" algn="l" rtl="0">
              <a:spcBef>
                <a:spcPts val="0"/>
              </a:spcBef>
              <a:buSzPct val="25000"/>
              <a:buNone/>
            </a:pPr>
            <a:r>
              <a:rPr lang="en-US" sz="2400" b="0" i="0" u="none" strike="noStrike" cap="none">
                <a:solidFill>
                  <a:srgbClr val="FFD300"/>
                </a:solidFill>
                <a:latin typeface="Arial"/>
                <a:ea typeface="Arial"/>
                <a:cs typeface="Arial"/>
                <a:sym typeface="Arial"/>
              </a:rPr>
              <a:t>   - sundial</a:t>
            </a:r>
          </a:p>
          <a:p>
            <a:pPr marL="629919" marR="0" lvl="1" indent="-401319" algn="l" rtl="0">
              <a:spcBef>
                <a:spcPts val="0"/>
              </a:spcBef>
              <a:buSzPct val="25000"/>
              <a:buNone/>
            </a:pPr>
            <a:r>
              <a:rPr lang="en-US" sz="2400" b="0" i="0" u="none" strike="noStrike" cap="none">
                <a:solidFill>
                  <a:srgbClr val="FFD300"/>
                </a:solidFill>
                <a:latin typeface="Arial"/>
                <a:ea typeface="Arial"/>
                <a:cs typeface="Arial"/>
                <a:sym typeface="Arial"/>
              </a:rPr>
              <a:t>- bronze</a:t>
            </a:r>
          </a:p>
          <a:p>
            <a:pPr marL="629919" marR="0" lvl="1" indent="-401319" algn="l" rtl="0">
              <a:spcBef>
                <a:spcPts val="0"/>
              </a:spcBef>
              <a:buSzPct val="25000"/>
              <a:buNone/>
            </a:pPr>
            <a:r>
              <a:rPr lang="en-US" sz="2400" b="0" i="0" u="none" strike="noStrike" cap="none">
                <a:solidFill>
                  <a:srgbClr val="FFD300"/>
                </a:solidFill>
                <a:latin typeface="Arial"/>
                <a:ea typeface="Arial"/>
                <a:cs typeface="Arial"/>
                <a:sym typeface="Arial"/>
              </a:rPr>
              <a:t>- Plow </a:t>
            </a:r>
          </a:p>
          <a:p>
            <a:pPr marL="629919" marR="0" lvl="1" indent="-401319" algn="l" rtl="0">
              <a:spcBef>
                <a:spcPts val="0"/>
              </a:spcBef>
              <a:buSzPct val="25000"/>
              <a:buNone/>
            </a:pPr>
            <a:r>
              <a:rPr lang="en-US" sz="2400" b="0" i="0" u="none" strike="noStrike" cap="none">
                <a:solidFill>
                  <a:srgbClr val="FFD300"/>
                </a:solidFill>
                <a:latin typeface="Arial"/>
                <a:ea typeface="Arial"/>
                <a:cs typeface="Arial"/>
                <a:sym typeface="Arial"/>
              </a:rPr>
              <a:t>- basic algebra</a:t>
            </a:r>
          </a:p>
          <a:p>
            <a:pPr marL="629918" marR="0" lvl="1" indent="-401318" algn="l" rtl="0">
              <a:spcBef>
                <a:spcPts val="0"/>
              </a:spcBef>
              <a:buSzPct val="25000"/>
              <a:buNone/>
            </a:pPr>
            <a:r>
              <a:rPr lang="en-US" sz="2400" b="0" i="0" u="none" strike="noStrike" cap="none">
                <a:solidFill>
                  <a:srgbClr val="FFD300"/>
                </a:solidFill>
                <a:latin typeface="Arial"/>
                <a:ea typeface="Arial"/>
                <a:cs typeface="Arial"/>
                <a:sym typeface="Arial"/>
              </a:rPr>
              <a:t>- geometry</a:t>
            </a:r>
          </a:p>
          <a:p>
            <a:pPr marL="629919" marR="0" lvl="1" indent="-401319" algn="l" rtl="0">
              <a:spcBef>
                <a:spcPts val="0"/>
              </a:spcBef>
              <a:buSzPct val="25000"/>
              <a:buNone/>
            </a:pPr>
            <a:r>
              <a:rPr lang="en-US" sz="2400">
                <a:solidFill>
                  <a:srgbClr val="FFD300"/>
                </a:solidFill>
              </a:rPr>
              <a:t>- sewers</a:t>
            </a:r>
          </a:p>
        </p:txBody>
      </p:sp>
      <p:sp>
        <p:nvSpPr>
          <p:cNvPr id="927" name="Shape 927"/>
          <p:cNvSpPr/>
          <p:nvPr/>
        </p:nvSpPr>
        <p:spPr>
          <a:xfrm>
            <a:off x="1499658" y="6403660"/>
            <a:ext cx="9192684" cy="907058"/>
          </a:xfrm>
          <a:prstGeom prst="rect">
            <a:avLst/>
          </a:prstGeom>
          <a:noFill/>
          <a:ln>
            <a:noFill/>
          </a:ln>
          <a:effectLst>
            <a:outerShdw blurRad="838200" dist="58567" dir="2700000" rotWithShape="0">
              <a:srgbClr val="FFFFFF">
                <a:alpha val="59215"/>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pic>
        <p:nvPicPr>
          <p:cNvPr id="928" name="Shape 928"/>
          <p:cNvPicPr preferRelativeResize="0"/>
          <p:nvPr/>
        </p:nvPicPr>
        <p:blipFill rotWithShape="1">
          <a:blip r:embed="rId4">
            <a:alphaModFix/>
          </a:blip>
          <a:srcRect/>
          <a:stretch/>
        </p:blipFill>
        <p:spPr>
          <a:xfrm flipH="1">
            <a:off x="1981545" y="4068024"/>
            <a:ext cx="3892200" cy="2726099"/>
          </a:xfrm>
          <a:prstGeom prst="rect">
            <a:avLst/>
          </a:prstGeom>
          <a:noFill/>
          <a:ln>
            <a:noFill/>
          </a:ln>
          <a:effectLst>
            <a:outerShdw dist="58567" dir="2700000" rotWithShape="0">
              <a:srgbClr val="000000">
                <a:alpha val="59215"/>
              </a:srgbClr>
            </a:outerShdw>
            <a:reflection stA="87333" endPos="40000" sy="-100000" algn="bl" rotWithShape="0"/>
          </a:effectLst>
        </p:spPr>
      </p:pic>
      <p:pic>
        <p:nvPicPr>
          <p:cNvPr id="929" name="Shape 929"/>
          <p:cNvPicPr preferRelativeResize="0"/>
          <p:nvPr/>
        </p:nvPicPr>
        <p:blipFill rotWithShape="1">
          <a:blip r:embed="rId5">
            <a:alphaModFix/>
          </a:blip>
          <a:srcRect/>
          <a:stretch/>
        </p:blipFill>
        <p:spPr>
          <a:xfrm>
            <a:off x="6785060" y="4555383"/>
            <a:ext cx="2820104" cy="2145760"/>
          </a:xfrm>
          <a:prstGeom prst="rect">
            <a:avLst/>
          </a:prstGeom>
          <a:noFill/>
          <a:ln>
            <a:noFill/>
          </a:ln>
          <a:effectLst>
            <a:outerShdw blurRad="63500" dist="38100" dir="2700000" rotWithShape="0">
              <a:srgbClr val="000000">
                <a:alpha val="74901"/>
              </a:srgbClr>
            </a:outerShdw>
            <a:reflection stA="81799" endPos="40000" sy="-100000" algn="bl" rotWithShape="0"/>
          </a:effectLst>
        </p:spPr>
      </p:pic>
      <p:pic>
        <p:nvPicPr>
          <p:cNvPr id="930" name="Shape 930"/>
          <p:cNvPicPr preferRelativeResize="0"/>
          <p:nvPr/>
        </p:nvPicPr>
        <p:blipFill rotWithShape="1">
          <a:blip r:embed="rId6">
            <a:alphaModFix/>
          </a:blip>
          <a:srcRect/>
          <a:stretch/>
        </p:blipFill>
        <p:spPr>
          <a:xfrm>
            <a:off x="5384800" y="1162265"/>
            <a:ext cx="4884738" cy="1347968"/>
          </a:xfrm>
          <a:prstGeom prst="rect">
            <a:avLst/>
          </a:prstGeom>
          <a:noFill/>
          <a:ln>
            <a:noFill/>
          </a:ln>
          <a:effectLst>
            <a:outerShdw dist="58567" dir="2700000" rotWithShape="0">
              <a:srgbClr val="000000"/>
            </a:outerShdw>
          </a:effectLst>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6"/>
                                        </p:tgtEl>
                                        <p:attrNameLst>
                                          <p:attrName>style.visibility</p:attrName>
                                        </p:attrNameLst>
                                      </p:cBhvr>
                                      <p:to>
                                        <p:strVal val="visible"/>
                                      </p:to>
                                    </p:set>
                                    <p:animEffect transition="in" filter="fade">
                                      <p:cBhvr>
                                        <p:cTn id="7" dur="750"/>
                                        <p:tgtEl>
                                          <p:spTgt spid="92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23"/>
                                        </p:tgtEl>
                                        <p:attrNameLst>
                                          <p:attrName>style.visibility</p:attrName>
                                        </p:attrNameLst>
                                      </p:cBhvr>
                                      <p:to>
                                        <p:strVal val="visible"/>
                                      </p:to>
                                    </p:set>
                                    <p:animEffect transition="in" filter="fade">
                                      <p:cBhvr>
                                        <p:cTn id="11" dur="1000"/>
                                        <p:tgtEl>
                                          <p:spTgt spid="92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928"/>
                                        </p:tgtEl>
                                        <p:attrNameLst>
                                          <p:attrName>style.visibility</p:attrName>
                                        </p:attrNameLst>
                                      </p:cBhvr>
                                      <p:to>
                                        <p:strVal val="visible"/>
                                      </p:to>
                                    </p:set>
                                    <p:animEffect transition="in" filter="fade">
                                      <p:cBhvr>
                                        <p:cTn id="15" dur="1000"/>
                                        <p:tgtEl>
                                          <p:spTgt spid="928"/>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929"/>
                                        </p:tgtEl>
                                        <p:attrNameLst>
                                          <p:attrName>style.visibility</p:attrName>
                                        </p:attrNameLst>
                                      </p:cBhvr>
                                      <p:to>
                                        <p:strVal val="visible"/>
                                      </p:to>
                                    </p:set>
                                    <p:animEffect transition="in" filter="fade">
                                      <p:cBhvr>
                                        <p:cTn id="19" dur="1000"/>
                                        <p:tgtEl>
                                          <p:spTgt spid="929"/>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930"/>
                                        </p:tgtEl>
                                        <p:attrNameLst>
                                          <p:attrName>style.visibility</p:attrName>
                                        </p:attrNameLst>
                                      </p:cBhvr>
                                      <p:to>
                                        <p:strVal val="visible"/>
                                      </p:to>
                                    </p:set>
                                    <p:animEffect transition="in" filter="fade">
                                      <p:cBhvr>
                                        <p:cTn id="23" dur="1500"/>
                                        <p:tgtEl>
                                          <p:spTgt spid="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Observation and Inference</a:t>
            </a:r>
          </a:p>
        </p:txBody>
      </p:sp>
      <p:sp>
        <p:nvSpPr>
          <p:cNvPr id="937" name="Shape 937"/>
          <p:cNvSpPr txBox="1"/>
          <p:nvPr/>
        </p:nvSpPr>
        <p:spPr>
          <a:xfrm>
            <a:off x="972400" y="953625"/>
            <a:ext cx="10975800" cy="5773500"/>
          </a:xfrm>
          <a:prstGeom prst="rect">
            <a:avLst/>
          </a:prstGeom>
          <a:noFill/>
          <a:ln>
            <a:noFill/>
          </a:ln>
        </p:spPr>
        <p:txBody>
          <a:bodyPr lIns="91425" tIns="91425" rIns="91425" bIns="91425" anchor="t" anchorCtr="0">
            <a:noAutofit/>
          </a:bodyPr>
          <a:lstStyle/>
          <a:p>
            <a:pPr marL="457200" lvl="0" indent="-381000" rtl="0">
              <a:spcBef>
                <a:spcPts val="0"/>
              </a:spcBef>
              <a:buSzPct val="100000"/>
              <a:buAutoNum type="arabicPeriod"/>
            </a:pPr>
            <a:r>
              <a:rPr lang="en-US" sz="2400"/>
              <a:t>Make a T Chart on your paper. put observations on the left side and inferences on the right.</a:t>
            </a:r>
          </a:p>
          <a:p>
            <a:pPr marL="457200" lvl="0" indent="-381000" rtl="0">
              <a:spcBef>
                <a:spcPts val="0"/>
              </a:spcBef>
              <a:buSzPct val="100000"/>
              <a:buAutoNum type="arabicPeriod"/>
            </a:pPr>
            <a:r>
              <a:rPr lang="en-US" sz="2400"/>
              <a:t>Look at the image for a couple seconds</a:t>
            </a:r>
          </a:p>
          <a:p>
            <a:pPr marL="457200" lvl="0" indent="-381000" rtl="0">
              <a:spcBef>
                <a:spcPts val="0"/>
              </a:spcBef>
              <a:buSzPct val="100000"/>
              <a:buAutoNum type="arabicPeriod"/>
            </a:pPr>
            <a:r>
              <a:rPr lang="en-US" sz="2400"/>
              <a:t>What do you see? </a:t>
            </a:r>
          </a:p>
          <a:p>
            <a:pPr marL="914400" lvl="1" indent="-381000" rtl="0">
              <a:spcBef>
                <a:spcPts val="0"/>
              </a:spcBef>
              <a:buSzPct val="100000"/>
              <a:buAutoNum type="alphaLcPeriod"/>
            </a:pPr>
            <a:r>
              <a:rPr lang="en-US" sz="2400"/>
              <a:t>These are your observations</a:t>
            </a:r>
          </a:p>
          <a:p>
            <a:pPr marL="914400" lvl="1" indent="-381000" rtl="0">
              <a:spcBef>
                <a:spcPts val="0"/>
              </a:spcBef>
              <a:buSzPct val="100000"/>
              <a:buAutoNum type="alphaLcPeriod"/>
            </a:pPr>
            <a:r>
              <a:rPr lang="en-US" sz="2400"/>
              <a:t>Make them simple</a:t>
            </a:r>
          </a:p>
          <a:p>
            <a:pPr marL="1371600" lvl="2" indent="-381000" rtl="0">
              <a:spcBef>
                <a:spcPts val="0"/>
              </a:spcBef>
              <a:buSzPct val="100000"/>
              <a:buAutoNum type="romanLcPeriod"/>
            </a:pPr>
            <a:r>
              <a:rPr lang="en-US" sz="2400"/>
              <a:t>There is a man on a horse</a:t>
            </a:r>
          </a:p>
          <a:p>
            <a:pPr marL="1371600" lvl="2" indent="-381000" rtl="0">
              <a:spcBef>
                <a:spcPts val="0"/>
              </a:spcBef>
              <a:buSzPct val="100000"/>
              <a:buAutoNum type="romanLcPeriod"/>
            </a:pPr>
            <a:r>
              <a:rPr lang="en-US" sz="2400"/>
              <a:t>He holds a gun</a:t>
            </a:r>
          </a:p>
          <a:p>
            <a:pPr marL="1371600" lvl="2" indent="-381000" rtl="0">
              <a:spcBef>
                <a:spcPts val="0"/>
              </a:spcBef>
              <a:buSzPct val="100000"/>
              <a:buAutoNum type="romanLcPeriod"/>
            </a:pPr>
            <a:r>
              <a:rPr lang="en-US" sz="2400"/>
              <a:t>There is a dog</a:t>
            </a:r>
          </a:p>
          <a:p>
            <a:pPr marL="457200" lvl="0" indent="-381000" rtl="0">
              <a:spcBef>
                <a:spcPts val="0"/>
              </a:spcBef>
              <a:buSzPct val="100000"/>
              <a:buAutoNum type="arabicPeriod"/>
            </a:pPr>
            <a:r>
              <a:rPr lang="en-US" sz="2400"/>
              <a:t>Now that we have made some observations think about what those observations might mean.</a:t>
            </a:r>
          </a:p>
          <a:p>
            <a:pPr marL="914400" lvl="1" indent="-381000" rtl="0">
              <a:spcBef>
                <a:spcPts val="0"/>
              </a:spcBef>
              <a:buSzPct val="100000"/>
              <a:buAutoNum type="alphaLcPeriod"/>
            </a:pPr>
            <a:r>
              <a:rPr lang="en-US" sz="2400"/>
              <a:t>These will be your inferences.</a:t>
            </a:r>
          </a:p>
          <a:p>
            <a:pPr marL="1371600" lvl="2" indent="-381000" rtl="0">
              <a:spcBef>
                <a:spcPts val="0"/>
              </a:spcBef>
              <a:buSzPct val="100000"/>
              <a:buAutoNum type="romanLcPeriod"/>
            </a:pPr>
            <a:r>
              <a:rPr lang="en-US" sz="2400"/>
              <a:t>The man is probably hunting because he has a gun</a:t>
            </a:r>
          </a:p>
          <a:p>
            <a:pPr marL="1371600" lvl="2" indent="-381000" rtl="0">
              <a:spcBef>
                <a:spcPts val="0"/>
              </a:spcBef>
              <a:buSzPct val="100000"/>
              <a:buAutoNum type="romanLcPeriod"/>
            </a:pPr>
            <a:r>
              <a:rPr lang="en-US" sz="2400"/>
              <a:t>etc.</a:t>
            </a:r>
          </a:p>
          <a:p>
            <a:pPr marL="457200" lvl="0" indent="-381000">
              <a:spcBef>
                <a:spcPts val="0"/>
              </a:spcBef>
              <a:buSzPct val="100000"/>
              <a:buAutoNum type="arabicPeriod"/>
            </a:pPr>
            <a:r>
              <a:rPr lang="en-US" sz="2400"/>
              <a:t>We will be doing this with various works of art from the Mesopotamian Region.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Example Observation/Inference Chart</a:t>
            </a:r>
          </a:p>
        </p:txBody>
      </p:sp>
      <p:graphicFrame>
        <p:nvGraphicFramePr>
          <p:cNvPr id="944" name="Shape 944"/>
          <p:cNvGraphicFramePr/>
          <p:nvPr/>
        </p:nvGraphicFramePr>
        <p:xfrm>
          <a:off x="1197375" y="1757275"/>
          <a:ext cx="10287000" cy="2911675"/>
        </p:xfrm>
        <a:graphic>
          <a:graphicData uri="http://schemas.openxmlformats.org/drawingml/2006/table">
            <a:tbl>
              <a:tblPr>
                <a:noFill/>
                <a:tableStyleId>{0BBF894C-7CE6-4D6B-8050-4322A99EA8B7}</a:tableStyleId>
              </a:tblPr>
              <a:tblGrid>
                <a:gridCol w="5143500"/>
                <a:gridCol w="5143500"/>
              </a:tblGrid>
              <a:tr h="803150">
                <a:tc>
                  <a:txBody>
                    <a:bodyPr/>
                    <a:lstStyle/>
                    <a:p>
                      <a:pPr lvl="0" rtl="0">
                        <a:spcBef>
                          <a:spcPts val="0"/>
                        </a:spcBef>
                        <a:buNone/>
                      </a:pPr>
                      <a:r>
                        <a:rPr lang="en-US" sz="3000"/>
                        <a:t>Observations</a:t>
                      </a:r>
                    </a:p>
                  </a:txBody>
                  <a:tcPr marL="91425" marR="91425" marT="91425" marB="91425"/>
                </a:tc>
                <a:tc>
                  <a:txBody>
                    <a:bodyPr/>
                    <a:lstStyle/>
                    <a:p>
                      <a:pPr lvl="0" rtl="0">
                        <a:spcBef>
                          <a:spcPts val="0"/>
                        </a:spcBef>
                        <a:buNone/>
                      </a:pPr>
                      <a:r>
                        <a:rPr lang="en-US" sz="3000"/>
                        <a:t>Inferences</a:t>
                      </a:r>
                    </a:p>
                  </a:txBody>
                  <a:tcPr marL="91425" marR="91425" marT="91425" marB="91425"/>
                </a:tc>
              </a:tr>
              <a:tr h="2108525">
                <a:tc>
                  <a:txBody>
                    <a:bodyPr/>
                    <a:lstStyle/>
                    <a:p>
                      <a:pPr marL="457200" lvl="0" indent="-381000" rtl="0">
                        <a:spcBef>
                          <a:spcPts val="0"/>
                        </a:spcBef>
                        <a:buSzPct val="100000"/>
                        <a:buChar char="●"/>
                      </a:pPr>
                      <a:r>
                        <a:rPr lang="en-US" sz="2400"/>
                        <a:t>Man on a horse</a:t>
                      </a:r>
                    </a:p>
                    <a:p>
                      <a:pPr marL="457200" lvl="0" indent="-381000" rtl="0">
                        <a:spcBef>
                          <a:spcPts val="0"/>
                        </a:spcBef>
                        <a:buSzPct val="100000"/>
                        <a:buChar char="●"/>
                      </a:pPr>
                      <a:r>
                        <a:rPr lang="en-US" sz="2400"/>
                        <a:t>Holds a gun</a:t>
                      </a:r>
                    </a:p>
                    <a:p>
                      <a:pPr marL="457200" lvl="0" indent="-381000" rtl="0">
                        <a:spcBef>
                          <a:spcPts val="0"/>
                        </a:spcBef>
                        <a:buSzPct val="100000"/>
                        <a:buChar char="●"/>
                      </a:pPr>
                      <a:r>
                        <a:rPr lang="en-US" sz="2400"/>
                        <a:t>Dog with him</a:t>
                      </a:r>
                    </a:p>
                    <a:p>
                      <a:pPr marL="457200" lvl="0" indent="-381000" rtl="0">
                        <a:spcBef>
                          <a:spcPts val="0"/>
                        </a:spcBef>
                        <a:buSzPct val="100000"/>
                        <a:buChar char="●"/>
                      </a:pPr>
                      <a:r>
                        <a:rPr lang="en-US" sz="2400"/>
                        <a:t>Has nice clothes</a:t>
                      </a:r>
                    </a:p>
                  </a:txBody>
                  <a:tcPr marL="91425" marR="91425" marT="91425" marB="91425"/>
                </a:tc>
                <a:tc>
                  <a:txBody>
                    <a:bodyPr/>
                    <a:lstStyle/>
                    <a:p>
                      <a:pPr marL="457200" lvl="0" indent="-381000" rtl="0">
                        <a:spcBef>
                          <a:spcPts val="0"/>
                        </a:spcBef>
                        <a:buSzPct val="100000"/>
                        <a:buChar char="●"/>
                      </a:pPr>
                      <a:r>
                        <a:rPr lang="en-US" sz="2400"/>
                        <a:t>The man is probably hunting because he holds a gun</a:t>
                      </a:r>
                    </a:p>
                    <a:p>
                      <a:pPr marL="457200" lvl="0" indent="-381000" rtl="0">
                        <a:spcBef>
                          <a:spcPts val="0"/>
                        </a:spcBef>
                        <a:buSzPct val="100000"/>
                        <a:buChar char="●"/>
                      </a:pPr>
                      <a:r>
                        <a:rPr lang="en-US" sz="2400"/>
                        <a:t>He has a hunting dog with him</a:t>
                      </a:r>
                    </a:p>
                    <a:p>
                      <a:pPr marL="457200" lvl="0" indent="-381000" rtl="0">
                        <a:spcBef>
                          <a:spcPts val="0"/>
                        </a:spcBef>
                        <a:buSzPct val="100000"/>
                        <a:buChar char="●"/>
                      </a:pPr>
                      <a:r>
                        <a:rPr lang="en-US" sz="2400"/>
                        <a:t>He is probably fairly wealthy due to his nice clothes.</a:t>
                      </a:r>
                    </a:p>
                  </a:txBody>
                  <a:tcPr marL="91425" marR="91425" marT="91425" marB="91425"/>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Art of Mesopotamia</a:t>
            </a:r>
          </a:p>
        </p:txBody>
      </p:sp>
      <p:sp>
        <p:nvSpPr>
          <p:cNvPr id="951" name="Shape 951"/>
          <p:cNvSpPr txBox="1">
            <a:spLocks noGrp="1"/>
          </p:cNvSpPr>
          <p:nvPr>
            <p:ph type="body" idx="1"/>
          </p:nvPr>
        </p:nvSpPr>
        <p:spPr>
          <a:xfrm>
            <a:off x="1251678" y="1197425"/>
            <a:ext cx="10178400" cy="3593700"/>
          </a:xfrm>
          <a:prstGeom prst="rect">
            <a:avLst/>
          </a:prstGeom>
        </p:spPr>
        <p:txBody>
          <a:bodyPr lIns="91425" tIns="91425" rIns="91425" bIns="91425" anchor="t" anchorCtr="0">
            <a:noAutofit/>
          </a:bodyPr>
          <a:lstStyle/>
          <a:p>
            <a:pPr lvl="0">
              <a:spcBef>
                <a:spcPts val="0"/>
              </a:spcBef>
              <a:buNone/>
            </a:pPr>
            <a:r>
              <a:rPr lang="en-US" i="1"/>
              <a:t>The Standard of Ur: War Side</a:t>
            </a:r>
            <a:r>
              <a:rPr lang="en-US"/>
              <a:t> Sumerian 2600 BCE</a:t>
            </a:r>
          </a:p>
        </p:txBody>
      </p:sp>
      <p:pic>
        <p:nvPicPr>
          <p:cNvPr id="952" name="Shape 952"/>
          <p:cNvPicPr preferRelativeResize="0"/>
          <p:nvPr/>
        </p:nvPicPr>
        <p:blipFill>
          <a:blip r:embed="rId3">
            <a:alphaModFix/>
          </a:blip>
          <a:stretch>
            <a:fillRect/>
          </a:stretch>
        </p:blipFill>
        <p:spPr>
          <a:xfrm>
            <a:off x="1077875" y="1732675"/>
            <a:ext cx="10191750" cy="476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2209800" y="381000"/>
            <a:ext cx="7772400"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Questrial"/>
              <a:buNone/>
            </a:pPr>
            <a:r>
              <a:rPr lang="en-US" sz="3600" b="0" i="0" u="none" strike="noStrike" cap="none">
                <a:solidFill>
                  <a:schemeClr val="dk2"/>
                </a:solidFill>
                <a:latin typeface="Questrial"/>
                <a:ea typeface="Questrial"/>
                <a:cs typeface="Questrial"/>
                <a:sym typeface="Questrial"/>
              </a:rPr>
              <a:t>HISTORY ALLOWS US TO LEARN FROM OTHERS’ MISTAKES.</a:t>
            </a:r>
          </a:p>
        </p:txBody>
      </p:sp>
      <p:pic>
        <p:nvPicPr>
          <p:cNvPr id="339" name="Shape 339"/>
          <p:cNvPicPr preferRelativeResize="0">
            <a:picLocks noGrp="1"/>
          </p:cNvPicPr>
          <p:nvPr>
            <p:ph type="body" idx="1"/>
          </p:nvPr>
        </p:nvPicPr>
        <p:blipFill rotWithShape="1">
          <a:blip r:embed="rId3">
            <a:alphaModFix/>
          </a:blip>
          <a:srcRect/>
          <a:stretch/>
        </p:blipFill>
        <p:spPr>
          <a:xfrm>
            <a:off x="4267200" y="1828800"/>
            <a:ext cx="3652837" cy="4114800"/>
          </a:xfrm>
          <a:prstGeom prst="rect">
            <a:avLst/>
          </a:prstGeom>
          <a:noFill/>
          <a:ln>
            <a:noFill/>
          </a:ln>
        </p:spPr>
      </p:pic>
      <p:sp>
        <p:nvSpPr>
          <p:cNvPr id="340" name="Shape 340"/>
          <p:cNvSpPr/>
          <p:nvPr/>
        </p:nvSpPr>
        <p:spPr>
          <a:xfrm>
            <a:off x="4114800" y="6172200"/>
            <a:ext cx="4694238" cy="3365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Calibri"/>
                <a:ea typeface="Calibri"/>
                <a:cs typeface="Calibri"/>
                <a:sym typeface="Calibri"/>
              </a:rPr>
              <a:t>http://www.literacyrules.com/jim_crow2.htm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sz="2000" i="1">
                <a:latin typeface="Cabin"/>
                <a:ea typeface="Cabin"/>
                <a:cs typeface="Cabin"/>
                <a:sym typeface="Cabin"/>
              </a:rPr>
              <a:t>The Standard of Ur: Peace Side </a:t>
            </a:r>
            <a:r>
              <a:rPr lang="en-US" sz="2000">
                <a:latin typeface="Cabin"/>
                <a:ea typeface="Cabin"/>
                <a:cs typeface="Cabin"/>
                <a:sym typeface="Cabin"/>
              </a:rPr>
              <a:t>Sumerian 2600 BCE</a:t>
            </a:r>
          </a:p>
        </p:txBody>
      </p:sp>
      <p:sp>
        <p:nvSpPr>
          <p:cNvPr id="959" name="Shape 959"/>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endParaRPr/>
          </a:p>
        </p:txBody>
      </p:sp>
      <p:pic>
        <p:nvPicPr>
          <p:cNvPr id="960" name="Shape 960"/>
          <p:cNvPicPr preferRelativeResize="0"/>
          <p:nvPr/>
        </p:nvPicPr>
        <p:blipFill>
          <a:blip r:embed="rId3">
            <a:alphaModFix/>
          </a:blip>
          <a:stretch>
            <a:fillRect/>
          </a:stretch>
        </p:blipFill>
        <p:spPr>
          <a:xfrm>
            <a:off x="938212" y="1047750"/>
            <a:ext cx="10315575" cy="4762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Shape 965"/>
          <p:cNvPicPr preferRelativeResize="0"/>
          <p:nvPr/>
        </p:nvPicPr>
        <p:blipFill rotWithShape="1">
          <a:blip r:embed="rId3">
            <a:alphaModFix/>
          </a:blip>
          <a:srcRect/>
          <a:stretch/>
        </p:blipFill>
        <p:spPr>
          <a:xfrm>
            <a:off x="5026017" y="1604158"/>
            <a:ext cx="6403985" cy="5368183"/>
          </a:xfrm>
          <a:prstGeom prst="rect">
            <a:avLst/>
          </a:prstGeom>
          <a:noFill/>
          <a:ln>
            <a:noFill/>
          </a:ln>
          <a:effectLst>
            <a:outerShdw blurRad="279399" dist="203354" dir="10762886" rotWithShape="0">
              <a:srgbClr val="6087D8">
                <a:alpha val="77254"/>
              </a:srgbClr>
            </a:outerShdw>
          </a:effectLst>
        </p:spPr>
      </p:pic>
      <p:sp>
        <p:nvSpPr>
          <p:cNvPr id="966" name="Shape 966"/>
          <p:cNvSpPr/>
          <p:nvPr/>
        </p:nvSpPr>
        <p:spPr>
          <a:xfrm>
            <a:off x="1467223" y="-70352"/>
            <a:ext cx="9192684" cy="907058"/>
          </a:xfrm>
          <a:prstGeom prst="rect">
            <a:avLst/>
          </a:prstGeom>
          <a:noFill/>
          <a:ln>
            <a:noFill/>
          </a:ln>
          <a:effectLst>
            <a:outerShdw blurRad="1270000" dist="58567" dir="2700000" rotWithShape="0">
              <a:srgbClr val="FFFFFF">
                <a:alpha val="58823"/>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67" name="Shape 967"/>
          <p:cNvSpPr/>
          <p:nvPr/>
        </p:nvSpPr>
        <p:spPr>
          <a:xfrm>
            <a:off x="1633949" y="2240252"/>
            <a:ext cx="5473800" cy="3847200"/>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77240" marR="0" lvl="0" indent="-510540" algn="l" rtl="0">
              <a:spcBef>
                <a:spcPts val="0"/>
              </a:spcBef>
              <a:buSzPct val="25000"/>
              <a:buNone/>
            </a:pPr>
            <a:r>
              <a:rPr lang="en-US" sz="3000" b="1">
                <a:solidFill>
                  <a:srgbClr val="FFD300"/>
                </a:solidFill>
                <a:latin typeface="Arial"/>
                <a:ea typeface="Arial"/>
                <a:cs typeface="Arial"/>
                <a:sym typeface="Arial"/>
              </a:rPr>
              <a:t>1. </a:t>
            </a:r>
            <a:r>
              <a:rPr lang="en-US" sz="2800" b="1">
                <a:solidFill>
                  <a:srgbClr val="FFD300"/>
                </a:solidFill>
                <a:latin typeface="Arial"/>
                <a:ea typeface="Arial"/>
                <a:cs typeface="Arial"/>
                <a:sym typeface="Arial"/>
              </a:rPr>
              <a:t>AKKAD </a:t>
            </a:r>
            <a:r>
              <a:rPr lang="en-US" sz="1700">
                <a:solidFill>
                  <a:srgbClr val="FFD300"/>
                </a:solidFill>
                <a:latin typeface="Arial"/>
                <a:ea typeface="Arial"/>
                <a:cs typeface="Arial"/>
                <a:sym typeface="Arial"/>
              </a:rPr>
              <a:t>2350 B.C.E.</a:t>
            </a:r>
          </a:p>
          <a:p>
            <a:pPr marL="777240" marR="0" lvl="0" indent="-510540" algn="l" rtl="0">
              <a:spcBef>
                <a:spcPts val="0"/>
              </a:spcBef>
              <a:buSzPct val="25000"/>
              <a:buNone/>
            </a:pPr>
            <a:r>
              <a:rPr lang="en-US" sz="2200" b="1">
                <a:solidFill>
                  <a:srgbClr val="FFD300"/>
                </a:solidFill>
                <a:latin typeface="Arial"/>
                <a:ea typeface="Arial"/>
                <a:cs typeface="Arial"/>
                <a:sym typeface="Arial"/>
              </a:rPr>
              <a:t>	A.	Sargon I</a:t>
            </a:r>
            <a:r>
              <a:rPr lang="en-US" sz="2200">
                <a:solidFill>
                  <a:srgbClr val="FFD300"/>
                </a:solidFill>
                <a:latin typeface="Arial"/>
                <a:ea typeface="Arial"/>
                <a:cs typeface="Arial"/>
                <a:sym typeface="Arial"/>
              </a:rPr>
              <a:t>, ruler of Akkad Sumerian city-states.</a:t>
            </a:r>
          </a:p>
          <a:p>
            <a:pPr marL="777240" marR="0" lvl="0" indent="-510540" algn="l" rtl="0">
              <a:spcBef>
                <a:spcPts val="0"/>
              </a:spcBef>
              <a:buNone/>
            </a:pPr>
            <a:endParaRPr sz="2200" b="1">
              <a:solidFill>
                <a:srgbClr val="FFD300"/>
              </a:solidFill>
              <a:latin typeface="Arial"/>
              <a:ea typeface="Arial"/>
              <a:cs typeface="Arial"/>
              <a:sym typeface="Arial"/>
            </a:endParaRPr>
          </a:p>
          <a:p>
            <a:pPr marL="777240" marR="0" lvl="0" indent="-510540" algn="l" rtl="0">
              <a:spcBef>
                <a:spcPts val="0"/>
              </a:spcBef>
              <a:buSzPct val="25000"/>
              <a:buNone/>
            </a:pPr>
            <a:r>
              <a:rPr lang="en-US" sz="2200">
                <a:solidFill>
                  <a:srgbClr val="FFD300"/>
                </a:solidFill>
                <a:latin typeface="Arial"/>
                <a:ea typeface="Arial"/>
                <a:cs typeface="Arial"/>
                <a:sym typeface="Arial"/>
              </a:rPr>
              <a:t>B.	Conquered &amp; united Mesopotamia under one empire</a:t>
            </a:r>
          </a:p>
          <a:p>
            <a:pPr marL="777240" marR="0" lvl="0" indent="-510540" algn="l" rtl="0">
              <a:spcBef>
                <a:spcPts val="0"/>
              </a:spcBef>
              <a:buNone/>
            </a:pPr>
            <a:endParaRPr sz="2200">
              <a:solidFill>
                <a:srgbClr val="FFD300"/>
              </a:solidFill>
              <a:latin typeface="Arial"/>
              <a:ea typeface="Arial"/>
              <a:cs typeface="Arial"/>
              <a:sym typeface="Arial"/>
            </a:endParaRPr>
          </a:p>
          <a:p>
            <a:pPr marL="777240" marR="0" lvl="0" indent="-510540" algn="l" rtl="0">
              <a:spcBef>
                <a:spcPts val="0"/>
              </a:spcBef>
              <a:buSzPct val="25000"/>
              <a:buNone/>
            </a:pPr>
            <a:r>
              <a:rPr lang="en-US" sz="2200">
                <a:solidFill>
                  <a:srgbClr val="FFD300"/>
                </a:solidFill>
                <a:latin typeface="Arial"/>
                <a:ea typeface="Arial"/>
                <a:cs typeface="Arial"/>
                <a:sym typeface="Arial"/>
              </a:rPr>
              <a:t>C. Akkadians &amp; Sumerians adopted each other’s culture.</a:t>
            </a:r>
          </a:p>
          <a:p>
            <a:pPr marL="777240" marR="0" lvl="0" indent="-510540" algn="l" rtl="0">
              <a:spcBef>
                <a:spcPts val="0"/>
              </a:spcBef>
              <a:buNone/>
            </a:pPr>
            <a:endParaRPr sz="2200">
              <a:solidFill>
                <a:srgbClr val="FFD300"/>
              </a:solidFill>
              <a:latin typeface="Arial"/>
              <a:ea typeface="Arial"/>
              <a:cs typeface="Arial"/>
              <a:sym typeface="Arial"/>
            </a:endParaRPr>
          </a:p>
          <a:p>
            <a:pPr marL="777240" marR="0" lvl="0" indent="-510540" algn="l" rtl="0">
              <a:spcBef>
                <a:spcPts val="0"/>
              </a:spcBef>
              <a:buSzPct val="25000"/>
              <a:buNone/>
            </a:pPr>
            <a:r>
              <a:rPr lang="en-US" sz="2200">
                <a:solidFill>
                  <a:srgbClr val="FFD300"/>
                </a:solidFill>
                <a:latin typeface="Arial"/>
                <a:ea typeface="Arial"/>
                <a:cs typeface="Arial"/>
                <a:sym typeface="Arial"/>
              </a:rPr>
              <a:t>****Created World’s First Empire</a:t>
            </a:r>
          </a:p>
          <a:p>
            <a:pPr marL="777240" marR="0" lvl="0" indent="-510540" algn="l" rtl="0">
              <a:spcBef>
                <a:spcPts val="0"/>
              </a:spcBef>
              <a:buSzPct val="25000"/>
              <a:buNone/>
            </a:pPr>
            <a:r>
              <a:rPr lang="en-US" sz="2200">
                <a:solidFill>
                  <a:srgbClr val="FFD300"/>
                </a:solidFill>
              </a:rPr>
              <a:t>Only lasted 140 years but laid foundation for future empires</a:t>
            </a:r>
          </a:p>
        </p:txBody>
      </p:sp>
      <p:cxnSp>
        <p:nvCxnSpPr>
          <p:cNvPr id="968" name="Shape 968"/>
          <p:cNvCxnSpPr/>
          <p:nvPr/>
        </p:nvCxnSpPr>
        <p:spPr>
          <a:xfrm>
            <a:off x="2057400" y="549275"/>
            <a:ext cx="8534399" cy="126"/>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cxnSp>
        <p:nvCxnSpPr>
          <p:cNvPr id="969" name="Shape 969"/>
          <p:cNvCxnSpPr/>
          <p:nvPr/>
        </p:nvCxnSpPr>
        <p:spPr>
          <a:xfrm>
            <a:off x="2438400" y="538162"/>
            <a:ext cx="0" cy="304805"/>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70" name="Shape 970"/>
          <p:cNvSpPr/>
          <p:nvPr/>
        </p:nvSpPr>
        <p:spPr>
          <a:xfrm>
            <a:off x="1914409" y="830262"/>
            <a:ext cx="1336903"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Agriculture begins</a:t>
            </a:r>
          </a:p>
          <a:p>
            <a:pPr marL="0" marR="0" lvl="0" indent="0" algn="ctr" rtl="0">
              <a:spcBef>
                <a:spcPts val="0"/>
              </a:spcBef>
              <a:buSzPct val="25000"/>
              <a:buNone/>
            </a:pPr>
            <a:r>
              <a:rPr lang="en-US" sz="1300">
                <a:solidFill>
                  <a:srgbClr val="FFFFFF"/>
                </a:solidFill>
                <a:latin typeface="Arial"/>
                <a:ea typeface="Arial"/>
                <a:cs typeface="Arial"/>
                <a:sym typeface="Arial"/>
              </a:rPr>
              <a:t>In various places</a:t>
            </a:r>
          </a:p>
        </p:txBody>
      </p:sp>
      <p:sp>
        <p:nvSpPr>
          <p:cNvPr id="971" name="Shape 971"/>
          <p:cNvSpPr/>
          <p:nvPr/>
        </p:nvSpPr>
        <p:spPr>
          <a:xfrm>
            <a:off x="1981200" y="168276"/>
            <a:ext cx="961801"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8,000 BC</a:t>
            </a:r>
          </a:p>
        </p:txBody>
      </p:sp>
      <p:cxnSp>
        <p:nvCxnSpPr>
          <p:cNvPr id="972" name="Shape 972"/>
          <p:cNvCxnSpPr/>
          <p:nvPr/>
        </p:nvCxnSpPr>
        <p:spPr>
          <a:xfrm>
            <a:off x="4627562" y="512762"/>
            <a:ext cx="0" cy="304805"/>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73" name="Shape 973"/>
          <p:cNvSpPr/>
          <p:nvPr/>
        </p:nvSpPr>
        <p:spPr>
          <a:xfrm>
            <a:off x="3972080" y="792162"/>
            <a:ext cx="1280800" cy="600163"/>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Cities develop</a:t>
            </a:r>
          </a:p>
          <a:p>
            <a:pPr marL="0" marR="0" lvl="0" indent="0" algn="ctr" rtl="0">
              <a:spcBef>
                <a:spcPts val="0"/>
              </a:spcBef>
              <a:buSzPct val="25000"/>
              <a:buNone/>
            </a:pPr>
            <a:r>
              <a:rPr lang="en-US" sz="1300">
                <a:solidFill>
                  <a:srgbClr val="FFFFFF"/>
                </a:solidFill>
                <a:latin typeface="Arial"/>
                <a:ea typeface="Arial"/>
                <a:cs typeface="Arial"/>
                <a:sym typeface="Arial"/>
              </a:rPr>
              <a:t>Along the Tigris-</a:t>
            </a:r>
          </a:p>
          <a:p>
            <a:pPr marL="0" marR="0" lvl="0" indent="0" algn="ctr" rtl="0">
              <a:spcBef>
                <a:spcPts val="0"/>
              </a:spcBef>
              <a:buSzPct val="25000"/>
              <a:buNone/>
            </a:pPr>
            <a:r>
              <a:rPr lang="en-US" sz="1300">
                <a:solidFill>
                  <a:srgbClr val="FFFFFF"/>
                </a:solidFill>
                <a:latin typeface="Arial"/>
                <a:ea typeface="Arial"/>
                <a:cs typeface="Arial"/>
                <a:sym typeface="Arial"/>
              </a:rPr>
              <a:t>Euphrates Rivers</a:t>
            </a:r>
          </a:p>
        </p:txBody>
      </p:sp>
      <p:sp>
        <p:nvSpPr>
          <p:cNvPr id="974" name="Shape 974"/>
          <p:cNvSpPr/>
          <p:nvPr/>
        </p:nvSpPr>
        <p:spPr>
          <a:xfrm>
            <a:off x="4170362" y="168276"/>
            <a:ext cx="961801"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3,500 BC</a:t>
            </a:r>
          </a:p>
        </p:txBody>
      </p:sp>
      <p:cxnSp>
        <p:nvCxnSpPr>
          <p:cNvPr id="975" name="Shape 975"/>
          <p:cNvCxnSpPr/>
          <p:nvPr/>
        </p:nvCxnSpPr>
        <p:spPr>
          <a:xfrm>
            <a:off x="5683251" y="492125"/>
            <a:ext cx="0" cy="304805"/>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76" name="Shape 976"/>
          <p:cNvSpPr/>
          <p:nvPr/>
        </p:nvSpPr>
        <p:spPr>
          <a:xfrm>
            <a:off x="5226050" y="147638"/>
            <a:ext cx="961801"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3,000 BC</a:t>
            </a:r>
          </a:p>
        </p:txBody>
      </p:sp>
      <p:sp>
        <p:nvSpPr>
          <p:cNvPr id="977" name="Shape 977"/>
          <p:cNvSpPr/>
          <p:nvPr/>
        </p:nvSpPr>
        <p:spPr>
          <a:xfrm>
            <a:off x="5381125" y="841375"/>
            <a:ext cx="1088438"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 King Narmer </a:t>
            </a:r>
          </a:p>
          <a:p>
            <a:pPr marL="0" marR="0" lvl="0" indent="0" algn="ctr" rtl="0">
              <a:spcBef>
                <a:spcPts val="0"/>
              </a:spcBef>
              <a:buSzPct val="25000"/>
              <a:buNone/>
            </a:pPr>
            <a:r>
              <a:rPr lang="en-US" sz="1300">
                <a:solidFill>
                  <a:srgbClr val="FFFFFF"/>
                </a:solidFill>
                <a:latin typeface="Arial"/>
                <a:ea typeface="Arial"/>
                <a:cs typeface="Arial"/>
                <a:sym typeface="Arial"/>
              </a:rPr>
              <a:t>Unifies Egypt</a:t>
            </a:r>
          </a:p>
        </p:txBody>
      </p:sp>
      <p:cxnSp>
        <p:nvCxnSpPr>
          <p:cNvPr id="978" name="Shape 978"/>
          <p:cNvCxnSpPr/>
          <p:nvPr/>
        </p:nvCxnSpPr>
        <p:spPr>
          <a:xfrm>
            <a:off x="7146925" y="495300"/>
            <a:ext cx="0" cy="304805"/>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79" name="Shape 979"/>
          <p:cNvSpPr/>
          <p:nvPr/>
        </p:nvSpPr>
        <p:spPr>
          <a:xfrm>
            <a:off x="6705600" y="63501"/>
            <a:ext cx="856004" cy="430886"/>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400">
                <a:solidFill>
                  <a:srgbClr val="FFFFFF"/>
                </a:solidFill>
                <a:latin typeface="Arial"/>
                <a:ea typeface="Arial"/>
                <a:cs typeface="Arial"/>
                <a:sym typeface="Arial"/>
              </a:rPr>
              <a:t>2,700 BC- </a:t>
            </a:r>
          </a:p>
          <a:p>
            <a:pPr marL="0" marR="0" lvl="0" indent="0" algn="l" rtl="0">
              <a:spcBef>
                <a:spcPts val="0"/>
              </a:spcBef>
              <a:buSzPct val="25000"/>
              <a:buNone/>
            </a:pPr>
            <a:r>
              <a:rPr lang="en-US" sz="1400">
                <a:solidFill>
                  <a:srgbClr val="FFFFFF"/>
                </a:solidFill>
                <a:latin typeface="Arial"/>
                <a:ea typeface="Arial"/>
                <a:cs typeface="Arial"/>
                <a:sym typeface="Arial"/>
              </a:rPr>
              <a:t>2,200 BC</a:t>
            </a:r>
          </a:p>
        </p:txBody>
      </p:sp>
      <p:sp>
        <p:nvSpPr>
          <p:cNvPr id="980" name="Shape 980"/>
          <p:cNvSpPr/>
          <p:nvPr/>
        </p:nvSpPr>
        <p:spPr>
          <a:xfrm>
            <a:off x="6704300" y="819150"/>
            <a:ext cx="1253547"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Beginning of the </a:t>
            </a:r>
          </a:p>
          <a:p>
            <a:pPr marL="0" marR="0" lvl="0" indent="0" algn="ctr" rtl="0">
              <a:spcBef>
                <a:spcPts val="0"/>
              </a:spcBef>
              <a:buSzPct val="25000"/>
              <a:buNone/>
            </a:pPr>
            <a:r>
              <a:rPr lang="en-US" sz="1300">
                <a:solidFill>
                  <a:srgbClr val="FFFFFF"/>
                </a:solidFill>
                <a:latin typeface="Arial"/>
                <a:ea typeface="Arial"/>
                <a:cs typeface="Arial"/>
                <a:sym typeface="Arial"/>
              </a:rPr>
              <a:t>Old kingdom</a:t>
            </a:r>
          </a:p>
        </p:txBody>
      </p:sp>
      <p:cxnSp>
        <p:nvCxnSpPr>
          <p:cNvPr id="981" name="Shape 981"/>
          <p:cNvCxnSpPr/>
          <p:nvPr/>
        </p:nvCxnSpPr>
        <p:spPr>
          <a:xfrm>
            <a:off x="9175750" y="571500"/>
            <a:ext cx="0" cy="304805"/>
          </a:xfrm>
          <a:prstGeom prst="straightConnector1">
            <a:avLst/>
          </a:prstGeom>
          <a:noFill/>
          <a:ln w="508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82" name="Shape 982"/>
          <p:cNvSpPr/>
          <p:nvPr/>
        </p:nvSpPr>
        <p:spPr>
          <a:xfrm>
            <a:off x="8785225" y="63501"/>
            <a:ext cx="856004" cy="430886"/>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400">
                <a:solidFill>
                  <a:srgbClr val="FFFFFF"/>
                </a:solidFill>
                <a:latin typeface="Arial"/>
                <a:ea typeface="Arial"/>
                <a:cs typeface="Arial"/>
                <a:sym typeface="Arial"/>
              </a:rPr>
              <a:t>2,050 BC- </a:t>
            </a:r>
          </a:p>
          <a:p>
            <a:pPr marL="0" marR="0" lvl="0" indent="0" algn="l" rtl="0">
              <a:spcBef>
                <a:spcPts val="0"/>
              </a:spcBef>
              <a:buSzPct val="25000"/>
              <a:buNone/>
            </a:pPr>
            <a:r>
              <a:rPr lang="en-US" sz="1400">
                <a:solidFill>
                  <a:srgbClr val="FFFFFF"/>
                </a:solidFill>
                <a:latin typeface="Arial"/>
                <a:ea typeface="Arial"/>
                <a:cs typeface="Arial"/>
                <a:sym typeface="Arial"/>
              </a:rPr>
              <a:t>1,800BC</a:t>
            </a:r>
          </a:p>
        </p:txBody>
      </p:sp>
      <p:sp>
        <p:nvSpPr>
          <p:cNvPr id="983" name="Shape 983"/>
          <p:cNvSpPr/>
          <p:nvPr/>
        </p:nvSpPr>
        <p:spPr>
          <a:xfrm>
            <a:off x="8642638" y="857250"/>
            <a:ext cx="1253547" cy="400109"/>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ctr" rtl="0">
              <a:spcBef>
                <a:spcPts val="0"/>
              </a:spcBef>
              <a:buSzPct val="25000"/>
              <a:buNone/>
            </a:pPr>
            <a:r>
              <a:rPr lang="en-US" sz="1300">
                <a:solidFill>
                  <a:srgbClr val="FFFFFF"/>
                </a:solidFill>
                <a:latin typeface="Arial"/>
                <a:ea typeface="Arial"/>
                <a:cs typeface="Arial"/>
                <a:sym typeface="Arial"/>
              </a:rPr>
              <a:t>Beginning of the </a:t>
            </a:r>
          </a:p>
          <a:p>
            <a:pPr marL="0" marR="0" lvl="0" indent="0" algn="ctr" rtl="0">
              <a:spcBef>
                <a:spcPts val="0"/>
              </a:spcBef>
              <a:buSzPct val="25000"/>
              <a:buNone/>
            </a:pPr>
            <a:r>
              <a:rPr lang="en-US" sz="1300">
                <a:solidFill>
                  <a:srgbClr val="FFFFFF"/>
                </a:solidFill>
                <a:latin typeface="Arial"/>
                <a:ea typeface="Arial"/>
                <a:cs typeface="Arial"/>
                <a:sym typeface="Arial"/>
              </a:rPr>
              <a:t>Middle kingdom</a:t>
            </a:r>
          </a:p>
        </p:txBody>
      </p:sp>
      <p:sp>
        <p:nvSpPr>
          <p:cNvPr id="984" name="Shape 984"/>
          <p:cNvSpPr/>
          <p:nvPr/>
        </p:nvSpPr>
        <p:spPr>
          <a:xfrm>
            <a:off x="7772400" y="93663"/>
            <a:ext cx="961801"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0" marR="0" lvl="0" indent="0" algn="l" rtl="0">
              <a:spcBef>
                <a:spcPts val="0"/>
              </a:spcBef>
              <a:buSzPct val="25000"/>
              <a:buNone/>
            </a:pPr>
            <a:r>
              <a:rPr lang="en-US" sz="1800">
                <a:solidFill>
                  <a:srgbClr val="FFFFFF"/>
                </a:solidFill>
                <a:latin typeface="Arial"/>
                <a:ea typeface="Arial"/>
                <a:cs typeface="Arial"/>
                <a:sym typeface="Arial"/>
              </a:rPr>
              <a:t>2,200 BC</a:t>
            </a:r>
          </a:p>
        </p:txBody>
      </p:sp>
      <p:cxnSp>
        <p:nvCxnSpPr>
          <p:cNvPr id="985" name="Shape 985"/>
          <p:cNvCxnSpPr/>
          <p:nvPr/>
        </p:nvCxnSpPr>
        <p:spPr>
          <a:xfrm>
            <a:off x="1905000" y="549275"/>
            <a:ext cx="7239001" cy="126"/>
          </a:xfrm>
          <a:prstGeom prst="straightConnector1">
            <a:avLst/>
          </a:prstGeom>
          <a:noFill/>
          <a:ln w="50800" cap="flat" cmpd="sng">
            <a:solidFill>
              <a:srgbClr val="FF2600"/>
            </a:solidFill>
            <a:prstDash val="solid"/>
            <a:round/>
            <a:headEnd type="none" w="med" len="med"/>
            <a:tailEnd type="none" w="med" len="med"/>
          </a:ln>
          <a:effectLst>
            <a:outerShdw blurRad="63500" dist="38100" dir="2700000" rotWithShape="0">
              <a:srgbClr val="000000">
                <a:alpha val="74901"/>
              </a:srgbClr>
            </a:outerShdw>
          </a:effectLst>
        </p:spPr>
      </p:cxnSp>
      <p:cxnSp>
        <p:nvCxnSpPr>
          <p:cNvPr id="986" name="Shape 986"/>
          <p:cNvCxnSpPr/>
          <p:nvPr/>
        </p:nvCxnSpPr>
        <p:spPr>
          <a:xfrm>
            <a:off x="9144000" y="541337"/>
            <a:ext cx="990602" cy="127"/>
          </a:xfrm>
          <a:prstGeom prst="straightConnector1">
            <a:avLst/>
          </a:prstGeom>
          <a:noFill/>
          <a:ln w="50800" cap="flat" cmpd="sng">
            <a:solidFill>
              <a:srgbClr val="A8D200"/>
            </a:solidFill>
            <a:prstDash val="solid"/>
            <a:round/>
            <a:headEnd type="none" w="med" len="med"/>
            <a:tailEnd type="none" w="med" len="med"/>
          </a:ln>
          <a:effectLst>
            <a:outerShdw blurRad="63500" dist="25400" dir="1593903" rotWithShape="0">
              <a:srgbClr val="000000">
                <a:alpha val="74901"/>
              </a:srgbClr>
            </a:outerShdw>
          </a:effectLst>
        </p:spPr>
      </p:cxnSp>
      <p:cxnSp>
        <p:nvCxnSpPr>
          <p:cNvPr id="987" name="Shape 987"/>
          <p:cNvCxnSpPr/>
          <p:nvPr/>
        </p:nvCxnSpPr>
        <p:spPr>
          <a:xfrm>
            <a:off x="8153400" y="368301"/>
            <a:ext cx="1331" cy="76205"/>
          </a:xfrm>
          <a:prstGeom prst="straightConnector1">
            <a:avLst/>
          </a:prstGeom>
          <a:noFill/>
          <a:ln w="25400" cap="flat" cmpd="sng">
            <a:solidFill>
              <a:srgbClr val="FFFFFF"/>
            </a:solidFill>
            <a:prstDash val="solid"/>
            <a:round/>
            <a:headEnd type="none" w="med" len="med"/>
            <a:tailEnd type="none" w="med" len="med"/>
          </a:ln>
          <a:effectLst>
            <a:outerShdw blurRad="63500" dist="38100" dir="2700000" rotWithShape="0">
              <a:srgbClr val="000000">
                <a:alpha val="74901"/>
              </a:srgbClr>
            </a:outerShdw>
          </a:effectLst>
        </p:spPr>
      </p:cxnSp>
      <p:sp>
        <p:nvSpPr>
          <p:cNvPr id="988" name="Shape 988"/>
          <p:cNvSpPr/>
          <p:nvPr/>
        </p:nvSpPr>
        <p:spPr>
          <a:xfrm>
            <a:off x="8644521" y="4497764"/>
            <a:ext cx="1697386" cy="825500"/>
          </a:xfrm>
          <a:custGeom>
            <a:avLst/>
            <a:gdLst/>
            <a:ahLst/>
            <a:cxnLst/>
            <a:rect l="0" t="0" r="0" b="0"/>
            <a:pathLst>
              <a:path w="120000" h="120000" extrusionOk="0">
                <a:moveTo>
                  <a:pt x="3912" y="28150"/>
                </a:moveTo>
                <a:cubicBezTo>
                  <a:pt x="5676" y="22944"/>
                  <a:pt x="8659" y="22028"/>
                  <a:pt x="11738" y="19281"/>
                </a:cubicBezTo>
                <a:cubicBezTo>
                  <a:pt x="14918" y="16324"/>
                  <a:pt x="17560" y="11469"/>
                  <a:pt x="21277" y="10485"/>
                </a:cubicBezTo>
                <a:cubicBezTo>
                  <a:pt x="26214" y="9078"/>
                  <a:pt x="31302" y="8303"/>
                  <a:pt x="36340" y="7246"/>
                </a:cubicBezTo>
                <a:cubicBezTo>
                  <a:pt x="45929" y="2605"/>
                  <a:pt x="30569" y="9428"/>
                  <a:pt x="52580" y="4855"/>
                </a:cubicBezTo>
                <a:cubicBezTo>
                  <a:pt x="56201" y="4081"/>
                  <a:pt x="59918" y="842"/>
                  <a:pt x="63730" y="0"/>
                </a:cubicBezTo>
                <a:cubicBezTo>
                  <a:pt x="64469" y="209"/>
                  <a:pt x="65203" y="565"/>
                  <a:pt x="65981" y="774"/>
                </a:cubicBezTo>
                <a:cubicBezTo>
                  <a:pt x="68186" y="1339"/>
                  <a:pt x="70437" y="1690"/>
                  <a:pt x="72681" y="2391"/>
                </a:cubicBezTo>
                <a:cubicBezTo>
                  <a:pt x="76790" y="3657"/>
                  <a:pt x="80854" y="5697"/>
                  <a:pt x="85008" y="7246"/>
                </a:cubicBezTo>
                <a:cubicBezTo>
                  <a:pt x="89755" y="11893"/>
                  <a:pt x="90829" y="30117"/>
                  <a:pt x="92251" y="37013"/>
                </a:cubicBezTo>
                <a:cubicBezTo>
                  <a:pt x="93421" y="42926"/>
                  <a:pt x="95722" y="50596"/>
                  <a:pt x="98414" y="55525"/>
                </a:cubicBezTo>
                <a:cubicBezTo>
                  <a:pt x="99881" y="58126"/>
                  <a:pt x="101835" y="60166"/>
                  <a:pt x="103452" y="62704"/>
                </a:cubicBezTo>
                <a:cubicBezTo>
                  <a:pt x="103889" y="63405"/>
                  <a:pt x="104186" y="64321"/>
                  <a:pt x="104578" y="65163"/>
                </a:cubicBezTo>
                <a:cubicBezTo>
                  <a:pt x="105065" y="68826"/>
                  <a:pt x="105311" y="70867"/>
                  <a:pt x="106778" y="73959"/>
                </a:cubicBezTo>
                <a:cubicBezTo>
                  <a:pt x="107315" y="77130"/>
                  <a:pt x="107757" y="79238"/>
                  <a:pt x="109028" y="82053"/>
                </a:cubicBezTo>
                <a:cubicBezTo>
                  <a:pt x="109173" y="82828"/>
                  <a:pt x="109123" y="83811"/>
                  <a:pt x="109565" y="84444"/>
                </a:cubicBezTo>
                <a:cubicBezTo>
                  <a:pt x="110494" y="85784"/>
                  <a:pt x="112941" y="87683"/>
                  <a:pt x="112941" y="87683"/>
                </a:cubicBezTo>
                <a:cubicBezTo>
                  <a:pt x="114307" y="91906"/>
                  <a:pt x="115236" y="96411"/>
                  <a:pt x="116854" y="100560"/>
                </a:cubicBezTo>
                <a:cubicBezTo>
                  <a:pt x="117486" y="102182"/>
                  <a:pt x="119104" y="105348"/>
                  <a:pt x="119104" y="105348"/>
                </a:cubicBezTo>
                <a:cubicBezTo>
                  <a:pt x="119496" y="107106"/>
                  <a:pt x="120912" y="112318"/>
                  <a:pt x="119104" y="113369"/>
                </a:cubicBezTo>
                <a:cubicBezTo>
                  <a:pt x="116949" y="114494"/>
                  <a:pt x="112403" y="111820"/>
                  <a:pt x="112403" y="111820"/>
                </a:cubicBezTo>
                <a:cubicBezTo>
                  <a:pt x="109957" y="112035"/>
                  <a:pt x="107365" y="111187"/>
                  <a:pt x="105115" y="112595"/>
                </a:cubicBezTo>
                <a:cubicBezTo>
                  <a:pt x="104382" y="113018"/>
                  <a:pt x="105210" y="114850"/>
                  <a:pt x="105652" y="115834"/>
                </a:cubicBezTo>
                <a:cubicBezTo>
                  <a:pt x="106632" y="118015"/>
                  <a:pt x="110690" y="118999"/>
                  <a:pt x="110690" y="118999"/>
                </a:cubicBezTo>
                <a:cubicBezTo>
                  <a:pt x="106240" y="121254"/>
                  <a:pt x="111765" y="118999"/>
                  <a:pt x="107365" y="118999"/>
                </a:cubicBezTo>
                <a:cubicBezTo>
                  <a:pt x="104527" y="118999"/>
                  <a:pt x="101739" y="119564"/>
                  <a:pt x="98952" y="119847"/>
                </a:cubicBezTo>
                <a:cubicBezTo>
                  <a:pt x="93617" y="117100"/>
                  <a:pt x="103839" y="122097"/>
                  <a:pt x="91126" y="118225"/>
                </a:cubicBezTo>
                <a:cubicBezTo>
                  <a:pt x="86967" y="116891"/>
                  <a:pt x="82858" y="115200"/>
                  <a:pt x="78844" y="113369"/>
                </a:cubicBezTo>
                <a:cubicBezTo>
                  <a:pt x="77719" y="112809"/>
                  <a:pt x="75475" y="111820"/>
                  <a:pt x="75475" y="111820"/>
                </a:cubicBezTo>
                <a:cubicBezTo>
                  <a:pt x="72295" y="105489"/>
                  <a:pt x="73124" y="108372"/>
                  <a:pt x="72144" y="103731"/>
                </a:cubicBezTo>
                <a:cubicBezTo>
                  <a:pt x="71948" y="101549"/>
                  <a:pt x="71948" y="99367"/>
                  <a:pt x="71556" y="97327"/>
                </a:cubicBezTo>
                <a:cubicBezTo>
                  <a:pt x="70924" y="94161"/>
                  <a:pt x="68673" y="92330"/>
                  <a:pt x="67106" y="90074"/>
                </a:cubicBezTo>
                <a:cubicBezTo>
                  <a:pt x="64565" y="86417"/>
                  <a:pt x="62219" y="82477"/>
                  <a:pt x="59280" y="79589"/>
                </a:cubicBezTo>
                <a:cubicBezTo>
                  <a:pt x="56638" y="74032"/>
                  <a:pt x="51404" y="68753"/>
                  <a:pt x="46954" y="66786"/>
                </a:cubicBezTo>
                <a:cubicBezTo>
                  <a:pt x="45879" y="65728"/>
                  <a:pt x="44608" y="65378"/>
                  <a:pt x="43629" y="64321"/>
                </a:cubicBezTo>
                <a:cubicBezTo>
                  <a:pt x="41087" y="61574"/>
                  <a:pt x="38691" y="58482"/>
                  <a:pt x="36340" y="55525"/>
                </a:cubicBezTo>
                <a:cubicBezTo>
                  <a:pt x="35019" y="53835"/>
                  <a:pt x="34336" y="51371"/>
                  <a:pt x="33015" y="49895"/>
                </a:cubicBezTo>
                <a:cubicBezTo>
                  <a:pt x="31795" y="48556"/>
                  <a:pt x="28319" y="46656"/>
                  <a:pt x="26852" y="45814"/>
                </a:cubicBezTo>
                <a:cubicBezTo>
                  <a:pt x="24994" y="41869"/>
                  <a:pt x="22301" y="41100"/>
                  <a:pt x="19564" y="39410"/>
                </a:cubicBezTo>
                <a:cubicBezTo>
                  <a:pt x="14431" y="36244"/>
                  <a:pt x="9197" y="34062"/>
                  <a:pt x="3912" y="31389"/>
                </a:cubicBezTo>
                <a:cubicBezTo>
                  <a:pt x="2496" y="30614"/>
                  <a:pt x="1024" y="30399"/>
                  <a:pt x="0" y="28924"/>
                </a:cubicBezTo>
              </a:path>
            </a:pathLst>
          </a:custGeom>
          <a:solidFill>
            <a:srgbClr val="A8D200">
              <a:alpha val="49803"/>
            </a:srgbClr>
          </a:solid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989" name="Shape 989"/>
          <p:cNvSpPr/>
          <p:nvPr/>
        </p:nvSpPr>
        <p:spPr>
          <a:xfrm>
            <a:off x="9098877" y="5337298"/>
            <a:ext cx="788677" cy="369332"/>
          </a:xfrm>
          <a:prstGeom prst="rect">
            <a:avLst/>
          </a:prstGeom>
          <a:noFill/>
          <a:ln>
            <a:noFill/>
          </a:ln>
          <a:effectLst>
            <a:outerShdw blurRad="63500" dist="38100" dir="2700000" rotWithShape="0">
              <a:srgbClr val="000000"/>
            </a:outerShdw>
          </a:effectLst>
        </p:spPr>
        <p:txBody>
          <a:bodyPr lIns="0" tIns="0" rIns="0" bIns="0" anchor="t" anchorCtr="0">
            <a:noAutofit/>
          </a:bodyPr>
          <a:lstStyle/>
          <a:p>
            <a:pPr marL="0" marR="0" lvl="0" indent="0" algn="ctr" rtl="0">
              <a:spcBef>
                <a:spcPts val="0"/>
              </a:spcBef>
              <a:buSzPct val="25000"/>
              <a:buNone/>
            </a:pPr>
            <a:r>
              <a:rPr lang="en-US" sz="2400">
                <a:solidFill>
                  <a:srgbClr val="AFD22D"/>
                </a:solidFill>
                <a:latin typeface="Cabin"/>
                <a:ea typeface="Cabin"/>
                <a:cs typeface="Cabin"/>
                <a:sym typeface="Cabin"/>
              </a:rPr>
              <a:t>Akkad</a:t>
            </a:r>
          </a:p>
        </p:txBody>
      </p:sp>
      <p:sp>
        <p:nvSpPr>
          <p:cNvPr id="990" name="Shape 990"/>
          <p:cNvSpPr/>
          <p:nvPr/>
        </p:nvSpPr>
        <p:spPr>
          <a:xfrm>
            <a:off x="1633954" y="1724238"/>
            <a:ext cx="2159502" cy="276998"/>
          </a:xfrm>
          <a:prstGeom prst="rect">
            <a:avLst/>
          </a:prstGeom>
          <a:noFill/>
          <a:ln>
            <a:noFill/>
          </a:ln>
          <a:effectLst>
            <a:outerShdw blurRad="152400" rotWithShape="0">
              <a:srgbClr val="FFFFFF">
                <a:alpha val="74901"/>
              </a:srgbClr>
            </a:outerShdw>
          </a:effectLst>
        </p:spPr>
        <p:txBody>
          <a:bodyPr lIns="0" tIns="0" rIns="0" bIns="0" anchor="ctr" anchorCtr="0">
            <a:noAutofit/>
          </a:bodyPr>
          <a:lstStyle/>
          <a:p>
            <a:pPr marL="0" marR="0" lvl="0" indent="0" algn="l" rtl="0">
              <a:spcBef>
                <a:spcPts val="0"/>
              </a:spcBef>
              <a:buSzPct val="25000"/>
              <a:buNone/>
            </a:pPr>
            <a:r>
              <a:rPr lang="en-US" sz="1800" b="1" cap="none">
                <a:solidFill>
                  <a:srgbClr val="FFFFFF"/>
                </a:solidFill>
                <a:latin typeface="Cabin"/>
                <a:ea typeface="Cabin"/>
                <a:cs typeface="Cabin"/>
                <a:sym typeface="Cabin"/>
              </a:rPr>
              <a:t>V. First Empire Builders</a:t>
            </a: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90"/>
                                        </p:tgtEl>
                                        <p:attrNameLst>
                                          <p:attrName>style.visibility</p:attrName>
                                        </p:attrNameLst>
                                      </p:cBhvr>
                                      <p:to>
                                        <p:strVal val="visible"/>
                                      </p:to>
                                    </p:set>
                                    <p:anim calcmode="lin" valueType="num">
                                      <p:cBhvr additive="base">
                                        <p:cTn id="7" dur="2500"/>
                                        <p:tgtEl>
                                          <p:spTgt spid="990"/>
                                        </p:tgtEl>
                                        <p:attrNameLst>
                                          <p:attrName>ppt_w</p:attrName>
                                        </p:attrNameLst>
                                      </p:cBhvr>
                                      <p:tavLst>
                                        <p:tav tm="0">
                                          <p:val>
                                            <p:strVal val="0"/>
                                          </p:val>
                                        </p:tav>
                                        <p:tav tm="100000">
                                          <p:val>
                                            <p:strVal val="#ppt_w"/>
                                          </p:val>
                                        </p:tav>
                                      </p:tavLst>
                                    </p:anim>
                                    <p:anim calcmode="lin" valueType="num">
                                      <p:cBhvr additive="base">
                                        <p:cTn id="8" dur="2500"/>
                                        <p:tgtEl>
                                          <p:spTgt spid="990"/>
                                        </p:tgtEl>
                                        <p:attrNameLst>
                                          <p:attrName>ppt_h</p:attrName>
                                        </p:attrNameLst>
                                      </p:cBhvr>
                                      <p:tavLst>
                                        <p:tav tm="0">
                                          <p:val>
                                            <p:strVal val="0"/>
                                          </p:val>
                                        </p:tav>
                                        <p:tav tm="100000">
                                          <p:val>
                                            <p:strVal val="#ppt_h"/>
                                          </p:val>
                                        </p:tav>
                                      </p:tavLst>
                                    </p:anim>
                                  </p:childTnLst>
                                </p:cTn>
                              </p:par>
                            </p:childTnLst>
                          </p:cTn>
                        </p:par>
                        <p:par>
                          <p:cTn id="9" fill="hold">
                            <p:stCondLst>
                              <p:cond delay="2500"/>
                            </p:stCondLst>
                            <p:childTnLst>
                              <p:par>
                                <p:cTn id="10" presetID="10" presetClass="entr" presetSubtype="0" fill="hold" nodeType="afterEffect">
                                  <p:stCondLst>
                                    <p:cond delay="0"/>
                                  </p:stCondLst>
                                  <p:childTnLst>
                                    <p:set>
                                      <p:cBhvr>
                                        <p:cTn id="11" dur="1" fill="hold">
                                          <p:stCondLst>
                                            <p:cond delay="0"/>
                                          </p:stCondLst>
                                        </p:cTn>
                                        <p:tgtEl>
                                          <p:spTgt spid="985"/>
                                        </p:tgtEl>
                                        <p:attrNameLst>
                                          <p:attrName>style.visibility</p:attrName>
                                        </p:attrNameLst>
                                      </p:cBhvr>
                                      <p:to>
                                        <p:strVal val="visible"/>
                                      </p:to>
                                    </p:set>
                                    <p:animEffect transition="in" filter="fade">
                                      <p:cBhvr>
                                        <p:cTn id="12" dur="1000"/>
                                        <p:tgtEl>
                                          <p:spTgt spid="985"/>
                                        </p:tgtEl>
                                      </p:cBhvr>
                                    </p:animEffect>
                                  </p:childTnLst>
                                </p:cTn>
                              </p:par>
                              <p:par>
                                <p:cTn id="13" presetID="10" presetClass="entr" presetSubtype="0" fill="hold" nodeType="withEffect">
                                  <p:stCondLst>
                                    <p:cond delay="750"/>
                                  </p:stCondLst>
                                  <p:childTnLst>
                                    <p:set>
                                      <p:cBhvr>
                                        <p:cTn id="14" dur="1" fill="hold">
                                          <p:stCondLst>
                                            <p:cond delay="0"/>
                                          </p:stCondLst>
                                        </p:cTn>
                                        <p:tgtEl>
                                          <p:spTgt spid="986"/>
                                        </p:tgtEl>
                                        <p:attrNameLst>
                                          <p:attrName>style.visibility</p:attrName>
                                        </p:attrNameLst>
                                      </p:cBhvr>
                                      <p:to>
                                        <p:strVal val="visible"/>
                                      </p:to>
                                    </p:set>
                                    <p:animEffect transition="in" filter="fade">
                                      <p:cBhvr>
                                        <p:cTn id="15" dur="1000"/>
                                        <p:tgtEl>
                                          <p:spTgt spid="986"/>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967"/>
                                        </p:tgtEl>
                                        <p:attrNameLst>
                                          <p:attrName>style.visibility</p:attrName>
                                        </p:attrNameLst>
                                      </p:cBhvr>
                                      <p:to>
                                        <p:strVal val="visible"/>
                                      </p:to>
                                    </p:set>
                                    <p:animEffect transition="in" filter="fade">
                                      <p:cBhvr>
                                        <p:cTn id="19" dur="750"/>
                                        <p:tgtEl>
                                          <p:spTgt spid="967"/>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989"/>
                                        </p:tgtEl>
                                        <p:attrNameLst>
                                          <p:attrName>style.visibility</p:attrName>
                                        </p:attrNameLst>
                                      </p:cBhvr>
                                      <p:to>
                                        <p:strVal val="visible"/>
                                      </p:to>
                                    </p:set>
                                    <p:animEffect transition="in" filter="fade">
                                      <p:cBhvr>
                                        <p:cTn id="23" dur="3500"/>
                                        <p:tgtEl>
                                          <p:spTgt spid="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Shape 996"/>
          <p:cNvSpPr txBox="1">
            <a:spLocks noGrp="1"/>
          </p:cNvSpPr>
          <p:nvPr>
            <p:ph type="title"/>
          </p:nvPr>
        </p:nvSpPr>
        <p:spPr>
          <a:xfrm>
            <a:off x="1251674" y="382375"/>
            <a:ext cx="2993700" cy="1492200"/>
          </a:xfrm>
          <a:prstGeom prst="rect">
            <a:avLst/>
          </a:prstGeom>
        </p:spPr>
        <p:txBody>
          <a:bodyPr lIns="91425" tIns="91425" rIns="91425" bIns="91425" anchor="t" anchorCtr="0">
            <a:noAutofit/>
          </a:bodyPr>
          <a:lstStyle/>
          <a:p>
            <a:pPr lvl="0">
              <a:spcBef>
                <a:spcPts val="0"/>
              </a:spcBef>
              <a:buNone/>
            </a:pPr>
            <a:r>
              <a:rPr lang="en-US" sz="2000" i="1">
                <a:latin typeface="Cabin"/>
                <a:ea typeface="Cabin"/>
                <a:cs typeface="Cabin"/>
                <a:sym typeface="Cabin"/>
              </a:rPr>
              <a:t>Victory Stele of Naram-Sin</a:t>
            </a:r>
            <a:r>
              <a:rPr lang="en-US" sz="2000">
                <a:latin typeface="Cabin"/>
                <a:ea typeface="Cabin"/>
                <a:cs typeface="Cabin"/>
                <a:sym typeface="Cabin"/>
              </a:rPr>
              <a:t> Akkadian 2300 BCE</a:t>
            </a:r>
          </a:p>
        </p:txBody>
      </p:sp>
      <p:sp>
        <p:nvSpPr>
          <p:cNvPr id="997" name="Shape 997"/>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endParaRPr/>
          </a:p>
        </p:txBody>
      </p:sp>
      <p:pic>
        <p:nvPicPr>
          <p:cNvPr id="998" name="Shape 998"/>
          <p:cNvPicPr preferRelativeResize="0"/>
          <p:nvPr/>
        </p:nvPicPr>
        <p:blipFill>
          <a:blip r:embed="rId3">
            <a:alphaModFix/>
          </a:blip>
          <a:stretch>
            <a:fillRect/>
          </a:stretch>
        </p:blipFill>
        <p:spPr>
          <a:xfrm>
            <a:off x="4320005" y="0"/>
            <a:ext cx="4236239"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Shape 1003"/>
          <p:cNvSpPr/>
          <p:nvPr/>
        </p:nvSpPr>
        <p:spPr>
          <a:xfrm>
            <a:off x="1467223" y="-70352"/>
            <a:ext cx="9192684" cy="907058"/>
          </a:xfrm>
          <a:prstGeom prst="rect">
            <a:avLst/>
          </a:prstGeom>
          <a:noFill/>
          <a:ln>
            <a:noFill/>
          </a:ln>
          <a:effectLst>
            <a:outerShdw blurRad="1270000" dist="58567" dir="2700000" rotWithShape="0">
              <a:srgbClr val="FFFFFF">
                <a:alpha val="58823"/>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1004" name="Shape 1004"/>
          <p:cNvSpPr/>
          <p:nvPr/>
        </p:nvSpPr>
        <p:spPr>
          <a:xfrm>
            <a:off x="1386798" y="111802"/>
            <a:ext cx="7711084" cy="276998"/>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69302" marR="0" lvl="0" indent="-502601" algn="l" rtl="0">
              <a:spcBef>
                <a:spcPts val="0"/>
              </a:spcBef>
              <a:buSzPct val="25000"/>
              <a:buNone/>
            </a:pPr>
            <a:r>
              <a:rPr lang="en-US" sz="1800" b="1" cap="none">
                <a:solidFill>
                  <a:srgbClr val="FFFFFF"/>
                </a:solidFill>
                <a:latin typeface="Cabin"/>
                <a:ea typeface="Cabin"/>
                <a:cs typeface="Cabin"/>
                <a:sym typeface="Cabin"/>
              </a:rPr>
              <a:t>V. First Empire Builders</a:t>
            </a:r>
          </a:p>
        </p:txBody>
      </p:sp>
      <p:sp>
        <p:nvSpPr>
          <p:cNvPr id="1005" name="Shape 1005"/>
          <p:cNvSpPr/>
          <p:nvPr/>
        </p:nvSpPr>
        <p:spPr>
          <a:xfrm>
            <a:off x="12450640" y="3637262"/>
            <a:ext cx="1866900" cy="1625601"/>
          </a:xfrm>
          <a:custGeom>
            <a:avLst/>
            <a:gdLst/>
            <a:ahLst/>
            <a:cxnLst/>
            <a:rect l="0" t="0" r="0" b="0"/>
            <a:pathLst>
              <a:path w="120000" h="120000" extrusionOk="0">
                <a:moveTo>
                  <a:pt x="33811" y="3593"/>
                </a:moveTo>
                <a:cubicBezTo>
                  <a:pt x="39432" y="413"/>
                  <a:pt x="39549" y="1451"/>
                  <a:pt x="47728" y="2097"/>
                </a:cubicBezTo>
                <a:cubicBezTo>
                  <a:pt x="51381" y="3525"/>
                  <a:pt x="54628" y="5929"/>
                  <a:pt x="58337" y="7289"/>
                </a:cubicBezTo>
                <a:cubicBezTo>
                  <a:pt x="63208" y="12867"/>
                  <a:pt x="61295" y="10146"/>
                  <a:pt x="64948" y="16178"/>
                </a:cubicBezTo>
                <a:cubicBezTo>
                  <a:pt x="65354" y="16892"/>
                  <a:pt x="66283" y="18451"/>
                  <a:pt x="66283" y="18451"/>
                </a:cubicBezTo>
                <a:cubicBezTo>
                  <a:pt x="67445" y="22476"/>
                  <a:pt x="69646" y="26625"/>
                  <a:pt x="71559" y="30327"/>
                </a:cubicBezTo>
                <a:cubicBezTo>
                  <a:pt x="73127" y="36942"/>
                  <a:pt x="71153" y="29414"/>
                  <a:pt x="73589" y="36228"/>
                </a:cubicBezTo>
                <a:cubicBezTo>
                  <a:pt x="74111" y="37656"/>
                  <a:pt x="74923" y="40706"/>
                  <a:pt x="74923" y="40706"/>
                </a:cubicBezTo>
                <a:cubicBezTo>
                  <a:pt x="74695" y="43172"/>
                  <a:pt x="74056" y="45576"/>
                  <a:pt x="74228" y="48104"/>
                </a:cubicBezTo>
                <a:cubicBezTo>
                  <a:pt x="74289" y="48948"/>
                  <a:pt x="75157" y="49464"/>
                  <a:pt x="75562" y="50309"/>
                </a:cubicBezTo>
                <a:cubicBezTo>
                  <a:pt x="77186" y="53943"/>
                  <a:pt x="78348" y="56017"/>
                  <a:pt x="81534" y="58483"/>
                </a:cubicBezTo>
                <a:cubicBezTo>
                  <a:pt x="82813" y="62831"/>
                  <a:pt x="83797" y="64260"/>
                  <a:pt x="86177" y="68092"/>
                </a:cubicBezTo>
                <a:cubicBezTo>
                  <a:pt x="89541" y="73539"/>
                  <a:pt x="87333" y="71396"/>
                  <a:pt x="90814" y="74061"/>
                </a:cubicBezTo>
                <a:cubicBezTo>
                  <a:pt x="91220" y="74775"/>
                  <a:pt x="91337" y="76266"/>
                  <a:pt x="92149" y="76266"/>
                </a:cubicBezTo>
                <a:cubicBezTo>
                  <a:pt x="92788" y="76266"/>
                  <a:pt x="92149" y="74384"/>
                  <a:pt x="92788" y="74061"/>
                </a:cubicBezTo>
                <a:cubicBezTo>
                  <a:pt x="93366" y="73669"/>
                  <a:pt x="94061" y="74514"/>
                  <a:pt x="94756" y="74775"/>
                </a:cubicBezTo>
                <a:cubicBezTo>
                  <a:pt x="97659" y="75682"/>
                  <a:pt x="100500" y="76719"/>
                  <a:pt x="103397" y="77757"/>
                </a:cubicBezTo>
                <a:cubicBezTo>
                  <a:pt x="108445" y="79446"/>
                  <a:pt x="118648" y="82949"/>
                  <a:pt x="118648" y="82949"/>
                </a:cubicBezTo>
                <a:cubicBezTo>
                  <a:pt x="119054" y="83663"/>
                  <a:pt x="119927" y="84247"/>
                  <a:pt x="119983" y="85154"/>
                </a:cubicBezTo>
                <a:cubicBezTo>
                  <a:pt x="120100" y="88334"/>
                  <a:pt x="119638" y="91577"/>
                  <a:pt x="119288" y="94825"/>
                </a:cubicBezTo>
                <a:cubicBezTo>
                  <a:pt x="118593" y="100533"/>
                  <a:pt x="113255" y="103062"/>
                  <a:pt x="110703" y="107409"/>
                </a:cubicBezTo>
                <a:cubicBezTo>
                  <a:pt x="110881" y="108384"/>
                  <a:pt x="111576" y="109359"/>
                  <a:pt x="111342" y="110397"/>
                </a:cubicBezTo>
                <a:cubicBezTo>
                  <a:pt x="110647" y="112863"/>
                  <a:pt x="107111" y="113447"/>
                  <a:pt x="105371" y="114093"/>
                </a:cubicBezTo>
                <a:cubicBezTo>
                  <a:pt x="105137" y="114807"/>
                  <a:pt x="104559" y="115521"/>
                  <a:pt x="104731" y="116298"/>
                </a:cubicBezTo>
                <a:cubicBezTo>
                  <a:pt x="105309" y="120130"/>
                  <a:pt x="107862" y="117211"/>
                  <a:pt x="104036" y="120000"/>
                </a:cubicBezTo>
                <a:cubicBezTo>
                  <a:pt x="84492" y="116366"/>
                  <a:pt x="98003" y="121167"/>
                  <a:pt x="87506" y="113378"/>
                </a:cubicBezTo>
                <a:cubicBezTo>
                  <a:pt x="83102" y="110074"/>
                  <a:pt x="77186" y="108577"/>
                  <a:pt x="74228" y="103713"/>
                </a:cubicBezTo>
                <a:cubicBezTo>
                  <a:pt x="65237" y="88981"/>
                  <a:pt x="68429" y="86260"/>
                  <a:pt x="56369" y="82235"/>
                </a:cubicBezTo>
                <a:cubicBezTo>
                  <a:pt x="53755" y="80290"/>
                  <a:pt x="53060" y="78080"/>
                  <a:pt x="51031" y="75551"/>
                </a:cubicBezTo>
                <a:cubicBezTo>
                  <a:pt x="49291" y="73477"/>
                  <a:pt x="47378" y="71657"/>
                  <a:pt x="45754" y="69582"/>
                </a:cubicBezTo>
                <a:cubicBezTo>
                  <a:pt x="44247" y="67700"/>
                  <a:pt x="43202" y="65495"/>
                  <a:pt x="41751" y="63676"/>
                </a:cubicBezTo>
                <a:cubicBezTo>
                  <a:pt x="40361" y="61924"/>
                  <a:pt x="37403" y="61278"/>
                  <a:pt x="35779" y="60694"/>
                </a:cubicBezTo>
                <a:cubicBezTo>
                  <a:pt x="35084" y="60433"/>
                  <a:pt x="33811" y="59980"/>
                  <a:pt x="33811" y="59980"/>
                </a:cubicBezTo>
                <a:cubicBezTo>
                  <a:pt x="31548" y="58228"/>
                  <a:pt x="29808" y="57707"/>
                  <a:pt x="27200" y="56992"/>
                </a:cubicBezTo>
                <a:cubicBezTo>
                  <a:pt x="21050" y="50309"/>
                  <a:pt x="30152" y="59980"/>
                  <a:pt x="14612" y="45899"/>
                </a:cubicBezTo>
                <a:cubicBezTo>
                  <a:pt x="9802" y="41551"/>
                  <a:pt x="10959" y="40315"/>
                  <a:pt x="4637" y="39215"/>
                </a:cubicBezTo>
                <a:cubicBezTo>
                  <a:pt x="2029" y="38178"/>
                  <a:pt x="928" y="37656"/>
                  <a:pt x="0" y="34737"/>
                </a:cubicBezTo>
                <a:cubicBezTo>
                  <a:pt x="2085" y="31234"/>
                  <a:pt x="1912" y="29029"/>
                  <a:pt x="5337" y="26563"/>
                </a:cubicBezTo>
                <a:cubicBezTo>
                  <a:pt x="8929" y="13973"/>
                  <a:pt x="5854" y="23315"/>
                  <a:pt x="27834" y="2097"/>
                </a:cubicBezTo>
                <a:cubicBezTo>
                  <a:pt x="31259" y="-1275"/>
                  <a:pt x="32360" y="-430"/>
                  <a:pt x="33811" y="3593"/>
                </a:cubicBezTo>
                <a:close/>
              </a:path>
            </a:pathLst>
          </a:custGeom>
          <a:solidFill>
            <a:srgbClr val="D6D6D6">
              <a:alpha val="49803"/>
            </a:srgbClr>
          </a:solidFill>
          <a:ln>
            <a:noFill/>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1006" name="Shape 1006"/>
          <p:cNvSpPr/>
          <p:nvPr/>
        </p:nvSpPr>
        <p:spPr>
          <a:xfrm>
            <a:off x="399775" y="836699"/>
            <a:ext cx="5473800" cy="4982700"/>
          </a:xfrm>
          <a:prstGeom prst="rect">
            <a:avLst/>
          </a:prstGeom>
          <a:noFill/>
          <a:ln>
            <a:noFill/>
          </a:ln>
          <a:effectLst>
            <a:outerShdw blurRad="63500" dist="38100" dir="2700000" rotWithShape="0">
              <a:srgbClr val="000000">
                <a:alpha val="74901"/>
              </a:srgbClr>
            </a:outerShdw>
          </a:effectLst>
        </p:spPr>
        <p:txBody>
          <a:bodyPr lIns="0" tIns="0" rIns="0" bIns="0" anchor="t" anchorCtr="0">
            <a:noAutofit/>
          </a:bodyPr>
          <a:lstStyle/>
          <a:p>
            <a:pPr marL="777240" marR="0" lvl="0" indent="-510540" algn="l" rtl="0">
              <a:spcBef>
                <a:spcPts val="0"/>
              </a:spcBef>
              <a:buSzPct val="25000"/>
              <a:buNone/>
            </a:pPr>
            <a:r>
              <a:rPr lang="en-US" sz="2800" b="1">
                <a:solidFill>
                  <a:srgbClr val="FFD300"/>
                </a:solidFill>
                <a:latin typeface="Arial"/>
                <a:ea typeface="Arial"/>
                <a:cs typeface="Arial"/>
                <a:sym typeface="Arial"/>
              </a:rPr>
              <a:t>1. Babylonian Empire </a:t>
            </a:r>
            <a:r>
              <a:rPr lang="en-US" sz="1600">
                <a:solidFill>
                  <a:srgbClr val="FFD300"/>
                </a:solidFill>
                <a:latin typeface="Arial"/>
                <a:ea typeface="Arial"/>
                <a:cs typeface="Arial"/>
                <a:sym typeface="Arial"/>
              </a:rPr>
              <a:t>1790 B.C.E</a:t>
            </a:r>
          </a:p>
          <a:p>
            <a:pPr marL="777240" marR="0" lvl="0" indent="-510540" algn="l" rtl="0">
              <a:spcBef>
                <a:spcPts val="0"/>
              </a:spcBef>
              <a:buSzPct val="25000"/>
              <a:buNone/>
            </a:pPr>
            <a:r>
              <a:rPr lang="en-US" sz="2200" b="1">
                <a:solidFill>
                  <a:srgbClr val="FFD300"/>
                </a:solidFill>
                <a:latin typeface="Arial"/>
                <a:ea typeface="Arial"/>
                <a:cs typeface="Arial"/>
                <a:sym typeface="Arial"/>
              </a:rPr>
              <a:t>	</a:t>
            </a:r>
            <a:r>
              <a:rPr lang="en-US" sz="2000" b="1">
                <a:solidFill>
                  <a:srgbClr val="FFD300"/>
                </a:solidFill>
                <a:latin typeface="Arial"/>
                <a:ea typeface="Arial"/>
                <a:cs typeface="Arial"/>
                <a:sym typeface="Arial"/>
              </a:rPr>
              <a:t>A.	Hammurabi</a:t>
            </a:r>
            <a:r>
              <a:rPr lang="en-US" sz="2000">
                <a:solidFill>
                  <a:srgbClr val="FFD300"/>
                </a:solidFill>
                <a:latin typeface="Arial"/>
                <a:ea typeface="Arial"/>
                <a:cs typeface="Arial"/>
                <a:sym typeface="Arial"/>
              </a:rPr>
              <a:t>, King of </a:t>
            </a:r>
            <a:r>
              <a:rPr lang="en-US" sz="2000" b="1">
                <a:solidFill>
                  <a:srgbClr val="FFD300"/>
                </a:solidFill>
                <a:latin typeface="Arial"/>
                <a:ea typeface="Arial"/>
                <a:cs typeface="Arial"/>
                <a:sym typeface="Arial"/>
              </a:rPr>
              <a:t>Babylon</a:t>
            </a:r>
            <a:r>
              <a:rPr lang="en-US" sz="2000">
                <a:solidFill>
                  <a:srgbClr val="FFD300"/>
                </a:solidFill>
                <a:latin typeface="Arial"/>
                <a:ea typeface="Arial"/>
                <a:cs typeface="Arial"/>
                <a:sym typeface="Arial"/>
              </a:rPr>
              <a:t> conquered &amp; united Mesopotamia</a:t>
            </a:r>
          </a:p>
          <a:p>
            <a:pPr marL="777240" marR="0" lvl="1" indent="-281940" algn="l" rtl="0">
              <a:spcBef>
                <a:spcPts val="0"/>
              </a:spcBef>
              <a:buNone/>
            </a:pPr>
            <a:endParaRPr sz="2000" b="0" i="0" u="none" strike="noStrike" cap="none">
              <a:solidFill>
                <a:srgbClr val="FFD300"/>
              </a:solidFill>
              <a:latin typeface="Arial"/>
              <a:ea typeface="Arial"/>
              <a:cs typeface="Arial"/>
              <a:sym typeface="Arial"/>
            </a:endParaRPr>
          </a:p>
          <a:p>
            <a:pPr marL="457200" marR="0" lvl="1" indent="0" algn="l" rtl="0">
              <a:spcBef>
                <a:spcPts val="0"/>
              </a:spcBef>
              <a:buSzPct val="25000"/>
              <a:buNone/>
            </a:pPr>
            <a:r>
              <a:rPr lang="en-US" sz="2000">
                <a:solidFill>
                  <a:srgbClr val="FFD300"/>
                </a:solidFill>
              </a:rPr>
              <a:t>    </a:t>
            </a:r>
            <a:r>
              <a:rPr lang="en-US" sz="2000" b="0" i="0" u="none" strike="noStrike" cap="none">
                <a:solidFill>
                  <a:srgbClr val="FFD300"/>
                </a:solidFill>
                <a:latin typeface="Arial"/>
                <a:ea typeface="Arial"/>
                <a:cs typeface="Arial"/>
                <a:sym typeface="Arial"/>
              </a:rPr>
              <a:t>B. Biggest Achievement - </a:t>
            </a:r>
          </a:p>
          <a:p>
            <a:pPr marL="777240" marR="0" lvl="2" indent="-53340" algn="l" rtl="0">
              <a:spcBef>
                <a:spcPts val="0"/>
              </a:spcBef>
              <a:buSzPct val="25000"/>
              <a:buNone/>
            </a:pPr>
            <a:r>
              <a:rPr lang="en-US" sz="2000" b="1" i="0" u="sng" strike="noStrike" cap="none">
                <a:solidFill>
                  <a:srgbClr val="FFD300"/>
                </a:solidFill>
                <a:latin typeface="Arial"/>
                <a:ea typeface="Arial"/>
                <a:cs typeface="Arial"/>
                <a:sym typeface="Arial"/>
              </a:rPr>
              <a:t>Hammurabi’s Code </a:t>
            </a:r>
            <a:r>
              <a:rPr lang="en-US" sz="2000" b="0" i="0" u="none" strike="noStrike" cap="none">
                <a:solidFill>
                  <a:srgbClr val="FFD300"/>
                </a:solidFill>
                <a:latin typeface="Arial"/>
                <a:ea typeface="Arial"/>
                <a:cs typeface="Arial"/>
                <a:sym typeface="Arial"/>
              </a:rPr>
              <a:t>- 1st set of written laws in the world.</a:t>
            </a:r>
          </a:p>
          <a:p>
            <a:pPr marL="777240" marR="0" lvl="2" indent="-53340" algn="l" rtl="0">
              <a:spcBef>
                <a:spcPts val="0"/>
              </a:spcBef>
              <a:buSzPct val="25000"/>
              <a:buNone/>
            </a:pPr>
            <a:r>
              <a:rPr lang="en-US" sz="2000" b="0" i="0" u="none" strike="noStrike" cap="none">
                <a:solidFill>
                  <a:srgbClr val="FFD300"/>
                </a:solidFill>
                <a:latin typeface="Arial"/>
                <a:ea typeface="Arial"/>
                <a:cs typeface="Arial"/>
                <a:sym typeface="Arial"/>
              </a:rPr>
              <a:t>- assigned a specific punishment for each violation </a:t>
            </a:r>
          </a:p>
          <a:p>
            <a:pPr marL="777240" marR="0" lvl="2" indent="-53340" algn="l" rtl="0">
              <a:spcBef>
                <a:spcPts val="0"/>
              </a:spcBef>
              <a:buNone/>
            </a:pPr>
            <a:endParaRPr sz="2000">
              <a:solidFill>
                <a:srgbClr val="FFD300"/>
              </a:solidFill>
            </a:endParaRPr>
          </a:p>
          <a:p>
            <a:pPr marL="777240" lvl="2" indent="-53340" rtl="0">
              <a:spcBef>
                <a:spcPts val="0"/>
              </a:spcBef>
              <a:buSzPct val="25000"/>
              <a:buNone/>
            </a:pPr>
            <a:r>
              <a:rPr lang="en-US" sz="2000">
                <a:solidFill>
                  <a:srgbClr val="FFD300"/>
                </a:solidFill>
              </a:rPr>
              <a:t>C. Adopted elements from the previous societies such as the language and cuneiform writing</a:t>
            </a:r>
          </a:p>
          <a:p>
            <a:pPr marL="777240" lvl="2" indent="-53340" rtl="0">
              <a:spcBef>
                <a:spcPts val="0"/>
              </a:spcBef>
              <a:buNone/>
            </a:pPr>
            <a:endParaRPr sz="2000">
              <a:solidFill>
                <a:srgbClr val="FFD300"/>
              </a:solidFill>
            </a:endParaRPr>
          </a:p>
          <a:p>
            <a:pPr marL="777240" lvl="2" indent="-53340" rtl="0">
              <a:spcBef>
                <a:spcPts val="0"/>
              </a:spcBef>
              <a:buSzPct val="25000"/>
              <a:buNone/>
            </a:pPr>
            <a:r>
              <a:rPr lang="en-US" sz="2000">
                <a:solidFill>
                  <a:srgbClr val="FFD300"/>
                </a:solidFill>
              </a:rPr>
              <a:t>D. Honored the Sumerian Gods</a:t>
            </a:r>
          </a:p>
          <a:p>
            <a:pPr marL="777240" lvl="2" indent="-53340" rtl="0">
              <a:spcBef>
                <a:spcPts val="0"/>
              </a:spcBef>
              <a:buNone/>
            </a:pPr>
            <a:endParaRPr sz="2000">
              <a:solidFill>
                <a:srgbClr val="FFD300"/>
              </a:solidFill>
            </a:endParaRPr>
          </a:p>
          <a:p>
            <a:pPr marL="777240" lvl="2" indent="-53340" rtl="0">
              <a:spcBef>
                <a:spcPts val="0"/>
              </a:spcBef>
              <a:buClr>
                <a:schemeClr val="dk1"/>
              </a:buClr>
              <a:buSzPct val="25000"/>
              <a:buFont typeface="Arial"/>
              <a:buNone/>
            </a:pPr>
            <a:r>
              <a:rPr lang="en-US" sz="2000">
                <a:solidFill>
                  <a:srgbClr val="FFD300"/>
                </a:solidFill>
              </a:rPr>
              <a:t>E. Increased trade throughout the empire lead to vast wealth.</a:t>
            </a:r>
          </a:p>
          <a:p>
            <a:pPr marL="777240" marR="0" lvl="2" indent="-53340" algn="l" rtl="0">
              <a:spcBef>
                <a:spcPts val="0"/>
              </a:spcBef>
              <a:buNone/>
            </a:pPr>
            <a:endParaRPr sz="1800">
              <a:solidFill>
                <a:srgbClr val="FFD300"/>
              </a:solidFill>
            </a:endParaRPr>
          </a:p>
        </p:txBody>
      </p:sp>
      <p:sp>
        <p:nvSpPr>
          <p:cNvPr id="1007" name="Shape 1007"/>
          <p:cNvSpPr/>
          <p:nvPr/>
        </p:nvSpPr>
        <p:spPr>
          <a:xfrm>
            <a:off x="1568683" y="5837535"/>
            <a:ext cx="9192600" cy="907200"/>
          </a:xfrm>
          <a:prstGeom prst="rect">
            <a:avLst/>
          </a:prstGeom>
          <a:noFill/>
          <a:ln>
            <a:noFill/>
          </a:ln>
          <a:effectLst>
            <a:outerShdw blurRad="838200" dist="58567" dir="2700000" rotWithShape="0">
              <a:srgbClr val="FFFFFF">
                <a:alpha val="59215"/>
              </a:srgbClr>
            </a:outerShdw>
          </a:effectLst>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pic>
        <p:nvPicPr>
          <p:cNvPr id="1008" name="Shape 1008"/>
          <p:cNvPicPr preferRelativeResize="0"/>
          <p:nvPr/>
        </p:nvPicPr>
        <p:blipFill>
          <a:blip r:embed="rId3">
            <a:alphaModFix/>
          </a:blip>
          <a:stretch>
            <a:fillRect/>
          </a:stretch>
        </p:blipFill>
        <p:spPr>
          <a:xfrm>
            <a:off x="6060200" y="1179005"/>
            <a:ext cx="5754974" cy="43162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6"/>
                                        </p:tgtEl>
                                        <p:attrNameLst>
                                          <p:attrName>style.visibility</p:attrName>
                                        </p:attrNameLst>
                                      </p:cBhvr>
                                      <p:to>
                                        <p:strVal val="visible"/>
                                      </p:to>
                                    </p:set>
                                    <p:animEffect transition="in" filter="fade">
                                      <p:cBhvr>
                                        <p:cTn id="7"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Shape 1014"/>
          <p:cNvPicPr preferRelativeResize="0"/>
          <p:nvPr/>
        </p:nvPicPr>
        <p:blipFill rotWithShape="1">
          <a:blip r:embed="rId3">
            <a:alphaModFix/>
          </a:blip>
          <a:srcRect b="18233"/>
          <a:stretch/>
        </p:blipFill>
        <p:spPr>
          <a:xfrm>
            <a:off x="6762049" y="159148"/>
            <a:ext cx="4506900" cy="6539700"/>
          </a:xfrm>
          <a:prstGeom prst="rect">
            <a:avLst/>
          </a:prstGeom>
          <a:noFill/>
          <a:ln>
            <a:noFill/>
          </a:ln>
        </p:spPr>
      </p:pic>
      <p:grpSp>
        <p:nvGrpSpPr>
          <p:cNvPr id="1015" name="Shape 1015"/>
          <p:cNvGrpSpPr/>
          <p:nvPr/>
        </p:nvGrpSpPr>
        <p:grpSpPr>
          <a:xfrm>
            <a:off x="397400" y="5158265"/>
            <a:ext cx="5571552" cy="1576500"/>
            <a:chOff x="255236" y="3761778"/>
            <a:chExt cx="5571552" cy="1576500"/>
          </a:xfrm>
        </p:grpSpPr>
        <p:sp>
          <p:nvSpPr>
            <p:cNvPr id="1016" name="Shape 1016"/>
            <p:cNvSpPr/>
            <p:nvPr/>
          </p:nvSpPr>
          <p:spPr>
            <a:xfrm rot="-245053">
              <a:off x="291327" y="3949254"/>
              <a:ext cx="5244117" cy="1201545"/>
            </a:xfrm>
            <a:prstGeom prst="rect">
              <a:avLst/>
            </a:prstGeom>
            <a:solidFill>
              <a:srgbClr val="C6E6E9"/>
            </a:solidFill>
            <a:ln w="38100" cap="flat" cmpd="sng">
              <a:solidFill>
                <a:srgbClr val="000000"/>
              </a:solidFill>
              <a:prstDash val="solid"/>
              <a:round/>
              <a:headEnd type="none" w="med" len="med"/>
              <a:tailEnd type="none" w="med" len="med"/>
            </a:ln>
          </p:spPr>
          <p:txBody>
            <a:bodyPr lIns="0" tIns="0" rIns="0" bIns="0" anchor="t" anchorCtr="0">
              <a:noAutofit/>
            </a:bodyPr>
            <a:lstStyle/>
            <a:p>
              <a:pPr marL="0" marR="0" lvl="0" indent="0" algn="l" rtl="0">
                <a:spcBef>
                  <a:spcPts val="0"/>
                </a:spcBef>
                <a:buNone/>
              </a:pPr>
              <a:endParaRPr sz="1800">
                <a:solidFill>
                  <a:schemeClr val="dk1"/>
                </a:solidFill>
                <a:latin typeface="Cabin"/>
                <a:ea typeface="Cabin"/>
                <a:cs typeface="Cabin"/>
                <a:sym typeface="Cabin"/>
              </a:endParaRPr>
            </a:p>
          </p:txBody>
        </p:sp>
        <p:sp>
          <p:nvSpPr>
            <p:cNvPr id="1017" name="Shape 1017"/>
            <p:cNvSpPr/>
            <p:nvPr/>
          </p:nvSpPr>
          <p:spPr>
            <a:xfrm rot="-246048">
              <a:off x="630033" y="3944724"/>
              <a:ext cx="5160010" cy="1210608"/>
            </a:xfrm>
            <a:prstGeom prst="rect">
              <a:avLst/>
            </a:prstGeom>
            <a:noFill/>
            <a:ln>
              <a:noFill/>
            </a:ln>
          </p:spPr>
          <p:txBody>
            <a:bodyPr lIns="50800" tIns="50800" rIns="50800" bIns="50800" anchor="ctr" anchorCtr="0">
              <a:noAutofit/>
            </a:bodyPr>
            <a:lstStyle/>
            <a:p>
              <a:pPr marL="0" marR="0" lvl="0" indent="0" algn="l" rtl="0">
                <a:spcBef>
                  <a:spcPts val="0"/>
                </a:spcBef>
                <a:buSzPct val="25000"/>
                <a:buNone/>
              </a:pPr>
              <a:r>
                <a:rPr lang="en-US" sz="1800">
                  <a:solidFill>
                    <a:schemeClr val="dk1"/>
                  </a:solidFill>
                  <a:latin typeface="Comic Sans MS"/>
                  <a:ea typeface="Comic Sans MS"/>
                  <a:cs typeface="Comic Sans MS"/>
                  <a:sym typeface="Comic Sans MS"/>
                </a:rPr>
                <a:t>FAST FACT!  ”An eye for an eye ..." is a paraphrase of Hammurabi's Code.  The code was found by an archaeologists in 1901 while excavating in modern-day Iran.</a:t>
              </a:r>
            </a:p>
          </p:txBody>
        </p:sp>
      </p:grpSp>
      <p:sp>
        <p:nvSpPr>
          <p:cNvPr id="1018" name="Shape 1018"/>
          <p:cNvSpPr txBox="1"/>
          <p:nvPr/>
        </p:nvSpPr>
        <p:spPr>
          <a:xfrm>
            <a:off x="397400" y="746450"/>
            <a:ext cx="6811200" cy="2519400"/>
          </a:xfrm>
          <a:prstGeom prst="rect">
            <a:avLst/>
          </a:prstGeom>
          <a:noFill/>
          <a:ln>
            <a:noFill/>
          </a:ln>
        </p:spPr>
        <p:txBody>
          <a:bodyPr lIns="91425" tIns="91425" rIns="91425" bIns="91425" anchor="t" anchorCtr="0">
            <a:noAutofit/>
          </a:bodyPr>
          <a:lstStyle/>
          <a:p>
            <a:pPr lvl="0">
              <a:spcBef>
                <a:spcPts val="0"/>
              </a:spcBef>
              <a:buNone/>
            </a:pPr>
            <a:r>
              <a:rPr lang="en-US" sz="2400" i="1"/>
              <a:t>Law Code of Hammurabi</a:t>
            </a:r>
            <a:r>
              <a:rPr lang="en-US" sz="2400"/>
              <a:t>, Babylonian 1754 BCE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Shape 1024"/>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Write a Thesis</a:t>
            </a:r>
          </a:p>
        </p:txBody>
      </p:sp>
      <p:sp>
        <p:nvSpPr>
          <p:cNvPr id="1025" name="Shape 1025"/>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a:spcBef>
                <a:spcPts val="0"/>
              </a:spcBef>
              <a:buNone/>
            </a:pPr>
            <a:r>
              <a:rPr lang="en-US"/>
              <a:t>Choose one of the artworks we have viewed so far and write a thesis statement discussing how it demonstrates the characteristics of a civilization.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3242928" y="1073887"/>
            <a:ext cx="8187000" cy="4064700"/>
          </a:xfrm>
          <a:prstGeom prst="rect">
            <a:avLst/>
          </a:prstGeom>
        </p:spPr>
        <p:txBody>
          <a:bodyPr lIns="91425" tIns="91425" rIns="91425" bIns="91425" anchor="b" anchorCtr="0">
            <a:noAutofit/>
          </a:bodyPr>
          <a:lstStyle/>
          <a:p>
            <a:pPr lvl="0">
              <a:spcBef>
                <a:spcPts val="0"/>
              </a:spcBef>
              <a:buNone/>
            </a:pPr>
            <a:r>
              <a:rPr lang="en-US"/>
              <a:t>Notes Summary</a:t>
            </a:r>
          </a:p>
        </p:txBody>
      </p:sp>
      <p:sp>
        <p:nvSpPr>
          <p:cNvPr id="1032" name="Shape 1032"/>
          <p:cNvSpPr txBox="1">
            <a:spLocks noGrp="1"/>
          </p:cNvSpPr>
          <p:nvPr>
            <p:ph type="body" idx="1"/>
          </p:nvPr>
        </p:nvSpPr>
        <p:spPr>
          <a:xfrm>
            <a:off x="3242930" y="5159780"/>
            <a:ext cx="7017600" cy="9510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ctrTitle"/>
          </p:nvPr>
        </p:nvSpPr>
        <p:spPr>
          <a:xfrm>
            <a:off x="1078523" y="1098387"/>
            <a:ext cx="10318500" cy="4395000"/>
          </a:xfrm>
          <a:prstGeom prst="rect">
            <a:avLst/>
          </a:prstGeom>
        </p:spPr>
        <p:txBody>
          <a:bodyPr lIns="91425" tIns="91425" rIns="91425" bIns="91425" anchor="ctr" anchorCtr="0">
            <a:noAutofit/>
          </a:bodyPr>
          <a:lstStyle/>
          <a:p>
            <a:pPr lvl="0">
              <a:spcBef>
                <a:spcPts val="0"/>
              </a:spcBef>
              <a:buNone/>
            </a:pPr>
            <a:r>
              <a:rPr lang="en-US"/>
              <a:t>Day 4</a:t>
            </a:r>
          </a:p>
        </p:txBody>
      </p:sp>
      <p:sp>
        <p:nvSpPr>
          <p:cNvPr id="1039" name="Shape 1039"/>
          <p:cNvSpPr txBox="1">
            <a:spLocks noGrp="1"/>
          </p:cNvSpPr>
          <p:nvPr>
            <p:ph type="subTitle" idx="1"/>
          </p:nvPr>
        </p:nvSpPr>
        <p:spPr>
          <a:xfrm>
            <a:off x="2215044" y="5979196"/>
            <a:ext cx="8045400" cy="7422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rtl="0">
              <a:spcBef>
                <a:spcPts val="0"/>
              </a:spcBef>
              <a:buNone/>
            </a:pPr>
            <a:r>
              <a:rPr lang="en-US"/>
              <a:t>WARM-UP</a:t>
            </a:r>
          </a:p>
        </p:txBody>
      </p:sp>
      <p:sp>
        <p:nvSpPr>
          <p:cNvPr id="1046" name="Shape 1046"/>
          <p:cNvSpPr txBox="1">
            <a:spLocks noGrp="1"/>
          </p:cNvSpPr>
          <p:nvPr>
            <p:ph type="body" idx="1"/>
          </p:nvPr>
        </p:nvSpPr>
        <p:spPr>
          <a:xfrm>
            <a:off x="1251678" y="2286000"/>
            <a:ext cx="10178400" cy="3593700"/>
          </a:xfrm>
          <a:prstGeom prst="rect">
            <a:avLst/>
          </a:prstGeom>
        </p:spPr>
        <p:txBody>
          <a:bodyPr lIns="91425" tIns="91425" rIns="91425" bIns="91425" anchor="t" anchorCtr="0">
            <a:noAutofit/>
          </a:bodyPr>
          <a:lstStyle/>
          <a:p>
            <a:pPr lvl="0" rtl="0">
              <a:spcBef>
                <a:spcPts val="0"/>
              </a:spcBef>
              <a:buNone/>
            </a:pPr>
            <a:r>
              <a:rPr lang="en-US" sz="3000"/>
              <a:t>What is the objective of punishment? Is punishment the purpose in itself? Is the purpose to deter people from committing crime by making them scared? Is the purpose to rehabilitate people so they are productive, contributing members of society when they are done?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1223433" y="3459162"/>
            <a:ext cx="9207600" cy="539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400" b="1" i="0" u="none" strike="noStrike" cap="none">
                <a:solidFill>
                  <a:schemeClr val="lt1"/>
                </a:solidFill>
                <a:latin typeface="Helvetica Neue"/>
                <a:ea typeface="Helvetica Neue"/>
                <a:cs typeface="Helvetica Neue"/>
                <a:sym typeface="Helvetica Neue"/>
              </a:rPr>
              <a:t>Hammurabi’s Code</a:t>
            </a:r>
          </a:p>
        </p:txBody>
      </p:sp>
      <p:sp>
        <p:nvSpPr>
          <p:cNvPr id="1059" name="Shape 1059"/>
          <p:cNvSpPr txBox="1">
            <a:spLocks noGrp="1"/>
          </p:cNvSpPr>
          <p:nvPr>
            <p:ph type="body" idx="1"/>
          </p:nvPr>
        </p:nvSpPr>
        <p:spPr>
          <a:xfrm>
            <a:off x="1291166" y="4262437"/>
            <a:ext cx="8670000" cy="717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000" b="0" i="0" u="none" strike="noStrike" cap="none">
                <a:solidFill>
                  <a:schemeClr val="lt1"/>
                </a:solidFill>
                <a:latin typeface="Helvetica Neue"/>
                <a:ea typeface="Helvetica Neue"/>
                <a:cs typeface="Helvetica Neue"/>
                <a:sym typeface="Helvetica Neue"/>
              </a:rPr>
              <a:t>1700s BCE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1251678" y="382385"/>
            <a:ext cx="10178322" cy="149213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000000"/>
              </a:buClr>
              <a:buSzPct val="25000"/>
              <a:buFont typeface="Calibri"/>
              <a:buNone/>
            </a:pPr>
            <a:r>
              <a:rPr lang="en-US" sz="5100" b="0" i="0" u="none" strike="noStrike" cap="none">
                <a:solidFill>
                  <a:srgbClr val="000000"/>
                </a:solidFill>
                <a:latin typeface="Calibri"/>
                <a:ea typeface="Calibri"/>
                <a:cs typeface="Calibri"/>
                <a:sym typeface="Calibri"/>
              </a:rPr>
              <a:t>HISTORY FOSTERS EMPATHY.</a:t>
            </a:r>
          </a:p>
        </p:txBody>
      </p:sp>
      <p:pic>
        <p:nvPicPr>
          <p:cNvPr id="346" name="Shape 346" descr="childsurvivorsofauschwitz.jpeg"/>
          <p:cNvPicPr preferRelativeResize="0">
            <a:picLocks noGrp="1"/>
          </p:cNvPicPr>
          <p:nvPr>
            <p:ph type="body" idx="1"/>
          </p:nvPr>
        </p:nvPicPr>
        <p:blipFill rotWithShape="1">
          <a:blip r:embed="rId3">
            <a:alphaModFix/>
          </a:blip>
          <a:srcRect/>
          <a:stretch/>
        </p:blipFill>
        <p:spPr>
          <a:xfrm>
            <a:off x="3834973" y="2286000"/>
            <a:ext cx="5011004" cy="3594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935566" y="536575"/>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400" b="1" i="0" u="none" strike="noStrike" cap="none">
                <a:solidFill>
                  <a:schemeClr val="dk1"/>
                </a:solidFill>
                <a:latin typeface="Helvetica Neue"/>
                <a:ea typeface="Helvetica Neue"/>
                <a:cs typeface="Helvetica Neue"/>
                <a:sym typeface="Helvetica Neue"/>
              </a:rPr>
              <a:t>Evaluation of Evidence</a:t>
            </a:r>
          </a:p>
        </p:txBody>
      </p:sp>
      <p:sp>
        <p:nvSpPr>
          <p:cNvPr id="1065" name="Shape 1065"/>
          <p:cNvSpPr txBox="1">
            <a:spLocks noGrp="1"/>
          </p:cNvSpPr>
          <p:nvPr>
            <p:ph type="body" idx="1"/>
          </p:nvPr>
        </p:nvSpPr>
        <p:spPr>
          <a:xfrm>
            <a:off x="935566" y="1468437"/>
            <a:ext cx="10210800" cy="4729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7C0423"/>
              </a:buClr>
              <a:buSzPct val="100000"/>
              <a:buFont typeface="Arial"/>
              <a:buChar char="•"/>
            </a:pPr>
            <a:r>
              <a:rPr lang="en-US" sz="4000" b="0" i="0" u="none" strike="noStrike" cap="none">
                <a:solidFill>
                  <a:schemeClr val="dk1"/>
                </a:solidFill>
                <a:latin typeface="Helvetica Neue"/>
                <a:ea typeface="Helvetica Neue"/>
                <a:cs typeface="Helvetica Neue"/>
                <a:sym typeface="Helvetica Neue"/>
              </a:rPr>
              <a:t>We must evaluate all evidence</a:t>
            </a:r>
          </a:p>
          <a:p>
            <a:pPr marL="342900" marR="0" lvl="0" indent="-342900" algn="l" rtl="0">
              <a:lnSpc>
                <a:spcPct val="100000"/>
              </a:lnSpc>
              <a:spcBef>
                <a:spcPts val="800"/>
              </a:spcBef>
              <a:spcAft>
                <a:spcPts val="0"/>
              </a:spcAft>
              <a:buClr>
                <a:srgbClr val="7C0423"/>
              </a:buClr>
              <a:buSzPct val="100000"/>
              <a:buFont typeface="Arial"/>
              <a:buChar char="•"/>
            </a:pPr>
            <a:r>
              <a:rPr lang="en-US" sz="4000" b="0" i="0" u="none" strike="noStrike" cap="none">
                <a:solidFill>
                  <a:schemeClr val="dk1"/>
                </a:solidFill>
                <a:latin typeface="Helvetica Neue"/>
                <a:ea typeface="Helvetica Neue"/>
                <a:cs typeface="Helvetica Neue"/>
                <a:sym typeface="Helvetica Neue"/>
              </a:rPr>
              <a:t>To evaluate evidence, we ask:</a:t>
            </a:r>
          </a:p>
          <a:p>
            <a:pPr marL="742950" marR="0" lvl="1" indent="-285750" algn="l" rtl="0">
              <a:lnSpc>
                <a:spcPct val="100000"/>
              </a:lnSpc>
              <a:spcBef>
                <a:spcPts val="800"/>
              </a:spcBef>
              <a:spcAft>
                <a:spcPts val="0"/>
              </a:spcAft>
              <a:buClr>
                <a:srgbClr val="7C0423"/>
              </a:buClr>
              <a:buSzPct val="100000"/>
              <a:buFont typeface="Arial"/>
              <a:buChar char="–"/>
            </a:pPr>
            <a:r>
              <a:rPr lang="en-US" sz="4000" b="0" i="0" u="none" strike="noStrike" cap="none">
                <a:solidFill>
                  <a:schemeClr val="dk1"/>
                </a:solidFill>
                <a:latin typeface="Helvetica Neue"/>
                <a:ea typeface="Helvetica Neue"/>
                <a:cs typeface="Helvetica Neue"/>
                <a:sym typeface="Helvetica Neue"/>
              </a:rPr>
              <a:t>Why is a document useful? </a:t>
            </a:r>
          </a:p>
          <a:p>
            <a:pPr marL="742950" marR="0" lvl="1" indent="-285750" algn="l" rtl="0">
              <a:lnSpc>
                <a:spcPct val="100000"/>
              </a:lnSpc>
              <a:spcBef>
                <a:spcPts val="800"/>
              </a:spcBef>
              <a:spcAft>
                <a:spcPts val="0"/>
              </a:spcAft>
              <a:buClr>
                <a:srgbClr val="7C0423"/>
              </a:buClr>
              <a:buSzPct val="100000"/>
              <a:buFont typeface="Arial"/>
              <a:buChar char="–"/>
            </a:pPr>
            <a:r>
              <a:rPr lang="en-US" sz="4000" b="0" i="0" u="none" strike="noStrike" cap="none">
                <a:solidFill>
                  <a:schemeClr val="dk1"/>
                </a:solidFill>
                <a:latin typeface="Helvetica Neue"/>
                <a:ea typeface="Helvetica Neue"/>
                <a:cs typeface="Helvetica Neue"/>
                <a:sym typeface="Helvetica Neue"/>
              </a:rPr>
              <a:t>What are its limitations?</a:t>
            </a:r>
          </a:p>
          <a:p>
            <a:pPr marL="742950" marR="0" lvl="1" indent="-285750" algn="l" rtl="0">
              <a:lnSpc>
                <a:spcPct val="100000"/>
              </a:lnSpc>
              <a:spcBef>
                <a:spcPts val="800"/>
              </a:spcBef>
              <a:spcAft>
                <a:spcPts val="0"/>
              </a:spcAft>
              <a:buClr>
                <a:srgbClr val="7C0423"/>
              </a:buClr>
              <a:buSzPct val="100000"/>
              <a:buFont typeface="Arial"/>
              <a:buChar char="–"/>
            </a:pPr>
            <a:r>
              <a:rPr lang="en-US" sz="4000" b="0" i="0" u="none" strike="noStrike" cap="none">
                <a:solidFill>
                  <a:schemeClr val="dk1"/>
                </a:solidFill>
                <a:latin typeface="Helvetica Neue"/>
                <a:ea typeface="Helvetica Neue"/>
                <a:cs typeface="Helvetica Neue"/>
                <a:sym typeface="Helvetica Neue"/>
              </a:rPr>
              <a:t>What other information do we need?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935566" y="520700"/>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400" b="1" i="0" u="none" strike="noStrike" cap="none">
                <a:solidFill>
                  <a:schemeClr val="dk1"/>
                </a:solidFill>
                <a:latin typeface="Helvetica Neue"/>
                <a:ea typeface="Helvetica Neue"/>
                <a:cs typeface="Helvetica Neue"/>
                <a:sym typeface="Helvetica Neue"/>
              </a:rPr>
              <a:t>Who was Hammurabi?</a:t>
            </a:r>
          </a:p>
        </p:txBody>
      </p:sp>
      <p:sp>
        <p:nvSpPr>
          <p:cNvPr id="1071" name="Shape 1071"/>
          <p:cNvSpPr txBox="1">
            <a:spLocks noGrp="1"/>
          </p:cNvSpPr>
          <p:nvPr>
            <p:ph type="body" idx="1"/>
          </p:nvPr>
        </p:nvSpPr>
        <p:spPr>
          <a:xfrm>
            <a:off x="512233" y="1350962"/>
            <a:ext cx="6013500" cy="5259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7C0423"/>
              </a:buClr>
              <a:buSzPct val="100000"/>
              <a:buFont typeface="Arial"/>
              <a:buChar char="•"/>
            </a:pPr>
            <a:r>
              <a:rPr lang="en-US" sz="3400" b="0" i="0" u="none" strike="noStrike" cap="none">
                <a:solidFill>
                  <a:schemeClr val="dk1"/>
                </a:solidFill>
                <a:latin typeface="Helvetica Neue"/>
                <a:ea typeface="Helvetica Neue"/>
                <a:cs typeface="Helvetica Neue"/>
                <a:sym typeface="Helvetica Neue"/>
              </a:rPr>
              <a:t>Member of the Amorite dynasty</a:t>
            </a:r>
          </a:p>
          <a:p>
            <a:pPr marL="342900" marR="0" lvl="0" indent="-342900" algn="l" rtl="0">
              <a:lnSpc>
                <a:spcPct val="100000"/>
              </a:lnSpc>
              <a:spcBef>
                <a:spcPts val="680"/>
              </a:spcBef>
              <a:spcAft>
                <a:spcPts val="0"/>
              </a:spcAft>
              <a:buClr>
                <a:srgbClr val="7C0423"/>
              </a:buClr>
              <a:buSzPct val="100000"/>
              <a:buFont typeface="Arial"/>
              <a:buChar char="•"/>
            </a:pPr>
            <a:r>
              <a:rPr lang="en-US" sz="3400" b="0" i="0" u="none" strike="noStrike" cap="none">
                <a:solidFill>
                  <a:schemeClr val="dk1"/>
                </a:solidFill>
                <a:latin typeface="Helvetica Neue"/>
                <a:ea typeface="Helvetica Neue"/>
                <a:cs typeface="Helvetica Neue"/>
                <a:sym typeface="Helvetica Neue"/>
              </a:rPr>
              <a:t>King of Babylon from 1792-1750 BCE</a:t>
            </a:r>
          </a:p>
          <a:p>
            <a:pPr marL="342900" marR="0" lvl="0" indent="-342900" algn="l" rtl="0">
              <a:lnSpc>
                <a:spcPct val="100000"/>
              </a:lnSpc>
              <a:spcBef>
                <a:spcPts val="680"/>
              </a:spcBef>
              <a:spcAft>
                <a:spcPts val="0"/>
              </a:spcAft>
              <a:buClr>
                <a:srgbClr val="7C0423"/>
              </a:buClr>
              <a:buSzPct val="100000"/>
              <a:buFont typeface="Arial"/>
              <a:buChar char="•"/>
            </a:pPr>
            <a:r>
              <a:rPr lang="en-US" sz="3400" b="0" i="0" u="none" strike="noStrike" cap="none">
                <a:solidFill>
                  <a:schemeClr val="dk1"/>
                </a:solidFill>
                <a:latin typeface="Helvetica Neue"/>
                <a:ea typeface="Helvetica Neue"/>
                <a:cs typeface="Helvetica Neue"/>
                <a:sym typeface="Helvetica Neue"/>
              </a:rPr>
              <a:t>United all of Mesopotamia under the Babylonian Empire</a:t>
            </a:r>
          </a:p>
        </p:txBody>
      </p:sp>
      <p:sp>
        <p:nvSpPr>
          <p:cNvPr id="1072" name="Shape 1072"/>
          <p:cNvSpPr txBox="1"/>
          <p:nvPr/>
        </p:nvSpPr>
        <p:spPr>
          <a:xfrm>
            <a:off x="6862233" y="5946775"/>
            <a:ext cx="4404900" cy="646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Relief of Hammurabi and the god Shamash</a:t>
            </a:r>
          </a:p>
        </p:txBody>
      </p:sp>
      <p:pic>
        <p:nvPicPr>
          <p:cNvPr id="1073" name="Shape 1073"/>
          <p:cNvPicPr preferRelativeResize="0"/>
          <p:nvPr/>
        </p:nvPicPr>
        <p:blipFill>
          <a:blip r:embed="rId3">
            <a:alphaModFix/>
          </a:blip>
          <a:stretch>
            <a:fillRect/>
          </a:stretch>
        </p:blipFill>
        <p:spPr>
          <a:xfrm>
            <a:off x="7196847" y="1350950"/>
            <a:ext cx="3735643" cy="45958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935566" y="554037"/>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400" b="1" i="0" u="none" strike="noStrike" cap="none">
                <a:solidFill>
                  <a:schemeClr val="dk1"/>
                </a:solidFill>
                <a:latin typeface="Helvetica Neue"/>
                <a:ea typeface="Helvetica Neue"/>
                <a:cs typeface="Helvetica Neue"/>
                <a:sym typeface="Helvetica Neue"/>
              </a:rPr>
              <a:t>Hammurabi’s Code</a:t>
            </a:r>
          </a:p>
        </p:txBody>
      </p:sp>
      <p:sp>
        <p:nvSpPr>
          <p:cNvPr id="1079" name="Shape 1079"/>
          <p:cNvSpPr txBox="1">
            <a:spLocks noGrp="1"/>
          </p:cNvSpPr>
          <p:nvPr>
            <p:ph type="body" idx="1"/>
          </p:nvPr>
        </p:nvSpPr>
        <p:spPr>
          <a:xfrm>
            <a:off x="641349" y="1524000"/>
            <a:ext cx="11279700" cy="5011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7C0423"/>
              </a:buClr>
              <a:buSzPct val="100000"/>
              <a:buFont typeface="Arial"/>
              <a:buChar char="•"/>
            </a:pPr>
            <a:r>
              <a:rPr lang="en-US" sz="4200" b="0" i="0" u="none" strike="noStrike" cap="none">
                <a:solidFill>
                  <a:schemeClr val="dk1"/>
                </a:solidFill>
                <a:latin typeface="Helvetica Neue"/>
                <a:ea typeface="Helvetica Neue"/>
                <a:cs typeface="Helvetica Neue"/>
                <a:sym typeface="Helvetica Neue"/>
              </a:rPr>
              <a:t>Laws for Babylonian society</a:t>
            </a:r>
          </a:p>
          <a:p>
            <a:pPr marL="342900" marR="0" lvl="0" indent="-342900" algn="l" rtl="0">
              <a:lnSpc>
                <a:spcPct val="100000"/>
              </a:lnSpc>
              <a:spcBef>
                <a:spcPts val="840"/>
              </a:spcBef>
              <a:spcAft>
                <a:spcPts val="0"/>
              </a:spcAft>
              <a:buClr>
                <a:srgbClr val="7C0423"/>
              </a:buClr>
              <a:buSzPct val="100000"/>
              <a:buFont typeface="Arial"/>
              <a:buChar char="•"/>
            </a:pPr>
            <a:r>
              <a:rPr lang="en-US" sz="4200" b="0" i="0" u="none" strike="noStrike" cap="none">
                <a:solidFill>
                  <a:schemeClr val="dk1"/>
                </a:solidFill>
                <a:latin typeface="Helvetica Neue"/>
                <a:ea typeface="Helvetica Neue"/>
                <a:cs typeface="Helvetica Neue"/>
                <a:sym typeface="Helvetica Neue"/>
              </a:rPr>
              <a:t>Tool to unify expanding empire</a:t>
            </a:r>
          </a:p>
          <a:p>
            <a:pPr marL="342900" marR="0" lvl="0" indent="-342900" algn="l" rtl="0">
              <a:lnSpc>
                <a:spcPct val="100000"/>
              </a:lnSpc>
              <a:spcBef>
                <a:spcPts val="840"/>
              </a:spcBef>
              <a:spcAft>
                <a:spcPts val="0"/>
              </a:spcAft>
              <a:buClr>
                <a:srgbClr val="7C0423"/>
              </a:buClr>
              <a:buSzPct val="100000"/>
              <a:buFont typeface="Arial"/>
              <a:buChar char="•"/>
            </a:pPr>
            <a:r>
              <a:rPr lang="en-US" sz="4200" b="0" i="0" u="none" strike="noStrike" cap="none">
                <a:solidFill>
                  <a:schemeClr val="dk1"/>
                </a:solidFill>
                <a:latin typeface="Helvetica Neue"/>
                <a:ea typeface="Helvetica Neue"/>
                <a:cs typeface="Helvetica Neue"/>
                <a:sym typeface="Helvetica Neue"/>
              </a:rPr>
              <a:t>“That the strong might not injure the weak”</a:t>
            </a:r>
          </a:p>
          <a:p>
            <a:pPr marL="342900" marR="0" lvl="0" indent="-342900" algn="l" rtl="0">
              <a:lnSpc>
                <a:spcPct val="100000"/>
              </a:lnSpc>
              <a:spcBef>
                <a:spcPts val="840"/>
              </a:spcBef>
              <a:spcAft>
                <a:spcPts val="0"/>
              </a:spcAft>
              <a:buClr>
                <a:srgbClr val="7C0423"/>
              </a:buClr>
              <a:buSzPct val="100000"/>
              <a:buFont typeface="Arial"/>
              <a:buChar char="•"/>
            </a:pPr>
            <a:r>
              <a:rPr lang="en-US" sz="4200" b="0" i="0" u="none" strike="noStrike" cap="none">
                <a:solidFill>
                  <a:schemeClr val="dk1"/>
                </a:solidFill>
                <a:latin typeface="Helvetica Neue"/>
                <a:ea typeface="Helvetica Neue"/>
                <a:cs typeface="Helvetica Neue"/>
                <a:sym typeface="Helvetica Neue"/>
              </a:rPr>
              <a:t>Allowed everyone to know the rules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Shape 1084"/>
          <p:cNvSpPr txBox="1">
            <a:spLocks noGrp="1"/>
          </p:cNvSpPr>
          <p:nvPr>
            <p:ph type="title"/>
          </p:nvPr>
        </p:nvSpPr>
        <p:spPr>
          <a:xfrm>
            <a:off x="935566" y="536575"/>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4400" b="1" i="0" u="none" strike="noStrike" cap="none">
                <a:solidFill>
                  <a:schemeClr val="dk1"/>
                </a:solidFill>
                <a:latin typeface="Helvetica Neue"/>
                <a:ea typeface="Helvetica Neue"/>
                <a:cs typeface="Helvetica Neue"/>
                <a:sym typeface="Helvetica Neue"/>
              </a:rPr>
              <a:t>What does it look like?</a:t>
            </a:r>
          </a:p>
        </p:txBody>
      </p:sp>
      <p:pic>
        <p:nvPicPr>
          <p:cNvPr id="1085" name="Shape 1085"/>
          <p:cNvPicPr preferRelativeResize="0"/>
          <p:nvPr/>
        </p:nvPicPr>
        <p:blipFill>
          <a:blip r:embed="rId3">
            <a:alphaModFix/>
          </a:blip>
          <a:stretch>
            <a:fillRect/>
          </a:stretch>
        </p:blipFill>
        <p:spPr>
          <a:xfrm>
            <a:off x="4164525" y="1335025"/>
            <a:ext cx="3278674" cy="5250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title"/>
          </p:nvPr>
        </p:nvSpPr>
        <p:spPr>
          <a:xfrm>
            <a:off x="935566" y="554037"/>
            <a:ext cx="10210800" cy="56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Helvetica Neue"/>
              <a:buNone/>
            </a:pPr>
            <a:r>
              <a:rPr lang="en-US" sz="3800" b="1" i="0" u="none" strike="noStrike" cap="none">
                <a:solidFill>
                  <a:schemeClr val="dk1"/>
                </a:solidFill>
                <a:latin typeface="Helvetica Neue"/>
                <a:ea typeface="Helvetica Neue"/>
                <a:cs typeface="Helvetica Neue"/>
                <a:sym typeface="Helvetica Neue"/>
              </a:rPr>
              <a:t>Loss and Unearthing</a:t>
            </a:r>
          </a:p>
        </p:txBody>
      </p:sp>
      <p:pic>
        <p:nvPicPr>
          <p:cNvPr id="1091" name="Shape 1091"/>
          <p:cNvPicPr preferRelativeResize="0"/>
          <p:nvPr/>
        </p:nvPicPr>
        <p:blipFill rotWithShape="1">
          <a:blip r:embed="rId3">
            <a:alphaModFix/>
          </a:blip>
          <a:srcRect/>
          <a:stretch/>
        </p:blipFill>
        <p:spPr>
          <a:xfrm>
            <a:off x="2190000" y="1463025"/>
            <a:ext cx="7812000" cy="5127300"/>
          </a:xfrm>
          <a:prstGeom prst="rect">
            <a:avLst/>
          </a:prstGeom>
          <a:solidFill>
            <a:srgbClr val="ECECEC"/>
          </a:solidFill>
          <a:ln w="88900" cap="sq" cmpd="sng">
            <a:solidFill>
              <a:srgbClr val="FFFFFF"/>
            </a:solidFill>
            <a:prstDash val="solid"/>
            <a:miter lim="8000"/>
            <a:headEnd type="none" w="med" len="med"/>
            <a:tailEnd type="none" w="med" len="med"/>
          </a:ln>
          <a:effectLst>
            <a:outerShdw blurRad="54999" dist="18000" dir="5400000" algn="tl" rotWithShape="0">
              <a:srgbClr val="000000">
                <a:alpha val="40000"/>
              </a:srgb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Shape 1096"/>
          <p:cNvSpPr txBox="1">
            <a:spLocks noGrp="1"/>
          </p:cNvSpPr>
          <p:nvPr>
            <p:ph type="body" idx="1"/>
          </p:nvPr>
        </p:nvSpPr>
        <p:spPr>
          <a:xfrm>
            <a:off x="1096433" y="1292225"/>
            <a:ext cx="10011900" cy="709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1" i="0" u="none" strike="noStrike" cap="none">
                <a:solidFill>
                  <a:schemeClr val="lt1"/>
                </a:solidFill>
                <a:latin typeface="Helvetica Neue"/>
                <a:ea typeface="Helvetica Neue"/>
                <a:cs typeface="Helvetica Neue"/>
                <a:sym typeface="Helvetica Neue"/>
              </a:rPr>
              <a:t>Central Historical Question</a:t>
            </a:r>
          </a:p>
        </p:txBody>
      </p:sp>
      <p:sp>
        <p:nvSpPr>
          <p:cNvPr id="1097" name="Shape 1097"/>
          <p:cNvSpPr txBox="1"/>
          <p:nvPr/>
        </p:nvSpPr>
        <p:spPr>
          <a:xfrm>
            <a:off x="1119716" y="2336800"/>
            <a:ext cx="9446700" cy="2800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Helvetica Neue"/>
              <a:buNone/>
            </a:pPr>
            <a:r>
              <a:rPr lang="en-US" sz="4400" b="0" i="1" u="none" strike="noStrike" cap="none">
                <a:solidFill>
                  <a:schemeClr val="lt1"/>
                </a:solidFill>
                <a:latin typeface="Helvetica Neue"/>
                <a:ea typeface="Helvetica Neue"/>
                <a:cs typeface="Helvetica Neue"/>
                <a:sym typeface="Helvetica Neue"/>
              </a:rPr>
              <a:t>What can we learn about Babylonia from Hammurabi’s Code?</a:t>
            </a:r>
          </a:p>
          <a:p>
            <a:pPr marL="0" marR="0" lvl="0" indent="0" algn="l" rtl="0">
              <a:lnSpc>
                <a:spcPct val="100000"/>
              </a:lnSpc>
              <a:spcBef>
                <a:spcPts val="0"/>
              </a:spcBef>
              <a:spcAft>
                <a:spcPts val="0"/>
              </a:spcAft>
              <a:buNone/>
            </a:pPr>
            <a:endParaRPr sz="4400" b="0" i="1" u="none">
              <a:solidFill>
                <a:schemeClr val="lt1"/>
              </a:solidFill>
              <a:latin typeface="Helvetica Neue"/>
              <a:ea typeface="Helvetica Neue"/>
              <a:cs typeface="Helvetica Neue"/>
              <a:sym typeface="Helvetica Neue"/>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Shape 1103"/>
          <p:cNvPicPr preferRelativeResize="0"/>
          <p:nvPr/>
        </p:nvPicPr>
        <p:blipFill>
          <a:blip r:embed="rId3">
            <a:alphaModFix/>
          </a:blip>
          <a:stretch>
            <a:fillRect/>
          </a:stretch>
        </p:blipFill>
        <p:spPr>
          <a:xfrm>
            <a:off x="1733550" y="0"/>
            <a:ext cx="8724900" cy="64579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endParaRPr/>
          </a:p>
        </p:txBody>
      </p:sp>
      <p:pic>
        <p:nvPicPr>
          <p:cNvPr id="1110" name="Shape 1110"/>
          <p:cNvPicPr preferRelativeResize="0"/>
          <p:nvPr/>
        </p:nvPicPr>
        <p:blipFill>
          <a:blip r:embed="rId3">
            <a:alphaModFix/>
          </a:blip>
          <a:stretch>
            <a:fillRect/>
          </a:stretch>
        </p:blipFill>
        <p:spPr>
          <a:xfrm>
            <a:off x="1251674" y="0"/>
            <a:ext cx="10643025" cy="6858000"/>
          </a:xfrm>
          <a:prstGeom prst="rect">
            <a:avLst/>
          </a:prstGeom>
          <a:noFill/>
          <a:ln>
            <a:noFill/>
          </a:ln>
        </p:spPr>
      </p:pic>
      <p:sp>
        <p:nvSpPr>
          <p:cNvPr id="1111" name="Shape 1111"/>
          <p:cNvSpPr txBox="1"/>
          <p:nvPr/>
        </p:nvSpPr>
        <p:spPr>
          <a:xfrm>
            <a:off x="1798825" y="193375"/>
            <a:ext cx="6745500" cy="1236600"/>
          </a:xfrm>
          <a:prstGeom prst="rect">
            <a:avLst/>
          </a:prstGeom>
          <a:noFill/>
          <a:ln>
            <a:noFill/>
          </a:ln>
        </p:spPr>
        <p:txBody>
          <a:bodyPr lIns="91425" tIns="91425" rIns="91425" bIns="91425" anchor="t" anchorCtr="0">
            <a:noAutofit/>
          </a:bodyPr>
          <a:lstStyle/>
          <a:p>
            <a:pPr lvl="0">
              <a:spcBef>
                <a:spcPts val="0"/>
              </a:spcBef>
              <a:buNone/>
            </a:pPr>
            <a:r>
              <a:rPr lang="en-US" sz="9800">
                <a:latin typeface="Impact"/>
                <a:ea typeface="Impact"/>
                <a:cs typeface="Impact"/>
                <a:sym typeface="Impact"/>
              </a:rPr>
              <a:t>ASSYRIA</a:t>
            </a:r>
          </a:p>
        </p:txBody>
      </p:sp>
      <p:sp>
        <p:nvSpPr>
          <p:cNvPr id="1112" name="Shape 1112"/>
          <p:cNvSpPr txBox="1"/>
          <p:nvPr/>
        </p:nvSpPr>
        <p:spPr>
          <a:xfrm>
            <a:off x="6678125" y="598100"/>
            <a:ext cx="4497000" cy="8319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title"/>
          </p:nvPr>
        </p:nvSpPr>
        <p:spPr>
          <a:xfrm>
            <a:off x="1367103" y="10"/>
            <a:ext cx="10178400" cy="1492200"/>
          </a:xfrm>
          <a:prstGeom prst="rect">
            <a:avLst/>
          </a:prstGeom>
        </p:spPr>
        <p:txBody>
          <a:bodyPr lIns="91425" tIns="91425" rIns="91425" bIns="91425" anchor="t" anchorCtr="0">
            <a:noAutofit/>
          </a:bodyPr>
          <a:lstStyle/>
          <a:p>
            <a:pPr lvl="0">
              <a:spcBef>
                <a:spcPts val="0"/>
              </a:spcBef>
              <a:buNone/>
            </a:pPr>
            <a:r>
              <a:rPr lang="en-US"/>
              <a:t>Assyrian Empire</a:t>
            </a:r>
          </a:p>
        </p:txBody>
      </p:sp>
      <p:pic>
        <p:nvPicPr>
          <p:cNvPr id="1119" name="Shape 1119"/>
          <p:cNvPicPr preferRelativeResize="0"/>
          <p:nvPr/>
        </p:nvPicPr>
        <p:blipFill>
          <a:blip r:embed="rId3">
            <a:alphaModFix/>
          </a:blip>
          <a:stretch>
            <a:fillRect/>
          </a:stretch>
        </p:blipFill>
        <p:spPr>
          <a:xfrm>
            <a:off x="1367099" y="881550"/>
            <a:ext cx="10515176" cy="5855150"/>
          </a:xfrm>
          <a:prstGeom prst="rect">
            <a:avLst/>
          </a:prstGeom>
          <a:noFill/>
          <a:ln>
            <a:noFill/>
          </a:ln>
        </p:spPr>
      </p:pic>
      <p:sp>
        <p:nvSpPr>
          <p:cNvPr id="1120" name="Shape 1120"/>
          <p:cNvSpPr txBox="1"/>
          <p:nvPr/>
        </p:nvSpPr>
        <p:spPr>
          <a:xfrm>
            <a:off x="1753850" y="4735400"/>
            <a:ext cx="2226000" cy="20013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121" name="Shape 1121"/>
          <p:cNvSpPr txBox="1"/>
          <p:nvPr/>
        </p:nvSpPr>
        <p:spPr>
          <a:xfrm>
            <a:off x="2581175" y="6111900"/>
            <a:ext cx="9782100" cy="11412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122" name="Shape 1122"/>
          <p:cNvSpPr/>
          <p:nvPr/>
        </p:nvSpPr>
        <p:spPr>
          <a:xfrm>
            <a:off x="1488925" y="4145300"/>
            <a:ext cx="2301000" cy="2591400"/>
          </a:xfrm>
          <a:prstGeom prst="rect">
            <a:avLst/>
          </a:prstGeom>
          <a:solidFill>
            <a:srgbClr val="E6B8A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4A86E8"/>
              </a:solidFill>
            </a:endParaRPr>
          </a:p>
        </p:txBody>
      </p:sp>
      <p:sp>
        <p:nvSpPr>
          <p:cNvPr id="1123" name="Shape 1123"/>
          <p:cNvSpPr txBox="1"/>
          <p:nvPr/>
        </p:nvSpPr>
        <p:spPr>
          <a:xfrm>
            <a:off x="1612975" y="4268200"/>
            <a:ext cx="2052900" cy="2301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Clr>
                <a:schemeClr val="dk1"/>
              </a:buClr>
              <a:buFont typeface="Arial"/>
              <a:buNone/>
            </a:pPr>
            <a:r>
              <a:rPr lang="en-US" b="1">
                <a:solidFill>
                  <a:schemeClr val="dk1"/>
                </a:solidFill>
              </a:rPr>
              <a:t>1st Rise:</a:t>
            </a:r>
            <a:r>
              <a:rPr lang="en-US">
                <a:solidFill>
                  <a:schemeClr val="dk1"/>
                </a:solidFill>
              </a:rPr>
              <a:t> Shortly after the fall of the Akkadians (roughly 2155 b.c.)</a:t>
            </a:r>
          </a:p>
          <a:p>
            <a:pPr lvl="0">
              <a:spcBef>
                <a:spcPts val="0"/>
              </a:spcBef>
              <a:buClr>
                <a:schemeClr val="dk1"/>
              </a:buClr>
              <a:buFont typeface="Arial"/>
              <a:buNone/>
            </a:pPr>
            <a:endParaRPr>
              <a:solidFill>
                <a:schemeClr val="dk1"/>
              </a:solidFill>
            </a:endParaRPr>
          </a:p>
          <a:p>
            <a:pPr lvl="0">
              <a:spcBef>
                <a:spcPts val="0"/>
              </a:spcBef>
              <a:buClr>
                <a:schemeClr val="dk1"/>
              </a:buClr>
              <a:buFont typeface="Arial"/>
              <a:buNone/>
            </a:pPr>
            <a:r>
              <a:rPr lang="en-US" b="1">
                <a:solidFill>
                  <a:schemeClr val="dk1"/>
                </a:solidFill>
              </a:rPr>
              <a:t>2nd Rise:</a:t>
            </a:r>
            <a:r>
              <a:rPr lang="en-US">
                <a:solidFill>
                  <a:schemeClr val="dk1"/>
                </a:solidFill>
              </a:rPr>
              <a:t>1360-1074</a:t>
            </a:r>
          </a:p>
          <a:p>
            <a:pPr lvl="0">
              <a:spcBef>
                <a:spcPts val="0"/>
              </a:spcBef>
              <a:buClr>
                <a:schemeClr val="dk1"/>
              </a:buClr>
              <a:buFont typeface="Arial"/>
              <a:buNone/>
            </a:pPr>
            <a:endParaRPr>
              <a:solidFill>
                <a:schemeClr val="dk1"/>
              </a:solidFill>
            </a:endParaRPr>
          </a:p>
          <a:p>
            <a:pPr lvl="0">
              <a:spcBef>
                <a:spcPts val="0"/>
              </a:spcBef>
              <a:buClr>
                <a:schemeClr val="dk1"/>
              </a:buClr>
              <a:buFont typeface="Arial"/>
              <a:buNone/>
            </a:pPr>
            <a:r>
              <a:rPr lang="en-US" b="1">
                <a:solidFill>
                  <a:schemeClr val="dk1"/>
                </a:solidFill>
              </a:rPr>
              <a:t>3rd Rise (Neo-Assyrian): </a:t>
            </a:r>
            <a:r>
              <a:rPr lang="en-US">
                <a:solidFill>
                  <a:schemeClr val="dk1"/>
                </a:solidFill>
              </a:rPr>
              <a:t>911-612 b.c.</a:t>
            </a:r>
          </a:p>
          <a:p>
            <a:pPr lvl="0">
              <a:spcBef>
                <a:spcPts val="0"/>
              </a:spcBef>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Shape 1129"/>
          <p:cNvSpPr txBox="1">
            <a:spLocks noGrp="1"/>
          </p:cNvSpPr>
          <p:nvPr>
            <p:ph type="title"/>
          </p:nvPr>
        </p:nvSpPr>
        <p:spPr>
          <a:xfrm>
            <a:off x="1251678" y="382385"/>
            <a:ext cx="10178400" cy="1492200"/>
          </a:xfrm>
          <a:prstGeom prst="rect">
            <a:avLst/>
          </a:prstGeom>
        </p:spPr>
        <p:txBody>
          <a:bodyPr lIns="91425" tIns="91425" rIns="91425" bIns="91425" anchor="t" anchorCtr="0">
            <a:noAutofit/>
          </a:bodyPr>
          <a:lstStyle/>
          <a:p>
            <a:pPr lvl="0">
              <a:spcBef>
                <a:spcPts val="0"/>
              </a:spcBef>
              <a:buNone/>
            </a:pPr>
            <a:r>
              <a:rPr lang="en-US"/>
              <a:t>The Iron Age</a:t>
            </a:r>
          </a:p>
        </p:txBody>
      </p:sp>
      <p:pic>
        <p:nvPicPr>
          <p:cNvPr id="1130" name="Shape 1130"/>
          <p:cNvPicPr preferRelativeResize="0"/>
          <p:nvPr/>
        </p:nvPicPr>
        <p:blipFill>
          <a:blip r:embed="rId3">
            <a:alphaModFix/>
          </a:blip>
          <a:stretch>
            <a:fillRect/>
          </a:stretch>
        </p:blipFill>
        <p:spPr>
          <a:xfrm>
            <a:off x="6405950" y="285548"/>
            <a:ext cx="5024125" cy="3325574"/>
          </a:xfrm>
          <a:prstGeom prst="rect">
            <a:avLst/>
          </a:prstGeom>
          <a:noFill/>
          <a:ln>
            <a:noFill/>
          </a:ln>
        </p:spPr>
      </p:pic>
      <p:sp>
        <p:nvSpPr>
          <p:cNvPr id="1131" name="Shape 1131"/>
          <p:cNvSpPr txBox="1"/>
          <p:nvPr/>
        </p:nvSpPr>
        <p:spPr>
          <a:xfrm>
            <a:off x="1371600" y="1677400"/>
            <a:ext cx="4204800" cy="2068500"/>
          </a:xfrm>
          <a:prstGeom prst="rect">
            <a:avLst/>
          </a:prstGeom>
          <a:noFill/>
          <a:ln>
            <a:noFill/>
          </a:ln>
        </p:spPr>
        <p:txBody>
          <a:bodyPr lIns="91425" tIns="91425" rIns="91425" bIns="91425" anchor="t" anchorCtr="0">
            <a:noAutofit/>
          </a:bodyPr>
          <a:lstStyle/>
          <a:p>
            <a:pPr lvl="0">
              <a:spcBef>
                <a:spcPts val="0"/>
              </a:spcBef>
              <a:buNone/>
            </a:pPr>
            <a:r>
              <a:rPr lang="en-US"/>
              <a:t>The Assyrians were the first civilization to use iron for weaponry including swords, spears, and arrows. </a:t>
            </a:r>
          </a:p>
          <a:p>
            <a:pPr lvl="0">
              <a:spcBef>
                <a:spcPts val="0"/>
              </a:spcBef>
              <a:buNone/>
            </a:pPr>
            <a:endParaRPr/>
          </a:p>
          <a:p>
            <a:pPr lvl="0" rtl="0">
              <a:spcBef>
                <a:spcPts val="0"/>
              </a:spcBef>
              <a:buNone/>
            </a:pPr>
            <a:r>
              <a:rPr lang="en-US"/>
              <a:t>In addition to weapons, Assyrians used iron to plate their shields, to make their armour, and for their battering rams.</a:t>
            </a:r>
          </a:p>
          <a:p>
            <a:pPr lvl="0">
              <a:spcBef>
                <a:spcPts val="0"/>
              </a:spcBef>
              <a:buNone/>
            </a:pPr>
            <a:endParaRPr/>
          </a:p>
          <a:p>
            <a:pPr lvl="0">
              <a:spcBef>
                <a:spcPts val="0"/>
              </a:spcBef>
              <a:buNone/>
            </a:pPr>
            <a:endParaRPr/>
          </a:p>
        </p:txBody>
      </p:sp>
      <p:pic>
        <p:nvPicPr>
          <p:cNvPr id="1132" name="Shape 1132"/>
          <p:cNvPicPr preferRelativeResize="0"/>
          <p:nvPr/>
        </p:nvPicPr>
        <p:blipFill>
          <a:blip r:embed="rId4">
            <a:alphaModFix/>
          </a:blip>
          <a:stretch>
            <a:fillRect/>
          </a:stretch>
        </p:blipFill>
        <p:spPr>
          <a:xfrm>
            <a:off x="1074300" y="3611125"/>
            <a:ext cx="5331649" cy="3157150"/>
          </a:xfrm>
          <a:prstGeom prst="rect">
            <a:avLst/>
          </a:prstGeom>
          <a:noFill/>
          <a:ln>
            <a:noFill/>
          </a:ln>
        </p:spPr>
      </p:pic>
      <p:sp>
        <p:nvSpPr>
          <p:cNvPr id="1133" name="Shape 1133"/>
          <p:cNvSpPr txBox="1"/>
          <p:nvPr/>
        </p:nvSpPr>
        <p:spPr>
          <a:xfrm>
            <a:off x="6902975" y="4060825"/>
            <a:ext cx="4744500" cy="27075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en-US">
                <a:solidFill>
                  <a:schemeClr val="dk1"/>
                </a:solidFill>
              </a:rPr>
              <a:t>In addition to weapons, Assyrians used iron to plate their shields, to make their armour, and for their battering rams.</a:t>
            </a:r>
          </a:p>
        </p:txBody>
      </p:sp>
    </p:spTree>
  </p:cSld>
  <p:clrMapOvr>
    <a:masterClrMapping/>
  </p:clrMapOvr>
</p:sld>
</file>

<file path=ppt/theme/theme1.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ransition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sic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itle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ransition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itle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Basic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TotalTime>
  <Words>7197</Words>
  <Application>Microsoft Macintosh PowerPoint</Application>
  <PresentationFormat>Widescreen</PresentationFormat>
  <Paragraphs>926</Paragraphs>
  <Slides>182</Slides>
  <Notes>182</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182</vt:i4>
      </vt:variant>
    </vt:vector>
  </HeadingPairs>
  <TitlesOfParts>
    <vt:vector size="210" baseType="lpstr">
      <vt:lpstr>Arial Black</vt:lpstr>
      <vt:lpstr>Cabin</vt:lpstr>
      <vt:lpstr>Calibri</vt:lpstr>
      <vt:lpstr>Comic Sans MS</vt:lpstr>
      <vt:lpstr>Cutive</vt:lpstr>
      <vt:lpstr>Dancing Script</vt:lpstr>
      <vt:lpstr>Georgia</vt:lpstr>
      <vt:lpstr>Helvetica Neue</vt:lpstr>
      <vt:lpstr>Impact</vt:lpstr>
      <vt:lpstr>Jim Nightshade</vt:lpstr>
      <vt:lpstr>Libre Baskerville</vt:lpstr>
      <vt:lpstr>Lucida Sans</vt:lpstr>
      <vt:lpstr>Pacifico</vt:lpstr>
      <vt:lpstr>Questrial</vt:lpstr>
      <vt:lpstr>Times New Roman</vt:lpstr>
      <vt:lpstr>Arial</vt:lpstr>
      <vt:lpstr>Badge</vt:lpstr>
      <vt:lpstr>Badge</vt:lpstr>
      <vt:lpstr>White</vt:lpstr>
      <vt:lpstr>Office Theme</vt:lpstr>
      <vt:lpstr>1_Basic Slide</vt:lpstr>
      <vt:lpstr>1_Title Slide</vt:lpstr>
      <vt:lpstr>1_Transition Slide</vt:lpstr>
      <vt:lpstr>1_Title Slide</vt:lpstr>
      <vt:lpstr>1_Basic Slide</vt:lpstr>
      <vt:lpstr>Transition Slide</vt:lpstr>
      <vt:lpstr>Custom</vt:lpstr>
      <vt:lpstr>Simple Light</vt:lpstr>
      <vt:lpstr>UNIT 1:ORIGINS OF CIVILIZATION</vt:lpstr>
      <vt:lpstr>WHY STUDY WORLD HISTORY?</vt:lpstr>
      <vt:lpstr>Preassessment</vt:lpstr>
      <vt:lpstr>WARM UP: WHAT DO YOU THINK?</vt:lpstr>
      <vt:lpstr>CONNECTION</vt:lpstr>
      <vt:lpstr>HISTORY SHOWS US WHAT IT MEANS TO BE HUMAN.</vt:lpstr>
      <vt:lpstr>HISTORY GIVES US HEROES.</vt:lpstr>
      <vt:lpstr>HISTORY ALLOWS US TO LEARN FROM OTHERS’ MISTAKES.</vt:lpstr>
      <vt:lpstr>HISTORY FOSTERS EMPATHY.</vt:lpstr>
      <vt:lpstr>HISTORY HELPS US APPRECIATE BEAUTY.</vt:lpstr>
      <vt:lpstr>HISTORY IMPROVES JUDGMENT.</vt:lpstr>
      <vt:lpstr>HISTORY HELPS US RECOGNIZE TRENDS.</vt:lpstr>
      <vt:lpstr>HISTORY INSPIRES US.</vt:lpstr>
      <vt:lpstr>HISTORY MAKES US BETTER THINKERS.</vt:lpstr>
      <vt:lpstr>HISTORY MAKES US BETTER READERS.</vt:lpstr>
      <vt:lpstr>HISTORY MAKES US BETTER WRITERS.</vt:lpstr>
      <vt:lpstr>HISTORY NURTURES OUR IMAGINATION.</vt:lpstr>
      <vt:lpstr>HISTORY HELPS US REMEMBER.</vt:lpstr>
      <vt:lpstr>HISTORY HELPS US ACKNOWLEDGE OTHER PEOPLE’S PERSPECTIVES.</vt:lpstr>
      <vt:lpstr>HISTORY PROVIDES INSTRUCTIVE EXAMPLES.</vt:lpstr>
      <vt:lpstr>HISTORY SATISFIES A NEED FOR IDENTITY.</vt:lpstr>
      <vt:lpstr>HISTORY HELPS US TO UNDERSTAND AND BE TOLERANT OF OTHER CULTURES.</vt:lpstr>
      <vt:lpstr>HISTORY PREPARES US FOR CIVIC INVOLVEMENT.</vt:lpstr>
      <vt:lpstr>HISTORY IS FUN.</vt:lpstr>
      <vt:lpstr>DAY 2</vt:lpstr>
      <vt:lpstr>WHAT IS A CIVILIZATION?</vt:lpstr>
      <vt:lpstr>WARM UP: WHAT IS A CIVILIZATION?</vt:lpstr>
      <vt:lpstr>NOTE TAKING</vt:lpstr>
      <vt:lpstr>??</vt:lpstr>
      <vt:lpstr>WOOO! CORNELL NOTES</vt:lpstr>
      <vt:lpstr>TRUE OR FALSE?</vt:lpstr>
      <vt:lpstr>THE GREAT HUMAN MIGRATION</vt:lpstr>
      <vt:lpstr>ABSTRACT REPRESENTATION</vt:lpstr>
      <vt:lpstr>PowerPoint Presentation</vt:lpstr>
      <vt:lpstr>WHAT CAN WE LEARN ABOUT THEIR RELIGION? LIFESTYLE?</vt:lpstr>
      <vt:lpstr>Religion and Lifestyle</vt:lpstr>
      <vt:lpstr>HUNTING AND GATHERING</vt:lpstr>
      <vt:lpstr>TECHNOLOGY</vt:lpstr>
      <vt:lpstr>NEOLITHIC REVOLUTION</vt:lpstr>
      <vt:lpstr>PowerPoint Presentation</vt:lpstr>
      <vt:lpstr>PowerPoint Presentation</vt:lpstr>
      <vt:lpstr>NEOLITHIC REVOLUTION</vt:lpstr>
      <vt:lpstr>WHAT IS NEEDED FOR AGRICULTURAL REVOLUTION/NEOLITHIC REVOLUTION?  Write to learn</vt:lpstr>
      <vt:lpstr>URBAN REVOLUTION: CIVILIZATION</vt:lpstr>
      <vt:lpstr>OBSERVATION AND INFERENCE</vt:lpstr>
      <vt:lpstr>BUILDING BLOCKS OF CIVILIZATION</vt:lpstr>
      <vt:lpstr>CHARACTERISTICS OF CIVILIZATION</vt:lpstr>
      <vt:lpstr>FIRST CIVILIZATIONS</vt:lpstr>
      <vt:lpstr>DOMESTICATION</vt:lpstr>
      <vt:lpstr>DOMESTICATION</vt:lpstr>
      <vt:lpstr>SOCRATIC SEMINAR</vt:lpstr>
      <vt:lpstr>THE NEOLITHIC REVOLUTION  AND CIVILIZATION WAS DEFINITELY A GOOD THING. </vt:lpstr>
      <vt:lpstr>DISEASE</vt:lpstr>
      <vt:lpstr>SLAVERY</vt:lpstr>
      <vt:lpstr>OVERPOPULATION</vt:lpstr>
      <vt:lpstr>POLLUTION</vt:lpstr>
      <vt:lpstr>SEXISM</vt:lpstr>
      <vt:lpstr>Turritopsis dohrnii</vt:lpstr>
      <vt:lpstr>PowerPoint Presentation</vt:lpstr>
      <vt:lpstr>Write a Thesis</vt:lpstr>
      <vt:lpstr>Write a Thesis</vt:lpstr>
      <vt:lpstr>Write a Thesis</vt:lpstr>
      <vt:lpstr>Geography Assignment</vt:lpstr>
      <vt:lpstr>Summarize Notes</vt:lpstr>
      <vt:lpstr>Day 3</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and Inference</vt:lpstr>
      <vt:lpstr>Example Observation/Inference Chart</vt:lpstr>
      <vt:lpstr>Art of Mesopotamia</vt:lpstr>
      <vt:lpstr>The Standard of Ur: Peace Side Sumerian 2600 BCE</vt:lpstr>
      <vt:lpstr>PowerPoint Presentation</vt:lpstr>
      <vt:lpstr>Victory Stele of Naram-Sin Akkadian 2300 BCE</vt:lpstr>
      <vt:lpstr>PowerPoint Presentation</vt:lpstr>
      <vt:lpstr>PowerPoint Presentation</vt:lpstr>
      <vt:lpstr>Write a Thesis</vt:lpstr>
      <vt:lpstr>Notes Summary</vt:lpstr>
      <vt:lpstr>Day 4</vt:lpstr>
      <vt:lpstr>WARM-UP</vt:lpstr>
      <vt:lpstr>PowerPoint Presentation</vt:lpstr>
      <vt:lpstr>Evaluation of Evidence</vt:lpstr>
      <vt:lpstr>Who was Hammurabi?</vt:lpstr>
      <vt:lpstr>Hammurabi’s Code</vt:lpstr>
      <vt:lpstr>What does it look like?</vt:lpstr>
      <vt:lpstr>Loss and Unearthing</vt:lpstr>
      <vt:lpstr>PowerPoint Presentation</vt:lpstr>
      <vt:lpstr>PowerPoint Presentation</vt:lpstr>
      <vt:lpstr>PowerPoint Presentation</vt:lpstr>
      <vt:lpstr>Assyrian Empire</vt:lpstr>
      <vt:lpstr>The Iron Age</vt:lpstr>
      <vt:lpstr>Warfare</vt:lpstr>
      <vt:lpstr>Lamassu Assyrian 720 BCE</vt:lpstr>
      <vt:lpstr>Wall Relief from Palace of Nimrud,  Assyrian</vt:lpstr>
      <vt:lpstr>PowerPoint Presentation</vt:lpstr>
      <vt:lpstr>Ishtar Gate Neo-Babylonians 575 BCE</vt:lpstr>
      <vt:lpstr>Notes Summary</vt:lpstr>
      <vt:lpstr>Day 5</vt:lpstr>
      <vt:lpstr>The Great Pyramid is believed to have been built over a 20 year period. Assumptions:    • The Great Pyramid in Egypt has exactly 2 million (2,000,000) stones.   •  Assume each stone weighs 2.5 tons.   •  Assume we are talking about a short ton or net ton which weighs 2000      pounds.    Questions 1. In pounds how much does the Great Pyramid weigh?    2. Assuming the workers worked a five day week and worked 50 out of the 52 weeks each year, How many stones did they set each day.</vt:lpstr>
      <vt:lpstr>Pre-quiz 2</vt:lpstr>
      <vt:lpstr>PowerPoint Presentation</vt:lpstr>
      <vt:lpstr>Artifact 16--Egypt</vt:lpstr>
      <vt:lpstr>PowerPoint Presentation</vt:lpstr>
      <vt:lpstr>PowerPoint Presentation</vt:lpstr>
      <vt:lpstr>PowerPoint Presentation</vt:lpstr>
      <vt:lpstr>Artifact 18--Egypt</vt:lpstr>
      <vt:lpstr>PowerPoint Presentation</vt:lpstr>
      <vt:lpstr>PowerPoint Presentation</vt:lpstr>
      <vt:lpstr>PowerPoint Presentation</vt:lpstr>
      <vt:lpstr>Artifact 20--Egypt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Egyptian Inventions</vt:lpstr>
      <vt:lpstr>PowerPoint Presentation</vt:lpstr>
      <vt:lpstr>PowerPoint Presentation</vt:lpstr>
      <vt:lpstr>PowerPoint Presentation</vt:lpstr>
      <vt:lpstr>PowerPoint Presentation</vt:lpstr>
      <vt:lpstr>PowerPoint Presentation</vt:lpstr>
      <vt:lpstr>PowerPoint Presentation</vt:lpstr>
      <vt:lpstr>Archeological Dig!</vt:lpstr>
      <vt:lpstr>Notes Summary</vt:lpstr>
      <vt:lpstr>DAY 6</vt:lpstr>
      <vt:lpstr>Starter</vt:lpstr>
      <vt:lpstr>Archeological Dig!</vt:lpstr>
      <vt:lpstr>Archeological Dig!</vt:lpstr>
      <vt:lpstr>Notes Summary</vt:lpstr>
      <vt:lpstr>Day 7</vt:lpstr>
      <vt:lpstr>Starter</vt:lpstr>
      <vt:lpstr>Picking the right search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Matters In My Search Query?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Egypt Mythology and Religion Posters</vt:lpstr>
      <vt:lpstr>Notes Summary</vt:lpstr>
      <vt:lpstr>Day 8</vt:lpstr>
      <vt:lpstr>Warm Up (Ungraded Quiz)</vt:lpstr>
      <vt:lpstr>PowerPoint Presentation</vt:lpstr>
      <vt:lpstr>PowerPoint Presentation</vt:lpstr>
      <vt:lpstr>The Pyramids</vt:lpstr>
      <vt:lpstr>How were the pyramids built?</vt:lpstr>
      <vt:lpstr>Who built the pyramids?</vt:lpstr>
      <vt:lpstr>PowerPoint Presentation</vt:lpstr>
      <vt:lpstr>PowerPoint Presentation</vt:lpstr>
      <vt:lpstr>Review Assignment</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1:ORIGINS OF CIVILIZATION</dc:title>
  <cp:lastModifiedBy>Microsoft Office User</cp:lastModifiedBy>
  <cp:revision>3</cp:revision>
  <dcterms:modified xsi:type="dcterms:W3CDTF">2017-08-23T15:51:13Z</dcterms:modified>
</cp:coreProperties>
</file>